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8" r:id="rId2"/>
  </p:sldMasterIdLst>
  <p:notesMasterIdLst>
    <p:notesMasterId r:id="rId118"/>
  </p:notesMasterIdLst>
  <p:sldIdLst>
    <p:sldId id="257" r:id="rId3"/>
    <p:sldId id="259" r:id="rId4"/>
    <p:sldId id="281" r:id="rId5"/>
    <p:sldId id="342" r:id="rId6"/>
    <p:sldId id="258" r:id="rId7"/>
    <p:sldId id="260" r:id="rId8"/>
    <p:sldId id="373" r:id="rId9"/>
    <p:sldId id="343" r:id="rId10"/>
    <p:sldId id="261" r:id="rId11"/>
    <p:sldId id="263"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44"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2" r:id="rId116"/>
    <p:sldId id="34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CA40"/>
    <a:srgbClr val="607F29"/>
    <a:srgbClr val="8F8F8F"/>
    <a:srgbClr val="3D3D3D"/>
    <a:srgbClr val="249490"/>
    <a:srgbClr val="BA0871"/>
    <a:srgbClr val="C8830D"/>
    <a:srgbClr val="0887A9"/>
    <a:srgbClr val="10203F"/>
    <a:srgbClr val="FFCE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p:restoredTop sz="87211"/>
  </p:normalViewPr>
  <p:slideViewPr>
    <p:cSldViewPr snapToGrid="0" snapToObjects="1">
      <p:cViewPr varScale="1">
        <p:scale>
          <a:sx n="111" d="100"/>
          <a:sy n="111" d="100"/>
        </p:scale>
        <p:origin x="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A87AC-2C16-8B44-A07D-FE5B991BB2E7}" type="datetimeFigureOut">
              <a:rPr lang="en-US" smtClean="0"/>
              <a:t>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73084-492C-4846-AC0A-079C438703C9}" type="slidenum">
              <a:rPr lang="en-US" smtClean="0"/>
              <a:t>‹#›</a:t>
            </a:fld>
            <a:endParaRPr lang="en-US"/>
          </a:p>
        </p:txBody>
      </p:sp>
    </p:spTree>
    <p:extLst>
      <p:ext uri="{BB962C8B-B14F-4D97-AF65-F5344CB8AC3E}">
        <p14:creationId xmlns:p14="http://schemas.microsoft.com/office/powerpoint/2010/main" val="1655274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omputerworld.com/article/3433261/scottish-environment-agency-unlocks-value-of-data-with-tibco-software.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473084-492C-4846-AC0A-079C438703C9}" type="slidenum">
              <a:rPr lang="en-US" smtClean="0"/>
              <a:t>1</a:t>
            </a:fld>
            <a:endParaRPr lang="en-US"/>
          </a:p>
        </p:txBody>
      </p:sp>
    </p:spTree>
    <p:extLst>
      <p:ext uri="{BB962C8B-B14F-4D97-AF65-F5344CB8AC3E}">
        <p14:creationId xmlns:p14="http://schemas.microsoft.com/office/powerpoint/2010/main" val="16087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402143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9"/>
        <p:cNvGrpSpPr/>
        <p:nvPr/>
      </p:nvGrpSpPr>
      <p:grpSpPr>
        <a:xfrm>
          <a:off x="0" y="0"/>
          <a:ext cx="0" cy="0"/>
          <a:chOff x="0" y="0"/>
          <a:chExt cx="0" cy="0"/>
        </a:xfrm>
      </p:grpSpPr>
      <p:sp>
        <p:nvSpPr>
          <p:cNvPr id="2980" name="Google Shape;2980;g6c30f14632_1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1" name="Google Shape;2981;g6c30f14632_1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2" name="Google Shape;2982;g6c30f14632_1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101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5685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6c30f14632_1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7" name="Google Shape;3007;g6c30f14632_1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8" name="Google Shape;3008;g6c30f14632_1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102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32910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g768bfa6d1e_0_38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6" name="Google Shape;3026;g768bfa6d1e_0_38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7" name="Google Shape;3027;g768bfa6d1e_0_38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103</a:t>
            </a:fld>
            <a:endParaRPr/>
          </a:p>
        </p:txBody>
      </p:sp>
    </p:spTree>
    <p:extLst>
      <p:ext uri="{BB962C8B-B14F-4D97-AF65-F5344CB8AC3E}">
        <p14:creationId xmlns:p14="http://schemas.microsoft.com/office/powerpoint/2010/main" val="41344319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g768bfa6d1e_0_3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9" name="Google Shape;3049;g768bfa6d1e_0_3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First-class support for GraphQL</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Trigger to support GraphQL; OOTB tooling to implement server that auto-generates: trigger config based on imported schema, flows as resolvers, and trigger to flow data mappings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Mapper Improvements</a:t>
            </a:r>
            <a:endParaRPr/>
          </a:p>
          <a:p>
            <a:pPr marL="0" lvl="0" indent="0" algn="l" rtl="0">
              <a:lnSpc>
                <a:spcPct val="100000"/>
              </a:lnSpc>
              <a:spcBef>
                <a:spcPts val="0"/>
              </a:spcBef>
              <a:spcAft>
                <a:spcPts val="0"/>
              </a:spcAft>
              <a:buSzPts val="1400"/>
              <a:buNone/>
            </a:pPr>
            <a:r>
              <a:rPr lang="en-US"/>
              <a:t>Array Functions (count, delete, get, append), nested ternary operators for expressions, improved validations, new mapper activity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Activity Error Handling</a:t>
            </a:r>
            <a:endParaRPr/>
          </a:p>
          <a:p>
            <a:pPr marL="0" lvl="0" indent="0" algn="l" rtl="0">
              <a:lnSpc>
                <a:spcPct val="100000"/>
              </a:lnSpc>
              <a:spcBef>
                <a:spcPts val="0"/>
              </a:spcBef>
              <a:spcAft>
                <a:spcPts val="0"/>
              </a:spcAft>
              <a:buSzPts val="1400"/>
              <a:buNone/>
            </a:pPr>
            <a:r>
              <a:rPr lang="en-US"/>
              <a:t>Support for an error branch to define flow behavior for activity-level errors</a:t>
            </a:r>
            <a:endParaRPr/>
          </a:p>
          <a:p>
            <a:pPr marL="0" lvl="0" indent="0" algn="l" rtl="0">
              <a:lnSpc>
                <a:spcPct val="100000"/>
              </a:lnSpc>
              <a:spcBef>
                <a:spcPts val="0"/>
              </a:spcBef>
              <a:spcAft>
                <a:spcPts val="0"/>
              </a:spcAft>
              <a:buSzPts val="1400"/>
              <a:buNone/>
            </a:pPr>
            <a:endParaRPr/>
          </a:p>
        </p:txBody>
      </p:sp>
      <p:sp>
        <p:nvSpPr>
          <p:cNvPr id="3050" name="Google Shape;3050;g768bfa6d1e_0_32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104</a:t>
            </a:fld>
            <a:endParaRPr/>
          </a:p>
        </p:txBody>
      </p:sp>
    </p:spTree>
    <p:extLst>
      <p:ext uri="{BB962C8B-B14F-4D97-AF65-F5344CB8AC3E}">
        <p14:creationId xmlns:p14="http://schemas.microsoft.com/office/powerpoint/2010/main" val="25034853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8" name="Google Shape;3068;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075027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4" name="Google Shape;3074;p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0">
                <a:latin typeface="Arial"/>
                <a:ea typeface="Arial"/>
                <a:cs typeface="Arial"/>
                <a:sym typeface="Arial"/>
              </a:rPr>
              <a:t>Today/Trend</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0">
                <a:latin typeface="Arial"/>
                <a:ea typeface="Arial"/>
                <a:cs typeface="Arial"/>
                <a:sym typeface="Arial"/>
              </a:rPr>
              <a:t>Pain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1">
                <a:latin typeface="Arial"/>
                <a:ea typeface="Arial"/>
                <a:cs typeface="Arial"/>
                <a:sym typeface="Arial"/>
              </a:rPr>
              <a:t>Negative outcomes for not meeting minimum requirements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marL="228600" marR="0" lvl="0" indent="-152400" algn="l" rtl="0">
              <a:lnSpc>
                <a:spcPct val="100000"/>
              </a:lnSpc>
              <a:spcBef>
                <a:spcPts val="360"/>
              </a:spcBef>
              <a:spcAft>
                <a:spcPts val="0"/>
              </a:spcAft>
              <a:buClr>
                <a:schemeClr val="dk1"/>
              </a:buClr>
              <a:buSzPts val="1200"/>
              <a:buFont typeface="Calibri"/>
              <a:buNone/>
            </a:pPr>
            <a:r>
              <a:rPr lang="en-US"/>
              <a:t>Negative outcomes:</a:t>
            </a:r>
            <a:endParaRPr/>
          </a:p>
          <a:p>
            <a:pPr marL="228600" marR="0" lvl="0" indent="-152400" algn="l" rtl="0">
              <a:lnSpc>
                <a:spcPct val="100000"/>
              </a:lnSpc>
              <a:spcBef>
                <a:spcPts val="360"/>
              </a:spcBef>
              <a:spcAft>
                <a:spcPts val="0"/>
              </a:spcAft>
              <a:buClr>
                <a:schemeClr val="dk1"/>
              </a:buClr>
              <a:buSzPts val="1200"/>
              <a:buFont typeface="Calibri"/>
              <a:buNone/>
            </a:pPr>
            <a:endParaRPr/>
          </a:p>
          <a:p>
            <a:pPr marL="228600" marR="0" lvl="0" indent="-152400" algn="l" rtl="0">
              <a:lnSpc>
                <a:spcPct val="100000"/>
              </a:lnSpc>
              <a:spcBef>
                <a:spcPts val="360"/>
              </a:spcBef>
              <a:spcAft>
                <a:spcPts val="0"/>
              </a:spcAft>
              <a:buClr>
                <a:schemeClr val="dk1"/>
              </a:buClr>
              <a:buSzPts val="1200"/>
              <a:buFont typeface="Calibri"/>
              <a:buNone/>
            </a:pPr>
            <a:r>
              <a:rPr lang="en-US"/>
              <a:t>And we understand what connectivity and integration challenges can cause in an organization. </a:t>
            </a:r>
            <a:endParaRPr/>
          </a:p>
          <a:p>
            <a:pPr marL="228600" lvl="0" indent="-152400" algn="l" rtl="0">
              <a:lnSpc>
                <a:spcPct val="100000"/>
              </a:lnSpc>
              <a:spcBef>
                <a:spcPts val="360"/>
              </a:spcBef>
              <a:spcAft>
                <a:spcPts val="0"/>
              </a:spcAft>
              <a:buClr>
                <a:schemeClr val="dk1"/>
              </a:buClr>
              <a:buSzPts val="1200"/>
              <a:buFont typeface="Calibri"/>
              <a:buNone/>
            </a:pPr>
            <a:endParaRPr/>
          </a:p>
          <a:p>
            <a:pPr marL="228600" lvl="0" indent="-152400" algn="l" rtl="0">
              <a:lnSpc>
                <a:spcPct val="100000"/>
              </a:lnSpc>
              <a:spcBef>
                <a:spcPts val="360"/>
              </a:spcBef>
              <a:spcAft>
                <a:spcPts val="0"/>
              </a:spcAft>
              <a:buClr>
                <a:schemeClr val="dk1"/>
              </a:buClr>
              <a:buSzPts val="1200"/>
              <a:buFont typeface="Calibri"/>
              <a:buNone/>
            </a:pPr>
            <a:endParaRPr/>
          </a:p>
          <a:p>
            <a:pPr marL="228600" lvl="0" indent="-152400" algn="l" rtl="0">
              <a:lnSpc>
                <a:spcPct val="100000"/>
              </a:lnSpc>
              <a:spcBef>
                <a:spcPts val="360"/>
              </a:spcBef>
              <a:spcAft>
                <a:spcPts val="0"/>
              </a:spcAft>
              <a:buClr>
                <a:schemeClr val="dk1"/>
              </a:buClr>
              <a:buSzPts val="1200"/>
              <a:buFont typeface="Calibri"/>
              <a:buNone/>
            </a:pPr>
            <a:r>
              <a:rPr lang="en-US"/>
              <a:t>Note/Suggestion: Open the discussion and ask if they understand this and get their feedback on what they are thinking to overcome this.</a:t>
            </a:r>
            <a:endParaRPr/>
          </a:p>
        </p:txBody>
      </p:sp>
      <p:sp>
        <p:nvSpPr>
          <p:cNvPr id="3075" name="Google Shape;3075;p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51494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7" name="Google Shape;3097;p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ALIGN with the mantra:</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1">
                <a:latin typeface="Arial"/>
                <a:ea typeface="Arial"/>
                <a:cs typeface="Arial"/>
                <a:sym typeface="Arial"/>
              </a:rPr>
              <a:t>Today/Trend</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Pain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Negative outcomes for not meeting minimum requirements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marL="228600" marR="0" lvl="0" indent="-15240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TALK TRACK: </a:t>
            </a:r>
            <a:endParaRPr>
              <a:latin typeface="Arial"/>
              <a:ea typeface="Arial"/>
              <a:cs typeface="Arial"/>
              <a:sym typeface="Arial"/>
            </a:endParaRPr>
          </a:p>
          <a:p>
            <a:pPr marL="0" lvl="0" indent="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It is quite clear that Digital Transformation and cloud adoption are highly correlated.  </a:t>
            </a:r>
            <a:endParaRPr/>
          </a:p>
          <a:p>
            <a:pPr marL="457200" marR="0" lvl="0" indent="-228600" algn="l" rtl="0">
              <a:lnSpc>
                <a:spcPct val="100000"/>
              </a:lnSpc>
              <a:spcBef>
                <a:spcPts val="0"/>
              </a:spcBef>
              <a:spcAft>
                <a:spcPts val="0"/>
              </a:spcAft>
              <a:buSzPts val="1400"/>
              <a:buNone/>
            </a:pPr>
            <a:r>
              <a:rPr lang="en-US"/>
              <a:t>Almost every company is moving to and ready to take advantage of cloud and SaaS technologies. </a:t>
            </a:r>
            <a:endParaRPr/>
          </a:p>
          <a:p>
            <a:pPr marL="457200" marR="0" lvl="0" indent="-228600" algn="l" rtl="0">
              <a:lnSpc>
                <a:spcPct val="100000"/>
              </a:lnSpc>
              <a:spcBef>
                <a:spcPts val="0"/>
              </a:spcBef>
              <a:spcAft>
                <a:spcPts val="0"/>
              </a:spcAft>
              <a:buSzPts val="1400"/>
              <a:buNone/>
            </a:pPr>
            <a:r>
              <a:rPr lang="en-US"/>
              <a:t>As you know SaaS and cloud offer tremendous benefits to businesses. Two points to keep in mind.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Key Takeaway: Your new SaaS and Cloud technologies need to be connected and analyzed just like your on premise systems.  Moving to the cloud is a big part of achieving your goals but not the end of the story. </a:t>
            </a:r>
            <a:endParaRPr/>
          </a:p>
          <a:p>
            <a:pPr marL="457200" marR="0" lvl="0" indent="-22860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END TALK TRACK: </a:t>
            </a:r>
            <a:endParaRPr>
              <a:latin typeface="Arial"/>
              <a:ea typeface="Arial"/>
              <a:cs typeface="Arial"/>
              <a:sym typeface="Arial"/>
            </a:endParaRPr>
          </a:p>
          <a:p>
            <a:pPr marL="457200" marR="0" lvl="0" indent="-228600" algn="l" rtl="0">
              <a:lnSpc>
                <a:spcPct val="100000"/>
              </a:lnSpc>
              <a:spcBef>
                <a:spcPts val="0"/>
              </a:spcBef>
              <a:spcAft>
                <a:spcPts val="0"/>
              </a:spcAft>
              <a:buSzPts val="1400"/>
              <a:buNone/>
            </a:pPr>
            <a:endParaRPr/>
          </a:p>
        </p:txBody>
      </p:sp>
      <p:sp>
        <p:nvSpPr>
          <p:cNvPr id="3098" name="Google Shape;3098;p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107</a:t>
            </a:fld>
            <a:endParaRPr/>
          </a:p>
        </p:txBody>
      </p:sp>
    </p:spTree>
    <p:extLst>
      <p:ext uri="{BB962C8B-B14F-4D97-AF65-F5344CB8AC3E}">
        <p14:creationId xmlns:p14="http://schemas.microsoft.com/office/powerpoint/2010/main" val="9523449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0" name="Google Shape;3120;p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1">
                <a:latin typeface="Arial"/>
                <a:ea typeface="Arial"/>
                <a:cs typeface="Arial"/>
                <a:sym typeface="Arial"/>
              </a:rPr>
              <a:t>Today/Trend</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1">
                <a:latin typeface="Arial"/>
                <a:ea typeface="Arial"/>
                <a:cs typeface="Arial"/>
                <a:sym typeface="Arial"/>
              </a:rPr>
              <a:t>Pain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b="1">
                <a:latin typeface="Arial"/>
                <a:ea typeface="Arial"/>
                <a:cs typeface="Arial"/>
                <a:sym typeface="Arial"/>
              </a:rPr>
              <a:t>Negative outcomes for not meeting minimum requirements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marL="228600" marR="0" lvl="0" indent="-228600" algn="l" rtl="0">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marL="0" marR="0" lvl="0" indent="0" algn="l" rtl="0">
              <a:lnSpc>
                <a:spcPct val="100000"/>
              </a:lnSpc>
              <a:spcBef>
                <a:spcPts val="0"/>
              </a:spcBef>
              <a:spcAft>
                <a:spcPts val="0"/>
              </a:spcAft>
              <a:buClr>
                <a:schemeClr val="dk1"/>
              </a:buClr>
              <a:buSzPts val="1200"/>
              <a:buFont typeface="Calibri"/>
              <a:buNone/>
            </a:pPr>
            <a:r>
              <a:rPr lang="en-US" i="1"/>
              <a:t>The Key here is to make them admit or recognize that their IT resource pool is finite and that there are never enough experts for complex or new technologies. They have to use TIBCO technology to connect, simplify, and analyze their data.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TALK TRACK:</a:t>
            </a:r>
            <a:endParaRPr/>
          </a:p>
          <a:p>
            <a:pPr marL="0" marR="0" lvl="0" indent="0" algn="l" rtl="0">
              <a:lnSpc>
                <a:spcPct val="100000"/>
              </a:lnSpc>
              <a:spcBef>
                <a:spcPts val="0"/>
              </a:spcBef>
              <a:spcAft>
                <a:spcPts val="0"/>
              </a:spcAft>
              <a:buClr>
                <a:schemeClr val="dk1"/>
              </a:buClr>
              <a:buSzPts val="1200"/>
              <a:buFont typeface="Calibri"/>
              <a:buNone/>
            </a:pPr>
            <a:r>
              <a:rPr lang="en-US"/>
              <a:t>The challenges are real.  IT resources are finite, companies are adopting game changing technologies faster than ever, and at the same time many companies have to refactor a lot of their systems.</a:t>
            </a:r>
            <a:endParaRPr/>
          </a:p>
          <a:p>
            <a:pPr marL="0" marR="0" lvl="0" indent="0" algn="l" rtl="0">
              <a:lnSpc>
                <a:spcPct val="100000"/>
              </a:lnSpc>
              <a:spcBef>
                <a:spcPts val="0"/>
              </a:spcBef>
              <a:spcAft>
                <a:spcPts val="0"/>
              </a:spcAft>
              <a:buClr>
                <a:schemeClr val="dk1"/>
              </a:buClr>
              <a:buSzPts val="1200"/>
              <a:buFont typeface="Calibri"/>
              <a:buNone/>
            </a:pPr>
            <a:r>
              <a:rPr lang="en-US"/>
              <a:t>And again, IT resources are fixed.  System Integrators can help but budgets are not infinite either.  How do you do more, scale game changing technologies so that anyone in your organization can use them, understand important events so that you can take the appropriate actions, or analyze your data quickly at the appropriate level to compete fast and effectively?  All while building a new hybrid or cloud based environment.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need a way to overcome these barriers.  TIBCO provides a platform to achieve you goals and actually lower the barriers for you to achieve the characteristics of digitally transformed companies.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END TALK TRACK:</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457200" marR="0" lvl="0" indent="-228600" algn="l" rtl="0">
              <a:lnSpc>
                <a:spcPct val="100000"/>
              </a:lnSpc>
              <a:spcBef>
                <a:spcPts val="0"/>
              </a:spcBef>
              <a:spcAft>
                <a:spcPts val="0"/>
              </a:spcAft>
              <a:buSzPts val="1400"/>
              <a:buNone/>
            </a:pPr>
            <a:endParaRPr/>
          </a:p>
        </p:txBody>
      </p:sp>
      <p:sp>
        <p:nvSpPr>
          <p:cNvPr id="3121" name="Google Shape;3121;p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108</a:t>
            </a:fld>
            <a:endParaRPr/>
          </a:p>
        </p:txBody>
      </p:sp>
    </p:spTree>
    <p:extLst>
      <p:ext uri="{BB962C8B-B14F-4D97-AF65-F5344CB8AC3E}">
        <p14:creationId xmlns:p14="http://schemas.microsoft.com/office/powerpoint/2010/main" val="40503494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3"/>
        <p:cNvGrpSpPr/>
        <p:nvPr/>
      </p:nvGrpSpPr>
      <p:grpSpPr>
        <a:xfrm>
          <a:off x="0" y="0"/>
          <a:ext cx="0" cy="0"/>
          <a:chOff x="0" y="0"/>
          <a:chExt cx="0" cy="0"/>
        </a:xfrm>
      </p:grpSpPr>
      <p:sp>
        <p:nvSpPr>
          <p:cNvPr id="3164" name="Google Shape;3164;g76867191e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5" name="Google Shape;3165;g76867191e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571500" marR="0" lvl="1" indent="0" algn="l" rtl="0">
              <a:lnSpc>
                <a:spcPct val="90000"/>
              </a:lnSpc>
              <a:spcBef>
                <a:spcPts val="0"/>
              </a:spcBef>
              <a:spcAft>
                <a:spcPts val="0"/>
              </a:spcAft>
              <a:buSzPts val="1800"/>
              <a:buNone/>
            </a:pPr>
            <a:endParaRPr/>
          </a:p>
          <a:p>
            <a:pPr marL="571500" marR="0" lvl="1" indent="0" algn="l" rtl="0">
              <a:lnSpc>
                <a:spcPct val="90000"/>
              </a:lnSpc>
              <a:spcBef>
                <a:spcPts val="0"/>
              </a:spcBef>
              <a:spcAft>
                <a:spcPts val="0"/>
              </a:spcAft>
              <a:buSzPts val="1800"/>
              <a:buNone/>
            </a:pPr>
            <a:endParaRPr/>
          </a:p>
          <a:p>
            <a:pPr marL="0" lvl="0" indent="0" algn="l" rtl="0">
              <a:lnSpc>
                <a:spcPct val="100000"/>
              </a:lnSpc>
              <a:spcBef>
                <a:spcPts val="0"/>
              </a:spcBef>
              <a:spcAft>
                <a:spcPts val="0"/>
              </a:spcAft>
              <a:buSzPts val="1400"/>
              <a:buNone/>
            </a:pPr>
            <a:r>
              <a:rPr lang="en-US"/>
              <a:t>Based on that outcomes and our experience from the field collaborating with company all over the world we have defined the main foundations for an architecture that can assure the success during that journey. We can summarize these foundations in 11 topics that could be  grouped into three categories:</a:t>
            </a:r>
            <a:endParaRPr/>
          </a:p>
          <a:p>
            <a:pPr marL="0" lvl="0" indent="0" algn="l" rtl="0">
              <a:lnSpc>
                <a:spcPct val="100000"/>
              </a:lnSpc>
              <a:spcBef>
                <a:spcPts val="0"/>
              </a:spcBef>
              <a:spcAft>
                <a:spcPts val="0"/>
              </a:spcAft>
              <a:buSzPts val="1400"/>
              <a:buNone/>
            </a:pPr>
            <a:endParaRPr/>
          </a:p>
          <a:p>
            <a:pPr marL="457200" lvl="0" indent="-317500" algn="l" rtl="0">
              <a:lnSpc>
                <a:spcPct val="100000"/>
              </a:lnSpc>
              <a:spcBef>
                <a:spcPts val="0"/>
              </a:spcBef>
              <a:spcAft>
                <a:spcPts val="0"/>
              </a:spcAft>
              <a:buSzPts val="1400"/>
              <a:buChar char="-"/>
            </a:pPr>
            <a:r>
              <a:rPr lang="en-US" b="1"/>
              <a:t>First of this categories is “Hybrid” and it is based on “Leveraging on Current Investments”:</a:t>
            </a:r>
            <a:r>
              <a:rPr lang="en-US"/>
              <a:t> Instead of pushing for the both of the usual initial ideas that are try to start from scratch this new architecture or try to migrate everything there what we know is almost impossible for big enterprise,  The idea here is to leverage on the current platform that has been running successfully for a long time now, and it has been proven and provide value for most of the use cases you have been to do in the past years.  So the general idea here is to analyze your workloads, to detect which ones are performing at the best possible level today, and keep it as is, but for the ones that can take advantage of all the new capabilities that comes with the new paradigms and advantages from cloud transition, let’s transform it, re-imagine these workload to take advantage of them. But during that journey even if all the workloads needs to be transformation the idea of be able to manage everything like a single platform where the current and the new layers are part of a single platform that integrate both worlds is key  because no matter what happens or where it happens, you need to know at real time and to act without needed to have different teams managing different platforms.  that why</a:t>
            </a:r>
            <a:r>
              <a:rPr lang="en-US" b="1"/>
              <a:t> Integrated Health, Monitoring &amp; Alerting</a:t>
            </a:r>
            <a:r>
              <a:rPr lang="en-US"/>
              <a:t> come to play here.</a:t>
            </a:r>
            <a:endParaRPr/>
          </a:p>
          <a:p>
            <a:pPr marL="457200" lvl="0" indent="0" algn="l" rtl="0">
              <a:lnSpc>
                <a:spcPct val="100000"/>
              </a:lnSpc>
              <a:spcBef>
                <a:spcPts val="0"/>
              </a:spcBef>
              <a:spcAft>
                <a:spcPts val="0"/>
              </a:spcAft>
              <a:buNone/>
            </a:pPr>
            <a:endParaRPr/>
          </a:p>
          <a:p>
            <a:pPr marL="457200" lvl="0" indent="-317500" algn="l" rtl="0">
              <a:lnSpc>
                <a:spcPct val="100000"/>
              </a:lnSpc>
              <a:spcBef>
                <a:spcPts val="0"/>
              </a:spcBef>
              <a:spcAft>
                <a:spcPts val="0"/>
              </a:spcAft>
              <a:buSzPts val="1400"/>
              <a:buChar char="-"/>
            </a:pPr>
            <a:r>
              <a:rPr lang="en-US"/>
              <a:t>The second category is open: Openness and Independence on today’s IT world is important,  so no matter which cloud offering you’re choosing you can move your workload from one to another based on our technology or even do a multi-cloud deployment without changing your developments. </a:t>
            </a:r>
            <a:r>
              <a:rPr lang="en-US" b="1"/>
              <a:t>Write once, deploy anywhere.  </a:t>
            </a:r>
            <a:r>
              <a:rPr lang="en-US"/>
              <a:t>We also need to be open to today’s world when different tools are needed to do different jobs, and that’s the main idea for our architecture, the right tool for the right job. That means we need to support and embrace on this architecture every kind of option regarding how we build our applications, that should include from </a:t>
            </a:r>
            <a:r>
              <a:rPr lang="en-US" b="1"/>
              <a:t>microservices to low-code applications and also traditional integration services or even FaaS components</a:t>
            </a:r>
            <a:r>
              <a:rPr lang="en-US"/>
              <a:t>. And also open regarding how our technology interacts with all the industry standards that are based on </a:t>
            </a:r>
            <a:r>
              <a:rPr lang="en-US" b="1"/>
              <a:t>open source technologies. </a:t>
            </a:r>
            <a:r>
              <a:rPr lang="en-US"/>
              <a:t>This openness also includes our communication needs, as we need to handle so different components with different needs and requirements, we need to be open and </a:t>
            </a:r>
            <a:r>
              <a:rPr lang="en-US" b="1"/>
              <a:t>flexible regarding our communication architecture. </a:t>
            </a:r>
            <a:endParaRPr b="1"/>
          </a:p>
          <a:p>
            <a:pPr marL="0" lvl="0" indent="0" algn="l" rtl="0">
              <a:lnSpc>
                <a:spcPct val="100000"/>
              </a:lnSpc>
              <a:spcBef>
                <a:spcPts val="0"/>
              </a:spcBef>
              <a:spcAft>
                <a:spcPts val="0"/>
              </a:spcAft>
              <a:buNone/>
            </a:pPr>
            <a:endParaRPr b="1"/>
          </a:p>
          <a:p>
            <a:pPr marL="457200" lvl="0" indent="-317500" algn="l" rtl="0">
              <a:lnSpc>
                <a:spcPct val="100000"/>
              </a:lnSpc>
              <a:spcBef>
                <a:spcPts val="0"/>
              </a:spcBef>
              <a:spcAft>
                <a:spcPts val="0"/>
              </a:spcAft>
              <a:buSzPts val="1400"/>
              <a:buChar char="-"/>
            </a:pPr>
            <a:r>
              <a:rPr lang="en-US"/>
              <a:t> The third category is Innovation that includes some of they factors that are embedded along side the whole architecture to be able to adapt at the right pace the business needs today:</a:t>
            </a:r>
            <a:endParaRPr/>
          </a:p>
          <a:p>
            <a:pPr marL="457200" lvl="0" indent="-317500" algn="l" rtl="0">
              <a:lnSpc>
                <a:spcPct val="100000"/>
              </a:lnSpc>
              <a:spcBef>
                <a:spcPts val="0"/>
              </a:spcBef>
              <a:spcAft>
                <a:spcPts val="0"/>
              </a:spcAft>
              <a:buSzPts val="1400"/>
              <a:buChar char="-"/>
            </a:pPr>
            <a:r>
              <a:rPr lang="en-US" b="1"/>
              <a:t>Data Governance and management</a:t>
            </a:r>
            <a:r>
              <a:rPr lang="en-US"/>
              <a:t> is another factor to be able to unleash all the power from all the data that the companies has today, but also other paradigms  that are needed to be ready to the changing needs and to be able to adapt to the market changes we need to include capabilities regarding </a:t>
            </a:r>
            <a:r>
              <a:rPr lang="en-US" b="1"/>
              <a:t>Real time information, Algorithm &amp; Machine Learning</a:t>
            </a:r>
            <a:r>
              <a:rPr lang="en-US"/>
              <a:t> and also </a:t>
            </a:r>
            <a:r>
              <a:rPr lang="en-US" b="1"/>
              <a:t>API Led development.</a:t>
            </a:r>
            <a:endParaRPr b="1"/>
          </a:p>
          <a:p>
            <a:pPr marL="0" lvl="0" indent="0" algn="l" rtl="0">
              <a:lnSpc>
                <a:spcPct val="100000"/>
              </a:lnSpc>
              <a:spcBef>
                <a:spcPts val="0"/>
              </a:spcBef>
              <a:spcAft>
                <a:spcPts val="0"/>
              </a:spcAft>
              <a:buNone/>
            </a:pPr>
            <a:endParaRPr b="1"/>
          </a:p>
          <a:p>
            <a:pPr marL="0" lvl="0" indent="0" algn="l" rtl="0">
              <a:lnSpc>
                <a:spcPct val="100000"/>
              </a:lnSpc>
              <a:spcBef>
                <a:spcPts val="0"/>
              </a:spcBef>
              <a:spcAft>
                <a:spcPts val="0"/>
              </a:spcAft>
              <a:buNone/>
            </a:pPr>
            <a:r>
              <a:rPr lang="en-US"/>
              <a:t>And all of these are the principles that we take into consideration when we define our Reference Architecture for Digital Business.</a:t>
            </a:r>
            <a:endParaRPr/>
          </a:p>
        </p:txBody>
      </p:sp>
      <p:sp>
        <p:nvSpPr>
          <p:cNvPr id="3166" name="Google Shape;3166;g76867191e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109</a:t>
            </a:fld>
            <a:endParaRPr/>
          </a:p>
        </p:txBody>
      </p:sp>
    </p:spTree>
    <p:extLst>
      <p:ext uri="{BB962C8B-B14F-4D97-AF65-F5344CB8AC3E}">
        <p14:creationId xmlns:p14="http://schemas.microsoft.com/office/powerpoint/2010/main" val="14944649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76867191e4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4" name="Google Shape;3204;g76867191e4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14300" marR="0" lvl="0" indent="0" algn="l" rtl="0">
              <a:lnSpc>
                <a:spcPct val="90000"/>
              </a:lnSpc>
              <a:spcBef>
                <a:spcPts val="1000"/>
              </a:spcBef>
              <a:spcAft>
                <a:spcPts val="0"/>
              </a:spcAft>
              <a:buSzPts val="1800"/>
              <a:buNone/>
            </a:pPr>
            <a:r>
              <a:rPr lang="en-US"/>
              <a:t>How to take advantage of the benefits from Cloud and Saas?</a:t>
            </a:r>
            <a:endParaRPr/>
          </a:p>
          <a:p>
            <a:pPr marL="114300" marR="0" lvl="0" indent="0" algn="l" rtl="0">
              <a:lnSpc>
                <a:spcPct val="90000"/>
              </a:lnSpc>
              <a:spcBef>
                <a:spcPts val="1000"/>
              </a:spcBef>
              <a:spcAft>
                <a:spcPts val="0"/>
              </a:spcAft>
              <a:buSzPts val="1800"/>
              <a:buNone/>
            </a:pPr>
            <a:r>
              <a:rPr lang="en-US"/>
              <a:t>How can I connect my many silos of data?</a:t>
            </a:r>
            <a:endParaRPr/>
          </a:p>
          <a:p>
            <a:pPr marL="114300" marR="0" lvl="0" indent="0" algn="l" rtl="0">
              <a:lnSpc>
                <a:spcPct val="90000"/>
              </a:lnSpc>
              <a:spcBef>
                <a:spcPts val="1000"/>
              </a:spcBef>
              <a:spcAft>
                <a:spcPts val="0"/>
              </a:spcAft>
              <a:buSzPts val="1800"/>
              <a:buNone/>
            </a:pPr>
            <a:r>
              <a:rPr lang="en-US"/>
              <a:t>How can I mitigate the risk of Migration?</a:t>
            </a:r>
            <a:endParaRPr/>
          </a:p>
          <a:p>
            <a:pPr marL="114300" marR="0" lvl="0" indent="0" algn="l" rtl="0">
              <a:lnSpc>
                <a:spcPct val="90000"/>
              </a:lnSpc>
              <a:spcBef>
                <a:spcPts val="1000"/>
              </a:spcBef>
              <a:spcAft>
                <a:spcPts val="0"/>
              </a:spcAft>
              <a:buSzPts val="1800"/>
              <a:buNone/>
            </a:pPr>
            <a:r>
              <a:rPr lang="en-US"/>
              <a:t>How do I better manage the cost of IT?</a:t>
            </a:r>
            <a:endParaRPr/>
          </a:p>
          <a:p>
            <a:pPr marL="114300" marR="0" lvl="0" indent="0" algn="l" rtl="0">
              <a:lnSpc>
                <a:spcPct val="90000"/>
              </a:lnSpc>
              <a:spcBef>
                <a:spcPts val="1000"/>
              </a:spcBef>
              <a:spcAft>
                <a:spcPts val="0"/>
              </a:spcAft>
              <a:buSzPts val="1800"/>
              <a:buNone/>
            </a:pPr>
            <a:r>
              <a:rPr lang="en-US"/>
              <a:t>How can I support a Digital Business with the limited IT Resources I have?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TIBCO Transformation Reference Architecture is a collaborative model where the different personas in an organization work together to achieve the benefits of digital transformation at scale. </a:t>
            </a:r>
            <a:endParaRPr/>
          </a:p>
          <a:p>
            <a:pPr marL="0" lvl="0" indent="0" algn="l" rtl="0">
              <a:lnSpc>
                <a:spcPct val="100000"/>
              </a:lnSpc>
              <a:spcBef>
                <a:spcPts val="0"/>
              </a:spcBef>
              <a:spcAft>
                <a:spcPts val="0"/>
              </a:spcAft>
              <a:buClr>
                <a:schemeClr val="dk1"/>
              </a:buClr>
              <a:buSzPts val="1200"/>
              <a:buFont typeface="Calibri"/>
              <a:buNone/>
            </a:pPr>
            <a:r>
              <a:rPr lang="en-US"/>
              <a:t> </a:t>
            </a:r>
            <a:endParaRPr/>
          </a:p>
          <a:p>
            <a:pPr marL="0" lvl="0" indent="0" algn="l" rtl="0">
              <a:lnSpc>
                <a:spcPct val="100000"/>
              </a:lnSpc>
              <a:spcBef>
                <a:spcPts val="0"/>
              </a:spcBef>
              <a:spcAft>
                <a:spcPts val="0"/>
              </a:spcAft>
              <a:buClr>
                <a:schemeClr val="dk1"/>
              </a:buClr>
              <a:buSzPts val="1200"/>
              <a:buFont typeface="Calibri"/>
              <a:buNone/>
            </a:pPr>
            <a:r>
              <a:rPr lang="en-US"/>
              <a:t>A connected set of applications and data stores that provide real time access to all of the personas in your organization, streaming event data to understand what important data sets are changing, and the analytical capabilities to drive a dynamic enterprise.</a:t>
            </a:r>
            <a:endParaRPr/>
          </a:p>
          <a:p>
            <a:pPr marL="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Today, we are going to focus on the two blue bars – Integration &amp; APIs.  Thought TIBCO also has market leading technologies and transformation path for Events  and Analytics, that is a topic for another day.</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205" name="Google Shape;3205;g76867191e4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110</a:t>
            </a:fld>
            <a:endParaRPr/>
          </a:p>
        </p:txBody>
      </p:sp>
    </p:spTree>
    <p:extLst>
      <p:ext uri="{BB962C8B-B14F-4D97-AF65-F5344CB8AC3E}">
        <p14:creationId xmlns:p14="http://schemas.microsoft.com/office/powerpoint/2010/main" val="150148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Good morning / afternoon. I’m here today to discuss with you two key things (1) – What is the customer challenge, what’s happening out there in the business world? What are the trends &amp; challenges? And (2) – how is Tibco relevant in relation to this and importantly to yourselves. What VALUE do we bring – this is where our strategy &amp; vision will be discussed.</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So lets firstly talk about what we see happening today, outside in business. The business boundaries are blurring, we see .. </a:t>
            </a: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r>
              <a:rPr lang="en-US"/>
              <a:t>Software is changing and driving the world we live in, its being used as the innovation multi-plier … Back in 2011 Marc Andressen (original founder of Netscape browser and owner of </a:t>
            </a:r>
            <a:r>
              <a:rPr lang="en-US" sz="1200" b="0" i="0">
                <a:solidFill>
                  <a:schemeClr val="dk1"/>
                </a:solidFill>
                <a:latin typeface="Arial"/>
                <a:ea typeface="Arial"/>
                <a:cs typeface="Arial"/>
                <a:sym typeface="Arial"/>
              </a:rPr>
              <a:t>venture capital firm </a:t>
            </a:r>
            <a:r>
              <a:rPr lang="en-US" sz="1200" b="1" i="0">
                <a:solidFill>
                  <a:schemeClr val="dk1"/>
                </a:solidFill>
                <a:latin typeface="Arial"/>
                <a:ea typeface="Arial"/>
                <a:cs typeface="Arial"/>
                <a:sym typeface="Arial"/>
              </a:rPr>
              <a:t>Andreessen</a:t>
            </a:r>
            <a:r>
              <a:rPr lang="en-US" sz="1200" b="0" i="0">
                <a:solidFill>
                  <a:schemeClr val="dk1"/>
                </a:solidFill>
                <a:latin typeface="Arial"/>
                <a:ea typeface="Arial"/>
                <a:cs typeface="Arial"/>
                <a:sym typeface="Arial"/>
              </a:rPr>
              <a:t> Horowitz.</a:t>
            </a:r>
            <a:r>
              <a:rPr lang="en-US"/>
              <a:t>) was quoted famously as saying “</a:t>
            </a:r>
            <a:r>
              <a:rPr lang="en-US" b="1" i="1"/>
              <a:t>software is eating the world</a:t>
            </a:r>
            <a:r>
              <a:rPr lang="en-US"/>
              <a:t>”… today in 2020 and looking forward into 2035, we see a new trend on the horizon and we are in no doubt software has changed the world we live in – referred to as “Hyper Acceleration Wave” where Artificial Intelligence is seen as eating software. Due to the </a:t>
            </a:r>
            <a:endParaRPr/>
          </a:p>
        </p:txBody>
      </p:sp>
      <p:sp>
        <p:nvSpPr>
          <p:cNvPr id="796" name="Google Shape;79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12</a:t>
            </a:fld>
            <a:endParaRPr/>
          </a:p>
        </p:txBody>
      </p:sp>
    </p:spTree>
    <p:extLst>
      <p:ext uri="{BB962C8B-B14F-4D97-AF65-F5344CB8AC3E}">
        <p14:creationId xmlns:p14="http://schemas.microsoft.com/office/powerpoint/2010/main" val="30481462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4"/>
        <p:cNvGrpSpPr/>
        <p:nvPr/>
      </p:nvGrpSpPr>
      <p:grpSpPr>
        <a:xfrm>
          <a:off x="0" y="0"/>
          <a:ext cx="0" cy="0"/>
          <a:chOff x="0" y="0"/>
          <a:chExt cx="0" cy="0"/>
        </a:xfrm>
      </p:grpSpPr>
      <p:sp>
        <p:nvSpPr>
          <p:cNvPr id="3255" name="Google Shape;3255;g76867191e4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6" name="Google Shape;3256;g76867191e4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Green solid line = TIBCO products</a:t>
            </a:r>
            <a:endParaRPr/>
          </a:p>
          <a:p>
            <a:pPr marL="0" lvl="0" indent="0" algn="l" rtl="0">
              <a:lnSpc>
                <a:spcPct val="100000"/>
              </a:lnSpc>
              <a:spcBef>
                <a:spcPts val="0"/>
              </a:spcBef>
              <a:spcAft>
                <a:spcPts val="0"/>
              </a:spcAft>
              <a:buSzPts val="1400"/>
              <a:buNone/>
            </a:pPr>
            <a:r>
              <a:rPr lang="en-US"/>
              <a:t>Black dotted line = Things customer already has, and TIBCO does not offer</a:t>
            </a:r>
            <a:endParaRPr/>
          </a:p>
        </p:txBody>
      </p:sp>
    </p:spTree>
    <p:extLst>
      <p:ext uri="{BB962C8B-B14F-4D97-AF65-F5344CB8AC3E}">
        <p14:creationId xmlns:p14="http://schemas.microsoft.com/office/powerpoint/2010/main" val="8914800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8"/>
        <p:cNvGrpSpPr/>
        <p:nvPr/>
      </p:nvGrpSpPr>
      <p:grpSpPr>
        <a:xfrm>
          <a:off x="0" y="0"/>
          <a:ext cx="0" cy="0"/>
          <a:chOff x="0" y="0"/>
          <a:chExt cx="0" cy="0"/>
        </a:xfrm>
      </p:grpSpPr>
      <p:sp>
        <p:nvSpPr>
          <p:cNvPr id="3309" name="Google Shape;3309;g76867191e4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10" name="Google Shape;3310;g76867191e4_0_6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1" name="Google Shape;3311;g76867191e4_0_6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112</a:t>
            </a:fld>
            <a:endParaRPr/>
          </a:p>
        </p:txBody>
      </p:sp>
    </p:spTree>
    <p:extLst>
      <p:ext uri="{BB962C8B-B14F-4D97-AF65-F5344CB8AC3E}">
        <p14:creationId xmlns:p14="http://schemas.microsoft.com/office/powerpoint/2010/main" val="20664437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76867191e4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40" name="Google Shape;3340;g76867191e4_0_6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1" name="Google Shape;3341;g76867191e4_0_6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113</a:t>
            </a:fld>
            <a:endParaRPr/>
          </a:p>
        </p:txBody>
      </p:sp>
    </p:spTree>
    <p:extLst>
      <p:ext uri="{BB962C8B-B14F-4D97-AF65-F5344CB8AC3E}">
        <p14:creationId xmlns:p14="http://schemas.microsoft.com/office/powerpoint/2010/main" val="234158576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768bfa6d1e_0_13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5" name="Google Shape;3415;g768bfa6d1e_0_13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solidFill>
                  <a:srgbClr val="000000"/>
                </a:solidFill>
              </a:rPr>
              <a:t>Your innovation journey does not stop with integration, though it certainly may begin there</a:t>
            </a:r>
            <a:endParaRPr>
              <a:solidFill>
                <a:srgbClr val="000000"/>
              </a:solidFill>
            </a:endParaRPr>
          </a:p>
          <a:p>
            <a:pPr marL="457200" lvl="0" indent="-317500" algn="l" rtl="0">
              <a:lnSpc>
                <a:spcPct val="100000"/>
              </a:lnSpc>
              <a:spcBef>
                <a:spcPts val="0"/>
              </a:spcBef>
              <a:spcAft>
                <a:spcPts val="0"/>
              </a:spcAft>
              <a:buSzPts val="1400"/>
              <a:buChar char="●"/>
            </a:pPr>
            <a:r>
              <a:rPr lang="en-US">
                <a:solidFill>
                  <a:srgbClr val="000000"/>
                </a:solidFill>
              </a:rPr>
              <a:t>Your modern digital platform requires many new capabilities from connectivity to intelligence</a:t>
            </a:r>
            <a:endParaRPr>
              <a:solidFill>
                <a:srgbClr val="000000"/>
              </a:solidFill>
            </a:endParaRPr>
          </a:p>
          <a:p>
            <a:pPr marL="457200" lvl="0" indent="-317500" algn="l" rtl="0">
              <a:lnSpc>
                <a:spcPct val="100000"/>
              </a:lnSpc>
              <a:spcBef>
                <a:spcPts val="0"/>
              </a:spcBef>
              <a:spcAft>
                <a:spcPts val="0"/>
              </a:spcAft>
              <a:buSzPts val="1400"/>
              <a:buChar char="●"/>
            </a:pPr>
            <a:r>
              <a:rPr lang="en-US">
                <a:solidFill>
                  <a:srgbClr val="000000"/>
                </a:solidFill>
              </a:rPr>
              <a:t>TIBCO provides the most optimal path to take you there - simply and powerfully </a:t>
            </a:r>
            <a:endParaRPr>
              <a:solidFill>
                <a:srgbClr val="000000"/>
              </a:solidFill>
            </a:endParaRPr>
          </a:p>
          <a:p>
            <a:pPr marL="457200" lvl="0" indent="-317500" algn="l" rtl="0">
              <a:lnSpc>
                <a:spcPct val="100000"/>
              </a:lnSpc>
              <a:spcBef>
                <a:spcPts val="0"/>
              </a:spcBef>
              <a:spcAft>
                <a:spcPts val="0"/>
              </a:spcAft>
              <a:buSzPts val="1400"/>
              <a:buChar char="●"/>
            </a:pPr>
            <a:r>
              <a:rPr lang="en-US">
                <a:solidFill>
                  <a:srgbClr val="000000"/>
                </a:solidFill>
              </a:rPr>
              <a:t>It’s a single platform to take you from Connected to Intelligent</a:t>
            </a:r>
            <a:endParaRPr>
              <a:solidFill>
                <a:srgbClr val="000000"/>
              </a:solidFill>
            </a:endParaRPr>
          </a:p>
          <a:p>
            <a:pPr marL="457200" lvl="0" indent="-317500" algn="l" rtl="0">
              <a:lnSpc>
                <a:spcPct val="100000"/>
              </a:lnSpc>
              <a:spcBef>
                <a:spcPts val="0"/>
              </a:spcBef>
              <a:spcAft>
                <a:spcPts val="0"/>
              </a:spcAft>
              <a:buSzPts val="1400"/>
              <a:buChar char="●"/>
            </a:pPr>
            <a:r>
              <a:rPr lang="en-US">
                <a:solidFill>
                  <a:srgbClr val="000000"/>
                </a:solidFill>
              </a:rPr>
              <a:t>TIBCO is more than just the architectural foundation, its the platform for innovation</a:t>
            </a:r>
            <a:endParaRPr>
              <a:solidFill>
                <a:srgbClr val="000000"/>
              </a:solidFill>
            </a:endParaRPr>
          </a:p>
        </p:txBody>
      </p:sp>
      <p:sp>
        <p:nvSpPr>
          <p:cNvPr id="3416" name="Google Shape;3416;g768bfa6d1e_0_13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114</a:t>
            </a:fld>
            <a:endParaRPr/>
          </a:p>
        </p:txBody>
      </p:sp>
    </p:spTree>
    <p:extLst>
      <p:ext uri="{BB962C8B-B14F-4D97-AF65-F5344CB8AC3E}">
        <p14:creationId xmlns:p14="http://schemas.microsoft.com/office/powerpoint/2010/main" val="2927052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1480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028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Firstly lets start with the definition , so we are all on the same page - what is an Connected Intelligent Organisation?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Proof points on customers: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SEPA - </a:t>
            </a:r>
            <a:r>
              <a:rPr lang="en-US" u="sng">
                <a:solidFill>
                  <a:schemeClr val="hlink"/>
                </a:solidFill>
                <a:hlinkClick r:id="rId3"/>
              </a:rPr>
              <a:t>https://www.computerworld.com/article/3433261/scottish-environment-agency-unlocks-value-of-data-with-tibco-software.html</a:t>
            </a:r>
            <a:r>
              <a:rPr lang="en-US"/>
              <a:t> </a:t>
            </a:r>
            <a:endParaRPr/>
          </a:p>
          <a:p>
            <a:pPr marL="0" lvl="0" indent="0" algn="l" rtl="0">
              <a:lnSpc>
                <a:spcPct val="100000"/>
              </a:lnSpc>
              <a:spcBef>
                <a:spcPts val="0"/>
              </a:spcBef>
              <a:spcAft>
                <a:spcPts val="0"/>
              </a:spcAft>
              <a:buSzPts val="1400"/>
              <a:buNone/>
            </a:pPr>
            <a:endParaRPr/>
          </a:p>
        </p:txBody>
      </p:sp>
      <p:sp>
        <p:nvSpPr>
          <p:cNvPr id="820" name="Google Shape;8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643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TIBCO has one mission: enable digital transformation. But it does it in a unique way, that guarantees for its customers:</a:t>
            </a:r>
            <a:endParaRPr/>
          </a:p>
          <a:p>
            <a:pPr marL="17145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Calibri"/>
                <a:ea typeface="Calibri"/>
                <a:cs typeface="Calibri"/>
                <a:sym typeface="Calibri"/>
              </a:rPr>
              <a:t>They remain in control of their data</a:t>
            </a:r>
            <a:endParaRPr/>
          </a:p>
          <a:p>
            <a:pPr marL="17145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Calibri"/>
                <a:ea typeface="Calibri"/>
                <a:cs typeface="Calibri"/>
                <a:sym typeface="Calibri"/>
              </a:rPr>
              <a:t>They drive their own conclusion from the data, without bias</a:t>
            </a:r>
            <a:endParaRPr/>
          </a:p>
          <a:p>
            <a:pPr marL="17145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Calibri"/>
                <a:ea typeface="Calibri"/>
                <a:cs typeface="Calibri"/>
                <a:sym typeface="Calibri"/>
              </a:rPr>
              <a:t>They are not constrained in the direction or speed of their innovation</a:t>
            </a:r>
            <a:endParaRPr/>
          </a:p>
          <a:p>
            <a:pPr marL="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Calibri"/>
                <a:ea typeface="Calibri"/>
                <a:cs typeface="Calibri"/>
                <a:sym typeface="Calibri"/>
              </a:rPr>
              <a:t>In other words, they are digitally sovereign.</a:t>
            </a:r>
            <a:endParaRPr/>
          </a:p>
          <a:p>
            <a:pPr marL="0" lvl="0" indent="0" algn="l" rtl="0">
              <a:lnSpc>
                <a:spcPct val="100000"/>
              </a:lnSpc>
              <a:spcBef>
                <a:spcPts val="0"/>
              </a:spcBef>
              <a:spcAft>
                <a:spcPts val="0"/>
              </a:spcAft>
              <a:buClr>
                <a:schemeClr val="dk1"/>
              </a:buClr>
              <a:buSzPts val="1200"/>
              <a:buFont typeface="Calibri"/>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r>
              <a:rPr lang="en-US" sz="1200" b="0" i="0" u="none" strike="noStrike">
                <a:solidFill>
                  <a:schemeClr val="dk1"/>
                </a:solidFill>
                <a:latin typeface="Calibri"/>
                <a:ea typeface="Calibri"/>
                <a:cs typeface="Calibri"/>
                <a:sym typeface="Calibri"/>
              </a:rPr>
              <a:t>TIBCO guarantees this digital sovereignty with three elements:</a:t>
            </a:r>
            <a:endParaRPr/>
          </a:p>
          <a:p>
            <a:pPr marL="171450" lvl="0" indent="-171450" algn="l" rtl="0">
              <a:lnSpc>
                <a:spcPct val="100000"/>
              </a:lnSpc>
              <a:spcBef>
                <a:spcPts val="0"/>
              </a:spcBef>
              <a:spcAft>
                <a:spcPts val="0"/>
              </a:spcAft>
              <a:buClr>
                <a:schemeClr val="dk1"/>
              </a:buClr>
              <a:buSzPts val="1200"/>
              <a:buFont typeface="Arial"/>
              <a:buChar char="•"/>
            </a:pPr>
            <a:r>
              <a:rPr lang="en-US" sz="1200" b="1" i="0" u="none" strike="noStrike">
                <a:solidFill>
                  <a:schemeClr val="dk1"/>
                </a:solidFill>
                <a:latin typeface="Calibri"/>
                <a:ea typeface="Calibri"/>
                <a:cs typeface="Calibri"/>
                <a:sym typeface="Calibri"/>
              </a:rPr>
              <a:t>Comprehensive Platform</a:t>
            </a:r>
            <a:r>
              <a:rPr lang="en-US" sz="1200" b="0" i="0" u="none" strike="noStrike">
                <a:solidFill>
                  <a:schemeClr val="dk1"/>
                </a:solidFill>
                <a:latin typeface="Calibri"/>
                <a:ea typeface="Calibri"/>
                <a:cs typeface="Calibri"/>
                <a:sym typeface="Calibri"/>
              </a:rPr>
              <a:t>. TIBCO does not sell applications. TIBCO does not sell cloud workloads. TIBCO sells only one thing: a digital business platform with the capabilities to support your Digital Journey</a:t>
            </a:r>
            <a:endParaRPr/>
          </a:p>
          <a:p>
            <a:pPr marL="171450" lvl="0" indent="-171450" algn="l" rtl="0">
              <a:lnSpc>
                <a:spcPct val="100000"/>
              </a:lnSpc>
              <a:spcBef>
                <a:spcPts val="0"/>
              </a:spcBef>
              <a:spcAft>
                <a:spcPts val="0"/>
              </a:spcAft>
              <a:buClr>
                <a:schemeClr val="dk1"/>
              </a:buClr>
              <a:buSzPts val="1200"/>
              <a:buFont typeface="Arial"/>
              <a:buChar char="•"/>
            </a:pPr>
            <a:r>
              <a:rPr lang="en-US" sz="1200" b="1" i="0" u="none" strike="noStrike">
                <a:solidFill>
                  <a:schemeClr val="dk1"/>
                </a:solidFill>
                <a:latin typeface="Calibri"/>
                <a:ea typeface="Calibri"/>
                <a:cs typeface="Calibri"/>
                <a:sym typeface="Calibri"/>
              </a:rPr>
              <a:t>Accelerated Innovation</a:t>
            </a:r>
            <a:r>
              <a:rPr lang="en-US" sz="1200" b="0" i="0" u="none" strike="noStrike">
                <a:solidFill>
                  <a:schemeClr val="dk1"/>
                </a:solidFill>
                <a:latin typeface="Calibri"/>
                <a:ea typeface="Calibri"/>
                <a:cs typeface="Calibri"/>
                <a:sym typeface="Calibri"/>
              </a:rPr>
              <a:t>. TIBCO is agnostic to technologies to keep customer possibilities as broad as possible. TIBCO connects to any data, any technology.</a:t>
            </a:r>
            <a:endParaRPr/>
          </a:p>
          <a:p>
            <a:pPr marL="171450" lvl="0" indent="-171450" algn="l" rtl="0">
              <a:lnSpc>
                <a:spcPct val="100000"/>
              </a:lnSpc>
              <a:spcBef>
                <a:spcPts val="0"/>
              </a:spcBef>
              <a:spcAft>
                <a:spcPts val="0"/>
              </a:spcAft>
              <a:buClr>
                <a:schemeClr val="dk1"/>
              </a:buClr>
              <a:buSzPts val="1200"/>
              <a:buFont typeface="Arial"/>
              <a:buChar char="•"/>
            </a:pPr>
            <a:r>
              <a:rPr lang="en-US" sz="1200" b="1" i="0" u="none" strike="noStrike">
                <a:solidFill>
                  <a:schemeClr val="dk1"/>
                </a:solidFill>
                <a:latin typeface="Calibri"/>
                <a:ea typeface="Calibri"/>
                <a:cs typeface="Calibri"/>
                <a:sym typeface="Calibri"/>
              </a:rPr>
              <a:t>Freedom</a:t>
            </a:r>
            <a:r>
              <a:rPr lang="en-US" sz="1200" b="0" i="0" u="none" strike="noStrike">
                <a:solidFill>
                  <a:schemeClr val="dk1"/>
                </a:solidFill>
                <a:latin typeface="Calibri"/>
                <a:ea typeface="Calibri"/>
                <a:cs typeface="Calibri"/>
                <a:sym typeface="Calibri"/>
              </a:rPr>
              <a:t>. TIBCO’s platform is open by design. Our core capabilities are available as open source technologies (messaging, integration, analytics). All our components are open so that customers and partners can extend them. This vast community accelerates innovation, for the benefit of all of our customers!</a:t>
            </a:r>
            <a:endParaRPr/>
          </a:p>
          <a:p>
            <a:pPr marL="171450" lvl="0" indent="-9525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171450" lvl="0" indent="-9525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837" name="Google Shape;83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extLst>
      <p:ext uri="{BB962C8B-B14F-4D97-AF65-F5344CB8AC3E}">
        <p14:creationId xmlns:p14="http://schemas.microsoft.com/office/powerpoint/2010/main" val="3912586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207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63" name="Google Shape;863;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1648500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9" name="Google Shape;88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Today, with the TIBCO Intelligence Cloud, we have a comprehensive digital business platform.</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US" b="1"/>
              <a:t>Different user personas: </a:t>
            </a:r>
            <a:r>
              <a:rPr lang="en-US"/>
              <a:t>developers, analysts and end users Scribe fully integrated </a:t>
            </a:r>
            <a:r>
              <a:rPr lang="en-US" b="1"/>
              <a:t>Connect and assemble: </a:t>
            </a:r>
            <a:r>
              <a:rPr lang="en-US"/>
              <a:t>By connecting existing technologies with new technologies to create new services to enrich the customer experience with the best that you and your ecosystem have to offer to present data as a product, your business can now be fast and to scale connect and assemble. This is how ideas become innovations! Learn and adapt: ​​The data your business has access to today is a gold mine to understand the signals that power your business. Data Science and Analytics enable your business to continually learn and adapt quickly. This identifies potential innovations and measures their value! Sense and respond: The algorithm revealed by the learning and adaptive abilities can be used meaningfully to understand a positive or negative context and respond to it at the moment. This allows your company to recognize immediately and respond appropriately. In this way, innovations transform customer experiences or processes!</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45454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200" b="1">
                <a:solidFill>
                  <a:schemeClr val="dk1"/>
                </a:solidFill>
                <a:latin typeface="Verdana"/>
                <a:ea typeface="Verdana"/>
                <a:cs typeface="Verdana"/>
                <a:sym typeface="Verdana"/>
              </a:rPr>
              <a:t>Unify</a:t>
            </a:r>
            <a:r>
              <a:rPr lang="en-US" sz="1200">
                <a:solidFill>
                  <a:schemeClr val="dk1"/>
                </a:solidFill>
                <a:latin typeface="Verdana"/>
                <a:ea typeface="Verdana"/>
                <a:cs typeface="Verdana"/>
                <a:sym typeface="Verdana"/>
              </a:rPr>
              <a:t> Is a set of capabilities that enable organizations to provide timely and secure access to accurate, and consistent data required to drive business processes in operations, analytics, and governance.</a:t>
            </a:r>
            <a:endParaRPr/>
          </a:p>
          <a:p>
            <a:pPr marL="0" marR="0" lvl="0" indent="0" algn="l" rtl="0">
              <a:lnSpc>
                <a:spcPct val="100000"/>
              </a:lnSpc>
              <a:spcBef>
                <a:spcPts val="0"/>
              </a:spcBef>
              <a:spcAft>
                <a:spcPts val="0"/>
              </a:spcAft>
              <a:buClr>
                <a:srgbClr val="000000"/>
              </a:buClr>
              <a:buSzPts val="1400"/>
              <a:buFont typeface="Arial"/>
              <a:buNone/>
            </a:pPr>
            <a:endParaRPr sz="1200">
              <a:solidFill>
                <a:srgbClr val="45454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890" name="Google Shape;890;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4191487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6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28" name="Google Shape;928;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44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473084-492C-4846-AC0A-079C438703C9}" type="slidenum">
              <a:rPr lang="en-US" smtClean="0"/>
              <a:t>3</a:t>
            </a:fld>
            <a:endParaRPr lang="en-US"/>
          </a:p>
        </p:txBody>
      </p:sp>
    </p:spTree>
    <p:extLst>
      <p:ext uri="{BB962C8B-B14F-4D97-AF65-F5344CB8AC3E}">
        <p14:creationId xmlns:p14="http://schemas.microsoft.com/office/powerpoint/2010/main" val="132444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16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53" name="Google Shape;953;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0767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And soon it will be time to scale these ideas. That’s where the </a:t>
            </a:r>
            <a:r>
              <a:rPr lang="en-US">
                <a:latin typeface="Verdana"/>
                <a:ea typeface="Verdana"/>
                <a:cs typeface="Verdana"/>
                <a:sym typeface="Verdana"/>
              </a:rPr>
              <a:t>Connected Intelligence Cloud </a:t>
            </a:r>
            <a:r>
              <a:rPr lang="en-US" sz="1200" b="0" i="0" u="none" strike="noStrike" cap="none">
                <a:solidFill>
                  <a:schemeClr val="dk1"/>
                </a:solidFill>
                <a:latin typeface="Calibri"/>
                <a:ea typeface="Calibri"/>
                <a:cs typeface="Calibri"/>
                <a:sym typeface="Calibri"/>
              </a:rPr>
              <a:t> differentiates again by allowing you to deploy your applications anywhere and everywhere from AWS (or your infrastructure of choice). The </a:t>
            </a:r>
            <a:r>
              <a:rPr lang="en-US">
                <a:latin typeface="Verdana"/>
                <a:ea typeface="Verdana"/>
                <a:cs typeface="Verdana"/>
                <a:sym typeface="Verdana"/>
              </a:rPr>
              <a:t>Connected Intelligence Cloud </a:t>
            </a:r>
            <a:r>
              <a:rPr lang="en-US" sz="1200" b="0" i="0" u="none" strike="noStrike" cap="none">
                <a:solidFill>
                  <a:schemeClr val="dk1"/>
                </a:solidFill>
                <a:latin typeface="Calibri"/>
                <a:ea typeface="Calibri"/>
                <a:cs typeface="Calibri"/>
                <a:sym typeface="Calibri"/>
              </a:rPr>
              <a:t>can fit in your current and future architectures thanks to private cloud or hybrid deployment. </a:t>
            </a:r>
            <a:r>
              <a:rPr lang="en-US">
                <a:latin typeface="Verdana"/>
                <a:ea typeface="Verdana"/>
                <a:cs typeface="Verdana"/>
                <a:sym typeface="Verdana"/>
              </a:rPr>
              <a:t>Connected Intelligence Cloud components</a:t>
            </a:r>
            <a:r>
              <a:rPr lang="en-US" sz="1200" b="0" i="0" u="none" strike="noStrike" cap="none">
                <a:solidFill>
                  <a:schemeClr val="dk1"/>
                </a:solidFill>
                <a:latin typeface="Calibri"/>
                <a:ea typeface="Calibri"/>
                <a:cs typeface="Calibri"/>
                <a:sym typeface="Calibri"/>
              </a:rPr>
              <a:t> can be: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Used as a service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Deployed in a hybrid architecture hosted both on premises and in the cloud.</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And in some cases, can even be embedded in devices</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You can adapt the Connected Intelligence Cloud to the cloud architecture your business requires. And when the context changes, you can adapt quickly. The flexibility of </a:t>
            </a:r>
            <a:r>
              <a:rPr lang="en-US">
                <a:latin typeface="Verdana"/>
                <a:ea typeface="Verdana"/>
                <a:cs typeface="Verdana"/>
                <a:sym typeface="Verdana"/>
              </a:rPr>
              <a:t>Connected Intelligence Cloud </a:t>
            </a:r>
            <a:r>
              <a:rPr lang="en-US" sz="1200" b="0" i="0" u="none" strike="noStrike" cap="none">
                <a:solidFill>
                  <a:schemeClr val="dk1"/>
                </a:solidFill>
                <a:latin typeface="Calibri"/>
                <a:ea typeface="Calibri"/>
                <a:cs typeface="Calibri"/>
                <a:sym typeface="Calibri"/>
              </a:rPr>
              <a:t>deployment allows businesses to constantly adapt their infrastructure to the business context, to deploy what matters where it’s needed while knowing exactly how much it will cost. The availability, the performance, as well as the cost efficiency of your digital initiatives is guaranteed by the </a:t>
            </a:r>
            <a:r>
              <a:rPr lang="en-US">
                <a:latin typeface="Verdana"/>
                <a:ea typeface="Verdana"/>
                <a:cs typeface="Verdana"/>
                <a:sym typeface="Verdana"/>
              </a:rPr>
              <a:t>Connected Intelligence Cloud.</a:t>
            </a:r>
            <a:endParaRPr sz="12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023" name="Google Shape;102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extLst>
      <p:ext uri="{BB962C8B-B14F-4D97-AF65-F5344CB8AC3E}">
        <p14:creationId xmlns:p14="http://schemas.microsoft.com/office/powerpoint/2010/main" val="3964091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endParaRPr/>
          </a:p>
          <a:p>
            <a:pPr marL="457200" marR="0" lvl="0" indent="-228600" algn="l" rtl="0">
              <a:lnSpc>
                <a:spcPct val="100000"/>
              </a:lnSpc>
              <a:spcBef>
                <a:spcPts val="0"/>
              </a:spcBef>
              <a:spcAft>
                <a:spcPts val="0"/>
              </a:spcAft>
              <a:buSzPts val="1400"/>
              <a:buNone/>
            </a:pPr>
            <a:endParaRPr/>
          </a:p>
        </p:txBody>
      </p:sp>
      <p:sp>
        <p:nvSpPr>
          <p:cNvPr id="1069" name="Google Shape;106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745464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endParaRPr/>
          </a:p>
          <a:p>
            <a:pPr marL="457200" marR="0" lvl="0" indent="-228600" algn="l" rtl="0">
              <a:lnSpc>
                <a:spcPct val="100000"/>
              </a:lnSpc>
              <a:spcBef>
                <a:spcPts val="0"/>
              </a:spcBef>
              <a:spcAft>
                <a:spcPts val="0"/>
              </a:spcAft>
              <a:buSzPts val="1400"/>
              <a:buNone/>
            </a:pPr>
            <a:endParaRPr/>
          </a:p>
        </p:txBody>
      </p:sp>
      <p:sp>
        <p:nvSpPr>
          <p:cNvPr id="1108" name="Google Shape;110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104022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1200">
                <a:latin typeface="Verdana"/>
                <a:ea typeface="Verdana"/>
                <a:cs typeface="Verdana"/>
                <a:sym typeface="Verdana"/>
              </a:rPr>
              <a:t>The key use cases of an API Platform are bi-furcated but highly connected</a:t>
            </a:r>
            <a:endParaRPr/>
          </a:p>
          <a:p>
            <a:pPr marL="457200" marR="0" lvl="0" indent="-228600" algn="l" rtl="0">
              <a:lnSpc>
                <a:spcPct val="100000"/>
              </a:lnSpc>
              <a:spcBef>
                <a:spcPts val="0"/>
              </a:spcBef>
              <a:spcAft>
                <a:spcPts val="0"/>
              </a:spcAft>
              <a:buSzPts val="1400"/>
              <a:buNone/>
            </a:pPr>
            <a:r>
              <a:rPr lang="en-US" sz="1200">
                <a:latin typeface="Verdana"/>
                <a:ea typeface="Verdana"/>
                <a:cs typeface="Verdana"/>
                <a:sym typeface="Verdana"/>
              </a:rPr>
              <a:t>Your API or integration Architect persona is focused on developing and integrating api-led services and enterprise apps at scale</a:t>
            </a:r>
            <a:endParaRPr sz="1200">
              <a:latin typeface="Verdana"/>
              <a:ea typeface="Verdana"/>
              <a:cs typeface="Verdana"/>
              <a:sym typeface="Verdana"/>
            </a:endParaRPr>
          </a:p>
          <a:p>
            <a:pPr marL="457200" marR="0" lvl="0" indent="-228600" algn="l" rtl="0">
              <a:lnSpc>
                <a:spcPct val="100000"/>
              </a:lnSpc>
              <a:spcBef>
                <a:spcPts val="0"/>
              </a:spcBef>
              <a:spcAft>
                <a:spcPts val="0"/>
              </a:spcAft>
              <a:buSzPts val="1400"/>
              <a:buNone/>
            </a:pPr>
            <a:r>
              <a:rPr lang="en-US" sz="1200">
                <a:latin typeface="Verdana"/>
                <a:ea typeface="Verdana"/>
                <a:cs typeface="Verdana"/>
                <a:sym typeface="Verdana"/>
              </a:rPr>
              <a:t>An API Product Manager might sit within the LOB with a revenue or attainment goal, focused on turning enterprise services into digital platform for external partners or developers to build on</a:t>
            </a:r>
            <a:endParaRPr/>
          </a:p>
          <a:p>
            <a:pPr marL="457200" marR="0" lvl="0" indent="-228600" algn="l" rtl="0">
              <a:lnSpc>
                <a:spcPct val="100000"/>
              </a:lnSpc>
              <a:spcBef>
                <a:spcPts val="0"/>
              </a:spcBef>
              <a:spcAft>
                <a:spcPts val="0"/>
              </a:spcAft>
              <a:buSzPts val="1400"/>
              <a:buNone/>
            </a:pPr>
            <a:r>
              <a:rPr lang="en-US" sz="1200">
                <a:latin typeface="Verdana"/>
                <a:ea typeface="Verdana"/>
                <a:cs typeface="Verdana"/>
                <a:sym typeface="Verdana"/>
              </a:rPr>
              <a:t>These users might even work for the same company, managing APIs in different ways, but often the services and apps overlap, and should be managed as such, through a single pane of glass</a:t>
            </a:r>
            <a:endParaRPr/>
          </a:p>
          <a:p>
            <a:pPr marL="457200" marR="0" lvl="0" indent="-228600" algn="l" rtl="0">
              <a:lnSpc>
                <a:spcPct val="100000"/>
              </a:lnSpc>
              <a:spcBef>
                <a:spcPts val="0"/>
              </a:spcBef>
              <a:spcAft>
                <a:spcPts val="0"/>
              </a:spcAft>
              <a:buSzPts val="1400"/>
              <a:buNone/>
            </a:pPr>
            <a:endParaRPr/>
          </a:p>
        </p:txBody>
      </p:sp>
      <p:sp>
        <p:nvSpPr>
          <p:cNvPr id="1161" name="Google Shape;1161;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876230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a:t>The capabilities of the Connected Intelligence Cloud can be grouped in 2 domains:</a:t>
            </a:r>
            <a:endParaRPr/>
          </a:p>
          <a:p>
            <a:pPr marL="171450" lvl="0" indent="-171450" algn="l" rtl="0">
              <a:lnSpc>
                <a:spcPct val="100000"/>
              </a:lnSpc>
              <a:spcBef>
                <a:spcPts val="0"/>
              </a:spcBef>
              <a:spcAft>
                <a:spcPts val="0"/>
              </a:spcAft>
              <a:buSzPts val="1400"/>
              <a:buFont typeface="Arial"/>
              <a:buChar char="•"/>
            </a:pPr>
            <a:r>
              <a:rPr lang="en-US" b="1"/>
              <a:t>Interconnect Everything, </a:t>
            </a:r>
            <a:r>
              <a:rPr lang="en-US" b="0"/>
              <a:t>and everyone</a:t>
            </a:r>
            <a:r>
              <a:rPr lang="en-US" b="1"/>
              <a:t>. </a:t>
            </a:r>
            <a:r>
              <a:rPr lang="en-US"/>
              <a:t>Any data, any system, any device, any technology can be connected and leveraged in applications, processes, or APIs. Put differently, we connect stuff and create smart applications. We provide the ideal set of capabilities to drive innovative initiatives around blockchain and IoT.</a:t>
            </a:r>
            <a:endParaRPr/>
          </a:p>
          <a:p>
            <a:pPr marL="171450" lvl="0" indent="-171450" algn="l" rtl="0">
              <a:lnSpc>
                <a:spcPct val="100000"/>
              </a:lnSpc>
              <a:spcBef>
                <a:spcPts val="0"/>
              </a:spcBef>
              <a:spcAft>
                <a:spcPts val="0"/>
              </a:spcAft>
              <a:buSzPts val="1400"/>
              <a:buFont typeface="Arial"/>
              <a:buChar char="•"/>
            </a:pPr>
            <a:r>
              <a:rPr lang="en-US" b="1"/>
              <a:t>Augment Intelligence</a:t>
            </a:r>
            <a:r>
              <a:rPr lang="en-US"/>
              <a:t>, with a set of analytics capabilities that range from a visual way to understand and consume data, to the ability to understand and act in real time with streaming analytics, to even the ability to power applications with analytics. We provide the ideal set of capabilities to leverage data science in the enterprise to make the business smarter with Machine Learning and Artificial Intelligence.</a:t>
            </a:r>
            <a:endParaRPr/>
          </a:p>
          <a:p>
            <a:pPr marL="171450" lvl="0" indent="-82550" algn="l" rtl="0">
              <a:lnSpc>
                <a:spcPct val="100000"/>
              </a:lnSpc>
              <a:spcBef>
                <a:spcPts val="0"/>
              </a:spcBef>
              <a:spcAft>
                <a:spcPts val="0"/>
              </a:spcAft>
              <a:buSzPts val="14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All of those capabilities are available via in the same platform, so businesses can start with what they need to address initial use cases with the confidence that they will be able to scale and expand as they need. This ability to adopt capabilities gradually is essential to innovation because it allows testing new ideas quickly, and scaling them when they’re good.</a:t>
            </a:r>
            <a:endParaRPr/>
          </a:p>
          <a:p>
            <a:pPr marL="0" lvl="0" indent="0" algn="l" rtl="0">
              <a:lnSpc>
                <a:spcPct val="100000"/>
              </a:lnSpc>
              <a:spcBef>
                <a:spcPts val="0"/>
              </a:spcBef>
              <a:spcAft>
                <a:spcPts val="0"/>
              </a:spcAft>
              <a:buSzPts val="1400"/>
              <a:buFont typeface="Arial"/>
              <a:buNone/>
            </a:pPr>
            <a:endParaRPr/>
          </a:p>
          <a:p>
            <a:pPr marL="457200" marR="0" lvl="0" indent="-228600" algn="l" rtl="0">
              <a:lnSpc>
                <a:spcPct val="100000"/>
              </a:lnSpc>
              <a:spcBef>
                <a:spcPts val="0"/>
              </a:spcBef>
              <a:spcAft>
                <a:spcPts val="0"/>
              </a:spcAft>
              <a:buSzPts val="1400"/>
              <a:buNone/>
            </a:pPr>
            <a:endParaRPr/>
          </a:p>
          <a:p>
            <a:pPr marL="457200" marR="0" lvl="0" indent="-228600" algn="l" rtl="0">
              <a:lnSpc>
                <a:spcPct val="100000"/>
              </a:lnSpc>
              <a:spcBef>
                <a:spcPts val="0"/>
              </a:spcBef>
              <a:spcAft>
                <a:spcPts val="0"/>
              </a:spcAft>
              <a:buSzPts val="1400"/>
              <a:buNone/>
            </a:pPr>
            <a:endParaRPr/>
          </a:p>
        </p:txBody>
      </p:sp>
      <p:sp>
        <p:nvSpPr>
          <p:cNvPr id="1202" name="Google Shape;120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23029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8" name="Google Shape;12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9598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5" name="Google Shape;1245;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6" name="Google Shape;1246;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extLst>
      <p:ext uri="{BB962C8B-B14F-4D97-AF65-F5344CB8AC3E}">
        <p14:creationId xmlns:p14="http://schemas.microsoft.com/office/powerpoint/2010/main" val="555696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43368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3" name="Google Shape;1293;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772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727" name="Google Shape;72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7233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3" name="Google Shape;1303;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105427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28: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p28:notes"/>
          <p:cNvSpPr txBox="1">
            <a:spLocks noGrp="1"/>
          </p:cNvSpPr>
          <p:nvPr>
            <p:ph type="body" idx="1"/>
          </p:nvPr>
        </p:nvSpPr>
        <p:spPr>
          <a:xfrm>
            <a:off x="215900" y="3946525"/>
            <a:ext cx="6426300" cy="504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200"/>
              <a:buNone/>
            </a:pPr>
            <a:endParaRPr/>
          </a:p>
        </p:txBody>
      </p:sp>
    </p:spTree>
    <p:extLst>
      <p:ext uri="{BB962C8B-B14F-4D97-AF65-F5344CB8AC3E}">
        <p14:creationId xmlns:p14="http://schemas.microsoft.com/office/powerpoint/2010/main" val="3336535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6" name="Google Shape;13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3828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3" name="Google Shape;137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3390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7" name="Google Shape;154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0863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3" name="Google Shape;155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554" name="Google Shape;155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8735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571" name="Google Shape;157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6837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8" name="Google Shape;1648;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sz="2000"/>
              <a:t>How are mobile apps created?</a:t>
            </a:r>
            <a:endParaRPr/>
          </a:p>
          <a:p>
            <a:pPr marL="457200" marR="0" lvl="0" indent="-228600" algn="l" rtl="0">
              <a:lnSpc>
                <a:spcPct val="100000"/>
              </a:lnSpc>
              <a:spcBef>
                <a:spcPts val="0"/>
              </a:spcBef>
              <a:spcAft>
                <a:spcPts val="0"/>
              </a:spcAft>
              <a:buSzPts val="1400"/>
              <a:buNone/>
            </a:pPr>
            <a:endParaRPr sz="2000"/>
          </a:p>
          <a:p>
            <a:pPr marL="457200" marR="0" lvl="0" indent="-228600" algn="l" rtl="0">
              <a:lnSpc>
                <a:spcPct val="100000"/>
              </a:lnSpc>
              <a:spcBef>
                <a:spcPts val="0"/>
              </a:spcBef>
              <a:spcAft>
                <a:spcPts val="0"/>
              </a:spcAft>
              <a:buSzPts val="1400"/>
              <a:buNone/>
            </a:pPr>
            <a:r>
              <a:rPr lang="en-US" sz="2000"/>
              <a:t>Mobile app developers require APIs; Mobile App developer needs access to your API Network; this starts with the experience APIs.</a:t>
            </a:r>
            <a:endParaRPr/>
          </a:p>
          <a:p>
            <a:pPr marL="457200" marR="0" lvl="0" indent="-228600" algn="l" rtl="0">
              <a:lnSpc>
                <a:spcPct val="100000"/>
              </a:lnSpc>
              <a:spcBef>
                <a:spcPts val="0"/>
              </a:spcBef>
              <a:spcAft>
                <a:spcPts val="0"/>
              </a:spcAft>
              <a:buSzPts val="1400"/>
              <a:buNone/>
            </a:pPr>
            <a:r>
              <a:rPr lang="en-US" sz="2000"/>
              <a:t>APIs start their life with a API-Spec - This is the blueprint that everyone agrees to</a:t>
            </a:r>
            <a:endParaRPr/>
          </a:p>
          <a:p>
            <a:pPr marL="914400" lvl="1" indent="-228600" algn="l" rtl="0">
              <a:lnSpc>
                <a:spcPct val="100000"/>
              </a:lnSpc>
              <a:spcBef>
                <a:spcPts val="0"/>
              </a:spcBef>
              <a:spcAft>
                <a:spcPts val="0"/>
              </a:spcAft>
              <a:buSzPts val="1400"/>
              <a:buNone/>
            </a:pPr>
            <a:r>
              <a:rPr lang="en-US" sz="1800"/>
              <a:t>The Expectation on how the API will work</a:t>
            </a:r>
            <a:endParaRPr/>
          </a:p>
          <a:p>
            <a:pPr marL="914400" lvl="1" indent="-228600" algn="l" rtl="0">
              <a:lnSpc>
                <a:spcPct val="100000"/>
              </a:lnSpc>
              <a:spcBef>
                <a:spcPts val="0"/>
              </a:spcBef>
              <a:spcAft>
                <a:spcPts val="0"/>
              </a:spcAft>
              <a:buSzPts val="1400"/>
              <a:buNone/>
            </a:pPr>
            <a:r>
              <a:rPr lang="en-US" sz="1800"/>
              <a:t>Input, Outputs</a:t>
            </a:r>
            <a:endParaRPr/>
          </a:p>
          <a:p>
            <a:pPr marL="457200" marR="0" lvl="0" indent="-228600" algn="l" rtl="0">
              <a:lnSpc>
                <a:spcPct val="100000"/>
              </a:lnSpc>
              <a:spcBef>
                <a:spcPts val="0"/>
              </a:spcBef>
              <a:spcAft>
                <a:spcPts val="0"/>
              </a:spcAft>
              <a:buSzPts val="1400"/>
              <a:buNone/>
            </a:pPr>
            <a:r>
              <a:rPr lang="en-US" sz="2000"/>
              <a:t>APIs are then implemented, reviewed, tested, deployed</a:t>
            </a:r>
            <a:endParaRPr/>
          </a:p>
          <a:p>
            <a:pPr marL="457200" marR="0" lvl="0" indent="-228600" algn="l" rtl="0">
              <a:lnSpc>
                <a:spcPct val="100000"/>
              </a:lnSpc>
              <a:spcBef>
                <a:spcPts val="0"/>
              </a:spcBef>
              <a:spcAft>
                <a:spcPts val="0"/>
              </a:spcAft>
              <a:buSzPts val="1400"/>
              <a:buNone/>
            </a:pPr>
            <a:r>
              <a:rPr lang="en-US" sz="2000"/>
              <a:t>This APIs are delivered and reused by your business to create mobile, chatbot, and more…</a:t>
            </a:r>
            <a:endParaRPr/>
          </a:p>
          <a:p>
            <a:pPr marL="457200" marR="0" lvl="0" indent="-228600" algn="l" rtl="0">
              <a:lnSpc>
                <a:spcPct val="100000"/>
              </a:lnSpc>
              <a:spcBef>
                <a:spcPts val="0"/>
              </a:spcBef>
              <a:spcAft>
                <a:spcPts val="0"/>
              </a:spcAft>
              <a:buSzPts val="1400"/>
              <a:buNone/>
            </a:pPr>
            <a:r>
              <a:rPr lang="en-US" sz="2000"/>
              <a:t>APIs are managed and discovered via app stores</a:t>
            </a:r>
            <a:endParaRPr/>
          </a:p>
          <a:p>
            <a:pPr marL="457200" marR="0" lvl="0" indent="-228600" algn="l" rtl="0">
              <a:lnSpc>
                <a:spcPct val="100000"/>
              </a:lnSpc>
              <a:spcBef>
                <a:spcPts val="0"/>
              </a:spcBef>
              <a:spcAft>
                <a:spcPts val="0"/>
              </a:spcAft>
              <a:buSzPts val="1400"/>
              <a:buNone/>
            </a:pPr>
            <a:r>
              <a:rPr lang="en-US" sz="2000"/>
              <a:t>APIs allow more expensive resources, such as data scientist and IT specialist to create useable API that can be used throughout an enterprise to build Web Sites, ChatBot, Conversations (Alexa).</a:t>
            </a:r>
            <a:endParaRPr/>
          </a:p>
          <a:p>
            <a:pPr marL="457200" marR="0" lvl="0" indent="-228600" algn="l" rtl="0">
              <a:lnSpc>
                <a:spcPct val="100000"/>
              </a:lnSpc>
              <a:spcBef>
                <a:spcPts val="0"/>
              </a:spcBef>
              <a:spcAft>
                <a:spcPts val="0"/>
              </a:spcAft>
              <a:buSzPts val="1400"/>
              <a:buNone/>
            </a:pPr>
            <a:r>
              <a:rPr lang="en-US" sz="2000"/>
              <a:t>APIs enable your business to scale.  Enable more people to do more…</a:t>
            </a:r>
            <a:endParaRPr/>
          </a:p>
          <a:p>
            <a:pPr marL="457200" marR="0" lvl="0" indent="-228600" algn="l" rtl="0">
              <a:lnSpc>
                <a:spcPct val="100000"/>
              </a:lnSpc>
              <a:spcBef>
                <a:spcPts val="0"/>
              </a:spcBef>
              <a:spcAft>
                <a:spcPts val="0"/>
              </a:spcAft>
              <a:buSzPts val="1400"/>
              <a:buNone/>
            </a:pPr>
            <a:endParaRPr/>
          </a:p>
        </p:txBody>
      </p:sp>
      <p:sp>
        <p:nvSpPr>
          <p:cNvPr id="1649" name="Google Shape;1649;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3788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p166:notes"/>
          <p:cNvSpPr txBox="1">
            <a:spLocks noGrp="1"/>
          </p:cNvSpPr>
          <p:nvPr>
            <p:ph type="body" idx="1"/>
          </p:nvPr>
        </p:nvSpPr>
        <p:spPr>
          <a:xfrm>
            <a:off x="215900" y="3946525"/>
            <a:ext cx="6426300" cy="504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6" name="Google Shape;1656;p166: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1339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5" name="Google Shape;170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032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9277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5" name="Google Shape;176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7662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6" name="Google Shape;182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3461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3" name="Google Shape;184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6709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6" name="Google Shape;18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9521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8" name="Google Shape;186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171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1" name="Google Shape;188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776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3" name="Google Shape;194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4876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6" name="Google Shape;195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57" name="Google Shape;195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8057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2" name="Google Shape;197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73" name="Google Shape;197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66978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9" name="Google Shape;1989;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990" name="Google Shape;1990;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2053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extLst>
      <p:ext uri="{BB962C8B-B14F-4D97-AF65-F5344CB8AC3E}">
        <p14:creationId xmlns:p14="http://schemas.microsoft.com/office/powerpoint/2010/main" val="3227160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9" name="Google Shape;200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2407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1" name="Google Shape;207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1575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5" name="Google Shape;208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7957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2" name="Google Shape;210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39419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5" name="Google Shape;211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99404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7" name="Google Shape;217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5119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1" name="Google Shape;2191;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15993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5" name="Google Shape;220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91084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9" name="Google Shape;221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3566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2" name="Google Shape;223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182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1" name="Google Shape;64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extLst>
      <p:ext uri="{BB962C8B-B14F-4D97-AF65-F5344CB8AC3E}">
        <p14:creationId xmlns:p14="http://schemas.microsoft.com/office/powerpoint/2010/main" val="21227737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9" name="Google Shape;224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39877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1" name="Google Shape;226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75109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3" name="Google Shape;227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816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5" name="Google Shape;228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4117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8"/>
        <p:cNvGrpSpPr/>
        <p:nvPr/>
      </p:nvGrpSpPr>
      <p:grpSpPr>
        <a:xfrm>
          <a:off x="0" y="0"/>
          <a:ext cx="0" cy="0"/>
          <a:chOff x="0" y="0"/>
          <a:chExt cx="0" cy="0"/>
        </a:xfrm>
      </p:grpSpPr>
      <p:sp>
        <p:nvSpPr>
          <p:cNvPr id="2299" name="Google Shape;2299;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0" name="Google Shape;230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71142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4" name="Google Shape;231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4674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9" name="Google Shape;232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2959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4" name="Google Shape;2344;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5011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6" name="Google Shape;2406;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31144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8" name="Google Shape;241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000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16798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2" name="Google Shape;2432;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6902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7" name="Google Shape;244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57396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60" name="Google Shape;246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3775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3" name="Google Shape;247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8168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9" name="Google Shape;248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4282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1" name="Google Shape;250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9795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6" name="Google Shape;251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4479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0" name="Google Shape;253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61122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5" name="Google Shape;2545;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81647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0" name="Google Shape;2560;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5623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863356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21" name="Google Shape;262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14568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3" name="Google Shape;263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07215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5" name="Google Shape;264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9518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6"/>
        <p:cNvGrpSpPr/>
        <p:nvPr/>
      </p:nvGrpSpPr>
      <p:grpSpPr>
        <a:xfrm>
          <a:off x="0" y="0"/>
          <a:ext cx="0" cy="0"/>
          <a:chOff x="0" y="0"/>
          <a:chExt cx="0" cy="0"/>
        </a:xfrm>
      </p:grpSpPr>
      <p:sp>
        <p:nvSpPr>
          <p:cNvPr id="2657" name="Google Shape;265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8" name="Google Shape;265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91476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1" name="Google Shape;267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05863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4" name="Google Shape;268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9094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6c30f14632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92" name="Google Shape;2692;g6c30f1463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33048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75e4fea71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697" name="Google Shape;2697;g75e4fea71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18008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6c30f14632_1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8" name="Google Shape;2718;g6c30f14632_1_3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Immder yourself in an environment that embraces open source everyone</a:t>
            </a:r>
            <a:endParaRPr/>
          </a:p>
        </p:txBody>
      </p:sp>
      <p:sp>
        <p:nvSpPr>
          <p:cNvPr id="2719" name="Google Shape;2719;g6c30f14632_1_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89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614700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6c30f14632_1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0" name="Google Shape;2740;g6c30f14632_1_4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solidFill>
                <a:srgbClr val="FF0000"/>
              </a:solidFill>
            </a:endParaRPr>
          </a:p>
        </p:txBody>
      </p:sp>
      <p:sp>
        <p:nvSpPr>
          <p:cNvPr id="2741" name="Google Shape;2741;g6c30f14632_1_4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2884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extLst>
      <p:ext uri="{BB962C8B-B14F-4D97-AF65-F5344CB8AC3E}">
        <p14:creationId xmlns:p14="http://schemas.microsoft.com/office/powerpoint/2010/main" val="36713940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6c30f14632_1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2" name="Google Shape;2762;g6c30f14632_1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3" name="Google Shape;2763;g6c30f14632_1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499563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6c30f14632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9" name="Google Shape;2779;g6c30f14632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0" name="Google Shape;2780;g6c30f14632_1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00271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g6c30f14632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6" name="Google Shape;2826;g6c30f14632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7" name="Google Shape;2827;g6c30f14632_1_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44164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6"/>
        <p:cNvGrpSpPr/>
        <p:nvPr/>
      </p:nvGrpSpPr>
      <p:grpSpPr>
        <a:xfrm>
          <a:off x="0" y="0"/>
          <a:ext cx="0" cy="0"/>
          <a:chOff x="0" y="0"/>
          <a:chExt cx="0" cy="0"/>
        </a:xfrm>
      </p:grpSpPr>
      <p:sp>
        <p:nvSpPr>
          <p:cNvPr id="2847" name="Google Shape;2847;g6c30f14632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8" name="Google Shape;2848;g6c30f14632_1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9" name="Google Shape;2849;g6c30f14632_1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851038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g6c30f14632_1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4" name="Google Shape;2874;g6c30f14632_1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5" name="Google Shape;2875;g6c30f14632_1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81271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2"/>
        <p:cNvGrpSpPr/>
        <p:nvPr/>
      </p:nvGrpSpPr>
      <p:grpSpPr>
        <a:xfrm>
          <a:off x="0" y="0"/>
          <a:ext cx="0" cy="0"/>
          <a:chOff x="0" y="0"/>
          <a:chExt cx="0" cy="0"/>
        </a:xfrm>
      </p:grpSpPr>
      <p:sp>
        <p:nvSpPr>
          <p:cNvPr id="2883" name="Google Shape;2883;g768bfa6d1e_0_17:notes"/>
          <p:cNvSpPr txBox="1">
            <a:spLocks noGrp="1"/>
          </p:cNvSpPr>
          <p:nvPr>
            <p:ph type="body" idx="1"/>
          </p:nvPr>
        </p:nvSpPr>
        <p:spPr>
          <a:xfrm>
            <a:off x="215900" y="3946525"/>
            <a:ext cx="6426300" cy="504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4" name="Google Shape;2884;g768bfa6d1e_0_17:notes"/>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1971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768bfa6d1e_0_4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768bfa6d1e_0_44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6" name="Google Shape;2896;g768bfa6d1e_0_44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97</a:t>
            </a:fld>
            <a:endParaRPr/>
          </a:p>
        </p:txBody>
      </p:sp>
    </p:spTree>
    <p:extLst>
      <p:ext uri="{BB962C8B-B14F-4D97-AF65-F5344CB8AC3E}">
        <p14:creationId xmlns:p14="http://schemas.microsoft.com/office/powerpoint/2010/main" val="3766588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1"/>
        <p:cNvGrpSpPr/>
        <p:nvPr/>
      </p:nvGrpSpPr>
      <p:grpSpPr>
        <a:xfrm>
          <a:off x="0" y="0"/>
          <a:ext cx="0" cy="0"/>
          <a:chOff x="0" y="0"/>
          <a:chExt cx="0" cy="0"/>
        </a:xfrm>
      </p:grpSpPr>
      <p:sp>
        <p:nvSpPr>
          <p:cNvPr id="2902" name="Google Shape;2902;g768bfa6d1e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3" name="Google Shape;2903;g768bfa6d1e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04" name="Google Shape;2904;g768bfa6d1e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482036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7"/>
        <p:cNvGrpSpPr/>
        <p:nvPr/>
      </p:nvGrpSpPr>
      <p:grpSpPr>
        <a:xfrm>
          <a:off x="0" y="0"/>
          <a:ext cx="0" cy="0"/>
          <a:chOff x="0" y="0"/>
          <a:chExt cx="0" cy="0"/>
        </a:xfrm>
      </p:grpSpPr>
      <p:sp>
        <p:nvSpPr>
          <p:cNvPr id="2918" name="Google Shape;2918;g768bfa6d1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9" name="Google Shape;2919;g768bfa6d1e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0" name="Google Shape;2920;g768bfa6d1e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99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984840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g6c30f14632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0" name="Google Shape;2940;g6c30f14632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1" name="Google Shape;2941;g6c30f14632_1_1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100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9827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www.tibco.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hyperlink" Target="http://www.tibco.com/"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D65776-DFF3-8148-97B0-FC61169739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7" name="Text Placeholder 13"/>
          <p:cNvSpPr>
            <a:spLocks noGrp="1"/>
          </p:cNvSpPr>
          <p:nvPr>
            <p:ph type="body" sz="quarter" idx="13"/>
          </p:nvPr>
        </p:nvSpPr>
        <p:spPr>
          <a:xfrm>
            <a:off x="1591688" y="5234830"/>
            <a:ext cx="5348287" cy="334962"/>
          </a:xfrm>
        </p:spPr>
        <p:txBody>
          <a:bodyPr>
            <a:noAutofit/>
          </a:bodyPr>
          <a:lstStyle>
            <a:lvl1pPr marL="0" indent="0" algn="l">
              <a:lnSpc>
                <a:spcPct val="100000"/>
              </a:lnSpc>
              <a:buNone/>
              <a:defRPr sz="14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GB"/>
              <a:t>Click to edit Master text styles</a:t>
            </a:r>
          </a:p>
        </p:txBody>
      </p:sp>
      <p:sp>
        <p:nvSpPr>
          <p:cNvPr id="8" name="Text Placeholder 13"/>
          <p:cNvSpPr>
            <a:spLocks noGrp="1"/>
          </p:cNvSpPr>
          <p:nvPr>
            <p:ph type="body" sz="quarter" idx="14" hasCustomPrompt="1"/>
          </p:nvPr>
        </p:nvSpPr>
        <p:spPr>
          <a:xfrm>
            <a:off x="1591687" y="5874782"/>
            <a:ext cx="5348287" cy="334962"/>
          </a:xfrm>
        </p:spPr>
        <p:txBody>
          <a:bodyPr>
            <a:noAutofit/>
          </a:bodyPr>
          <a:lstStyle>
            <a:lvl1pPr marL="0" indent="0" algn="l">
              <a:lnSpc>
                <a:spcPct val="100000"/>
              </a:lnSpc>
              <a:buNone/>
              <a:defRPr sz="1400" i="1">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Date</a:t>
            </a:r>
          </a:p>
        </p:txBody>
      </p:sp>
      <p:sp>
        <p:nvSpPr>
          <p:cNvPr id="9" name="Title 1"/>
          <p:cNvSpPr>
            <a:spLocks noGrp="1"/>
          </p:cNvSpPr>
          <p:nvPr>
            <p:ph type="title"/>
          </p:nvPr>
        </p:nvSpPr>
        <p:spPr>
          <a:xfrm>
            <a:off x="1585777" y="2603591"/>
            <a:ext cx="5341497" cy="683020"/>
          </a:xfrm>
        </p:spPr>
        <p:txBody>
          <a:bodyPr>
            <a:normAutofit/>
          </a:bodyPr>
          <a:lstStyle>
            <a:lvl1pPr algn="l">
              <a:lnSpc>
                <a:spcPct val="100000"/>
              </a:lnSpc>
              <a:defRPr sz="2400">
                <a:solidFill>
                  <a:schemeClr val="bg1"/>
                </a:solidFill>
              </a:defRPr>
            </a:lvl1p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558D100D-E028-D044-9B15-C60AB46B3017}"/>
              </a:ext>
            </a:extLst>
          </p:cNvPr>
          <p:cNvSpPr>
            <a:spLocks noGrp="1"/>
          </p:cNvSpPr>
          <p:nvPr>
            <p:ph type="body" sz="quarter" idx="15"/>
          </p:nvPr>
        </p:nvSpPr>
        <p:spPr>
          <a:xfrm>
            <a:off x="1591688" y="4851546"/>
            <a:ext cx="5348287" cy="334962"/>
          </a:xfrm>
        </p:spPr>
        <p:txBody>
          <a:bodyPr>
            <a:noAutofit/>
          </a:bodyPr>
          <a:lstStyle>
            <a:lvl1pPr marL="0" indent="0" algn="l">
              <a:lnSpc>
                <a:spcPct val="100000"/>
              </a:lnSpc>
              <a:buNone/>
              <a:defRPr sz="14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GB"/>
              <a:t>Click to edit Master text styles</a:t>
            </a:r>
          </a:p>
        </p:txBody>
      </p:sp>
      <p:sp>
        <p:nvSpPr>
          <p:cNvPr id="15" name="Text Placeholder 13">
            <a:extLst>
              <a:ext uri="{FF2B5EF4-FFF2-40B4-BE49-F238E27FC236}">
                <a16:creationId xmlns:a16="http://schemas.microsoft.com/office/drawing/2014/main" id="{E05D08AF-D72E-9445-88C0-A067867F2832}"/>
              </a:ext>
            </a:extLst>
          </p:cNvPr>
          <p:cNvSpPr>
            <a:spLocks noGrp="1"/>
          </p:cNvSpPr>
          <p:nvPr>
            <p:ph type="body" sz="quarter" idx="16" hasCustomPrompt="1"/>
          </p:nvPr>
        </p:nvSpPr>
        <p:spPr>
          <a:xfrm>
            <a:off x="1591688" y="4095335"/>
            <a:ext cx="5348287" cy="334962"/>
          </a:xfrm>
        </p:spPr>
        <p:txBody>
          <a:bodyPr>
            <a:noAutofit/>
          </a:bodyPr>
          <a:lstStyle>
            <a:lvl1pPr marL="0" indent="0" algn="l">
              <a:lnSpc>
                <a:spcPct val="100000"/>
              </a:lnSpc>
              <a:buNone/>
              <a:defRPr sz="18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Company Name Here</a:t>
            </a:r>
          </a:p>
        </p:txBody>
      </p:sp>
    </p:spTree>
    <p:extLst>
      <p:ext uri="{BB962C8B-B14F-4D97-AF65-F5344CB8AC3E}">
        <p14:creationId xmlns:p14="http://schemas.microsoft.com/office/powerpoint/2010/main" val="43244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Lines Title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userDrawn="1">
            <p:ph type="title" hasCustomPrompt="1"/>
          </p:nvPr>
        </p:nvSpPr>
        <p:spPr>
          <a:xfrm>
            <a:off x="786245" y="209261"/>
            <a:ext cx="10515600" cy="1138714"/>
          </a:xfrm>
        </p:spPr>
        <p:txBody>
          <a:bodyPr anchor="t"/>
          <a:lstStyle/>
          <a:p>
            <a:r>
              <a:rPr lang="en-US" dirty="0"/>
              <a:t>Click to edit Master title style (2 Lines)</a:t>
            </a:r>
          </a:p>
        </p:txBody>
      </p:sp>
      <p:sp>
        <p:nvSpPr>
          <p:cNvPr id="28" name="Footer Placeholder 4"/>
          <p:cNvSpPr>
            <a:spLocks noGrp="1"/>
          </p:cNvSpPr>
          <p:nvPr userDrawn="1">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6" name="Text Placeholder 2">
            <a:extLst>
              <a:ext uri="{FF2B5EF4-FFF2-40B4-BE49-F238E27FC236}">
                <a16:creationId xmlns:a16="http://schemas.microsoft.com/office/drawing/2014/main" id="{D2A22546-A992-F042-B577-284D7EFC4FE9}"/>
              </a:ext>
            </a:extLst>
          </p:cNvPr>
          <p:cNvSpPr>
            <a:spLocks noGrp="1"/>
          </p:cNvSpPr>
          <p:nvPr>
            <p:ph idx="17" hasCustomPrompt="1"/>
          </p:nvPr>
        </p:nvSpPr>
        <p:spPr>
          <a:xfrm>
            <a:off x="788505" y="1426896"/>
            <a:ext cx="10515600" cy="1135359"/>
          </a:xfrm>
          <a:prstGeom prst="rect">
            <a:avLst/>
          </a:prstGeom>
        </p:spPr>
        <p:txBody>
          <a:bodyPr vert="horz" lIns="91440" tIns="45720" rIns="91440" bIns="45720" rtlCol="0">
            <a:noAutofit/>
          </a:bodyPr>
          <a:lstStyle>
            <a:lvl1pPr marL="0" indent="0">
              <a:lnSpc>
                <a:spcPct val="100000"/>
              </a:lnSpc>
              <a:buNone/>
              <a:defRPr sz="2000"/>
            </a:lvl1pPr>
            <a:lvl2pPr marL="457200" indent="0">
              <a:buNone/>
              <a:defRPr sz="1800"/>
            </a:lvl2pPr>
            <a:lvl3pPr marL="914400" indent="0">
              <a:buNone/>
              <a:defRPr sz="1400"/>
            </a:lvl3pPr>
          </a:lstStyle>
          <a:p>
            <a:pPr lvl="0"/>
            <a:r>
              <a:rPr lang="en-US" dirty="0"/>
              <a:t>Click to edit Subtitle. Keep the length to 1-2 lines.</a:t>
            </a:r>
          </a:p>
        </p:txBody>
      </p:sp>
    </p:spTree>
    <p:extLst>
      <p:ext uri="{BB962C8B-B14F-4D97-AF65-F5344CB8AC3E}">
        <p14:creationId xmlns:p14="http://schemas.microsoft.com/office/powerpoint/2010/main" val="60586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Secondary Titl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lnSpc>
                <a:spcPct val="100000"/>
              </a:lnSpc>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30"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1802078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6" name="Picture Placeholder 6"/>
          <p:cNvSpPr>
            <a:spLocks noGrp="1"/>
          </p:cNvSpPr>
          <p:nvPr>
            <p:ph type="pic" sz="quarter" idx="13"/>
          </p:nvPr>
        </p:nvSpPr>
        <p:spPr>
          <a:xfrm>
            <a:off x="-46497" y="-51173"/>
            <a:ext cx="12362481" cy="6978916"/>
          </a:xfrm>
        </p:spPr>
        <p:txBody>
          <a:bodyPr/>
          <a:lstStyle/>
          <a:p>
            <a:r>
              <a:rPr lang="en-GB"/>
              <a:t>Click icon to add picture</a:t>
            </a:r>
            <a:endParaRPr lang="en-US" dirty="0"/>
          </a:p>
        </p:txBody>
      </p:sp>
      <p:pic>
        <p:nvPicPr>
          <p:cNvPr id="4" name="Picture 3">
            <a:extLst>
              <a:ext uri="{FF2B5EF4-FFF2-40B4-BE49-F238E27FC236}">
                <a16:creationId xmlns:a16="http://schemas.microsoft.com/office/drawing/2014/main" id="{1EAEB151-0A81-994E-86EA-C61DBD6315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Tree>
    <p:extLst>
      <p:ext uri="{BB962C8B-B14F-4D97-AF65-F5344CB8AC3E}">
        <p14:creationId xmlns:p14="http://schemas.microsoft.com/office/powerpoint/2010/main" val="404687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Image  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6" name="Picture Placeholder 6"/>
          <p:cNvSpPr>
            <a:spLocks noGrp="1"/>
          </p:cNvSpPr>
          <p:nvPr>
            <p:ph type="pic" sz="quarter" idx="13"/>
          </p:nvPr>
        </p:nvSpPr>
        <p:spPr>
          <a:xfrm>
            <a:off x="-46500" y="-66672"/>
            <a:ext cx="12352154" cy="7009913"/>
          </a:xfrm>
        </p:spPr>
        <p:txBody>
          <a:bodyPr/>
          <a:lstStyle/>
          <a:p>
            <a:r>
              <a:rPr lang="en-GB"/>
              <a:t>Click icon to add picture</a:t>
            </a:r>
            <a:endParaRPr lang="en-US" dirty="0"/>
          </a:p>
        </p:txBody>
      </p:sp>
      <p:sp>
        <p:nvSpPr>
          <p:cNvPr id="9" name="Footer Placeholder 2">
            <a:extLst>
              <a:ext uri="{FF2B5EF4-FFF2-40B4-BE49-F238E27FC236}">
                <a16:creationId xmlns:a16="http://schemas.microsoft.com/office/drawing/2014/main" id="{0F9D25A7-E884-404F-952F-4257316FA4CE}"/>
              </a:ext>
            </a:extLst>
          </p:cNvPr>
          <p:cNvSpPr>
            <a:spLocks noGrp="1"/>
          </p:cNvSpPr>
          <p:nvPr>
            <p:ph type="ftr" sz="quarter" idx="3"/>
          </p:nvPr>
        </p:nvSpPr>
        <p:spPr>
          <a:xfrm>
            <a:off x="277100" y="6479598"/>
            <a:ext cx="2545773" cy="365125"/>
          </a:xfrm>
        </p:spPr>
        <p:txBody>
          <a:bodyPr/>
          <a:lstStyle/>
          <a:p>
            <a:r>
              <a:rPr lang="en-US" altLang="en-US" dirty="0">
                <a:ea typeface="Verdana" charset="0"/>
                <a:cs typeface="Verdana" charset="0"/>
              </a:rPr>
              <a:t>© Copyright 2000-2020 TIBCO Software Inc.        </a:t>
            </a:r>
            <a:endParaRPr lang="en-US" dirty="0"/>
          </a:p>
        </p:txBody>
      </p:sp>
      <p:sp>
        <p:nvSpPr>
          <p:cNvPr id="7" name="Title 1">
            <a:extLst>
              <a:ext uri="{FF2B5EF4-FFF2-40B4-BE49-F238E27FC236}">
                <a16:creationId xmlns:a16="http://schemas.microsoft.com/office/drawing/2014/main" id="{D5C676A4-9E39-EF4A-9DD0-CAFDBFF3CDF4}"/>
              </a:ext>
            </a:extLst>
          </p:cNvPr>
          <p:cNvSpPr>
            <a:spLocks noGrp="1"/>
          </p:cNvSpPr>
          <p:nvPr>
            <p:ph type="title"/>
          </p:nvPr>
        </p:nvSpPr>
        <p:spPr>
          <a:xfrm>
            <a:off x="786245" y="209261"/>
            <a:ext cx="10515600" cy="1138714"/>
          </a:xfrm>
        </p:spPr>
        <p:txBody>
          <a:bodyPr anchor="t"/>
          <a:lstStyle>
            <a:lvl1pPr>
              <a:defRPr/>
            </a:lvl1pPr>
          </a:lstStyle>
          <a:p>
            <a:r>
              <a:rPr lang="en-GB"/>
              <a:t>Click to edit Master title style</a:t>
            </a:r>
            <a:endParaRPr lang="en-US" dirty="0"/>
          </a:p>
        </p:txBody>
      </p:sp>
      <p:pic>
        <p:nvPicPr>
          <p:cNvPr id="8" name="Picture 7">
            <a:extLst>
              <a:ext uri="{FF2B5EF4-FFF2-40B4-BE49-F238E27FC236}">
                <a16:creationId xmlns:a16="http://schemas.microsoft.com/office/drawing/2014/main" id="{F0863645-72B2-3F48-8E9D-EDE75A12C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Tree>
    <p:extLst>
      <p:ext uri="{BB962C8B-B14F-4D97-AF65-F5344CB8AC3E}">
        <p14:creationId xmlns:p14="http://schemas.microsoft.com/office/powerpoint/2010/main" val="153801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Title Imag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7" name="Picture Placeholder 6"/>
          <p:cNvSpPr>
            <a:spLocks noGrp="1"/>
          </p:cNvSpPr>
          <p:nvPr>
            <p:ph type="pic" sz="quarter" idx="13"/>
          </p:nvPr>
        </p:nvSpPr>
        <p:spPr>
          <a:xfrm>
            <a:off x="5522976" y="1"/>
            <a:ext cx="6669024" cy="6857999"/>
          </a:xfrm>
        </p:spPr>
        <p:txBody>
          <a:bodyPr/>
          <a:lstStyle>
            <a:lvl1pPr>
              <a:lnSpc>
                <a:spcPct val="100000"/>
              </a:lnSpc>
              <a:defRPr/>
            </a:lvl1pPr>
          </a:lstStyle>
          <a:p>
            <a:r>
              <a:rPr lang="en-GB"/>
              <a:t>Click icon to add picture</a:t>
            </a:r>
            <a:endParaRPr lang="en-US"/>
          </a:p>
        </p:txBody>
      </p:sp>
      <p:sp>
        <p:nvSpPr>
          <p:cNvPr id="8" name="Title 1"/>
          <p:cNvSpPr>
            <a:spLocks noGrp="1"/>
          </p:cNvSpPr>
          <p:nvPr>
            <p:ph type="title" hasCustomPrompt="1"/>
          </p:nvPr>
        </p:nvSpPr>
        <p:spPr>
          <a:xfrm>
            <a:off x="712694" y="889558"/>
            <a:ext cx="4810283" cy="1325563"/>
          </a:xfrm>
        </p:spPr>
        <p:txBody>
          <a:bodyPr/>
          <a:lstStyle>
            <a:lvl1pPr algn="l">
              <a:lnSpc>
                <a:spcPct val="100000"/>
              </a:lnSpc>
              <a:defRPr/>
            </a:lvl1pPr>
          </a:lstStyle>
          <a:p>
            <a:r>
              <a:rPr lang="en-US" dirty="0"/>
              <a:t>Short Title</a:t>
            </a:r>
          </a:p>
        </p:txBody>
      </p:sp>
      <p:sp>
        <p:nvSpPr>
          <p:cNvPr id="29"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1030121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7" name="Picture Placeholder 6"/>
          <p:cNvSpPr>
            <a:spLocks noGrp="1"/>
          </p:cNvSpPr>
          <p:nvPr>
            <p:ph type="pic" sz="quarter" idx="13"/>
          </p:nvPr>
        </p:nvSpPr>
        <p:spPr>
          <a:xfrm>
            <a:off x="6181344" y="2047875"/>
            <a:ext cx="6010656" cy="1857375"/>
          </a:xfrm>
        </p:spPr>
        <p:txBody>
          <a:bodyPr/>
          <a:lstStyle>
            <a:lvl1pPr>
              <a:lnSpc>
                <a:spcPct val="100000"/>
              </a:lnSpc>
              <a:defRPr/>
            </a:lvl1pPr>
          </a:lstStyle>
          <a:p>
            <a:r>
              <a:rPr lang="en-GB"/>
              <a:t>Click icon to add picture</a:t>
            </a:r>
            <a:endParaRPr lang="en-US"/>
          </a:p>
        </p:txBody>
      </p:sp>
      <p:sp>
        <p:nvSpPr>
          <p:cNvPr id="8" name="Picture Placeholder 6"/>
          <p:cNvSpPr>
            <a:spLocks noGrp="1"/>
          </p:cNvSpPr>
          <p:nvPr>
            <p:ph type="pic" sz="quarter" idx="14"/>
          </p:nvPr>
        </p:nvSpPr>
        <p:spPr>
          <a:xfrm>
            <a:off x="0" y="2047875"/>
            <a:ext cx="5961888" cy="1857375"/>
          </a:xfrm>
        </p:spPr>
        <p:txBody>
          <a:bodyPr/>
          <a:lstStyle>
            <a:lvl1pPr>
              <a:lnSpc>
                <a:spcPct val="100000"/>
              </a:lnSpc>
              <a:defRPr/>
            </a:lvl1pPr>
          </a:lstStyle>
          <a:p>
            <a:r>
              <a:rPr lang="en-GB"/>
              <a:t>Click icon to add picture</a:t>
            </a:r>
            <a:endParaRPr lang="en-US" dirty="0"/>
          </a:p>
        </p:txBody>
      </p:sp>
      <p:sp>
        <p:nvSpPr>
          <p:cNvPr id="22"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9" name="Title 1">
            <a:extLst>
              <a:ext uri="{FF2B5EF4-FFF2-40B4-BE49-F238E27FC236}">
                <a16:creationId xmlns:a16="http://schemas.microsoft.com/office/drawing/2014/main" id="{C6BE4DF4-5CE8-584B-8256-72C89661CD5C}"/>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588243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7" name="Picture Placeholder 6"/>
          <p:cNvSpPr>
            <a:spLocks noGrp="1"/>
          </p:cNvSpPr>
          <p:nvPr>
            <p:ph type="pic" sz="quarter" idx="13"/>
          </p:nvPr>
        </p:nvSpPr>
        <p:spPr>
          <a:xfrm>
            <a:off x="0" y="4139866"/>
            <a:ext cx="3855720" cy="1984946"/>
          </a:xfrm>
        </p:spPr>
        <p:txBody>
          <a:bodyPr/>
          <a:lstStyle>
            <a:lvl1pPr>
              <a:lnSpc>
                <a:spcPct val="100000"/>
              </a:lnSpc>
              <a:defRPr/>
            </a:lvl1pPr>
          </a:lstStyle>
          <a:p>
            <a:r>
              <a:rPr lang="en-GB"/>
              <a:t>Click icon to add picture</a:t>
            </a:r>
            <a:endParaRPr lang="en-US" dirty="0"/>
          </a:p>
        </p:txBody>
      </p:sp>
      <p:sp>
        <p:nvSpPr>
          <p:cNvPr id="8" name="Picture Placeholder 6"/>
          <p:cNvSpPr>
            <a:spLocks noGrp="1"/>
          </p:cNvSpPr>
          <p:nvPr>
            <p:ph type="pic" sz="quarter" idx="14"/>
          </p:nvPr>
        </p:nvSpPr>
        <p:spPr>
          <a:xfrm>
            <a:off x="4168140" y="4139865"/>
            <a:ext cx="3855720" cy="1984946"/>
          </a:xfrm>
        </p:spPr>
        <p:txBody>
          <a:bodyPr/>
          <a:lstStyle>
            <a:lvl1pPr>
              <a:lnSpc>
                <a:spcPct val="100000"/>
              </a:lnSpc>
              <a:defRPr/>
            </a:lvl1pPr>
          </a:lstStyle>
          <a:p>
            <a:r>
              <a:rPr lang="en-GB"/>
              <a:t>Click icon to add picture</a:t>
            </a:r>
            <a:endParaRPr lang="en-US"/>
          </a:p>
        </p:txBody>
      </p:sp>
      <p:sp>
        <p:nvSpPr>
          <p:cNvPr id="9" name="Picture Placeholder 6"/>
          <p:cNvSpPr>
            <a:spLocks noGrp="1"/>
          </p:cNvSpPr>
          <p:nvPr>
            <p:ph type="pic" sz="quarter" idx="15"/>
          </p:nvPr>
        </p:nvSpPr>
        <p:spPr>
          <a:xfrm>
            <a:off x="8336280" y="4139865"/>
            <a:ext cx="3855720" cy="1984946"/>
          </a:xfrm>
        </p:spPr>
        <p:txBody>
          <a:bodyPr/>
          <a:lstStyle>
            <a:lvl1pPr>
              <a:lnSpc>
                <a:spcPct val="100000"/>
              </a:lnSpc>
              <a:defRPr/>
            </a:lvl1pPr>
          </a:lstStyle>
          <a:p>
            <a:r>
              <a:rPr lang="en-GB"/>
              <a:t>Click icon to add picture</a:t>
            </a:r>
            <a:endParaRPr lang="en-US"/>
          </a:p>
        </p:txBody>
      </p:sp>
      <p:sp>
        <p:nvSpPr>
          <p:cNvPr id="24"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0" name="Title 1">
            <a:extLst>
              <a:ext uri="{FF2B5EF4-FFF2-40B4-BE49-F238E27FC236}">
                <a16:creationId xmlns:a16="http://schemas.microsoft.com/office/drawing/2014/main" id="{7D6A085D-16D5-7044-8C2B-8B6A8F4DA58B}"/>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493913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11" name="Picture Placeholder 6"/>
          <p:cNvSpPr>
            <a:spLocks noGrp="1"/>
          </p:cNvSpPr>
          <p:nvPr>
            <p:ph type="pic" sz="quarter" idx="13"/>
          </p:nvPr>
        </p:nvSpPr>
        <p:spPr>
          <a:xfrm>
            <a:off x="0" y="3766146"/>
            <a:ext cx="3011424" cy="2360016"/>
          </a:xfrm>
        </p:spPr>
        <p:txBody>
          <a:bodyPr/>
          <a:lstStyle>
            <a:lvl1pPr>
              <a:lnSpc>
                <a:spcPct val="100000"/>
              </a:lnSpc>
              <a:defRPr/>
            </a:lvl1pPr>
          </a:lstStyle>
          <a:p>
            <a:r>
              <a:rPr lang="en-GB"/>
              <a:t>Click icon to add picture</a:t>
            </a:r>
            <a:endParaRPr lang="en-US" dirty="0"/>
          </a:p>
        </p:txBody>
      </p:sp>
      <p:sp>
        <p:nvSpPr>
          <p:cNvPr id="12" name="Picture Placeholder 6"/>
          <p:cNvSpPr>
            <a:spLocks noGrp="1"/>
          </p:cNvSpPr>
          <p:nvPr>
            <p:ph type="pic" sz="quarter" idx="14"/>
          </p:nvPr>
        </p:nvSpPr>
        <p:spPr>
          <a:xfrm>
            <a:off x="3060192" y="3766146"/>
            <a:ext cx="3011424" cy="2360016"/>
          </a:xfrm>
        </p:spPr>
        <p:txBody>
          <a:bodyPr/>
          <a:lstStyle>
            <a:lvl1pPr>
              <a:lnSpc>
                <a:spcPct val="100000"/>
              </a:lnSpc>
              <a:defRPr/>
            </a:lvl1pPr>
          </a:lstStyle>
          <a:p>
            <a:r>
              <a:rPr lang="en-GB"/>
              <a:t>Click icon to add picture</a:t>
            </a:r>
            <a:endParaRPr lang="en-US"/>
          </a:p>
        </p:txBody>
      </p:sp>
      <p:sp>
        <p:nvSpPr>
          <p:cNvPr id="13" name="Picture Placeholder 6"/>
          <p:cNvSpPr>
            <a:spLocks noGrp="1"/>
          </p:cNvSpPr>
          <p:nvPr>
            <p:ph type="pic" sz="quarter" idx="15"/>
          </p:nvPr>
        </p:nvSpPr>
        <p:spPr>
          <a:xfrm>
            <a:off x="6120384" y="3766146"/>
            <a:ext cx="3011424" cy="2360016"/>
          </a:xfrm>
        </p:spPr>
        <p:txBody>
          <a:bodyPr/>
          <a:lstStyle>
            <a:lvl1pPr>
              <a:lnSpc>
                <a:spcPct val="100000"/>
              </a:lnSpc>
              <a:defRPr/>
            </a:lvl1pPr>
          </a:lstStyle>
          <a:p>
            <a:r>
              <a:rPr lang="en-GB"/>
              <a:t>Click icon to add picture</a:t>
            </a:r>
            <a:endParaRPr lang="en-US"/>
          </a:p>
        </p:txBody>
      </p:sp>
      <p:sp>
        <p:nvSpPr>
          <p:cNvPr id="14" name="Picture Placeholder 6"/>
          <p:cNvSpPr>
            <a:spLocks noGrp="1"/>
          </p:cNvSpPr>
          <p:nvPr>
            <p:ph type="pic" sz="quarter" idx="16"/>
          </p:nvPr>
        </p:nvSpPr>
        <p:spPr>
          <a:xfrm>
            <a:off x="9180576" y="3766146"/>
            <a:ext cx="3011424" cy="2360016"/>
          </a:xfrm>
        </p:spPr>
        <p:txBody>
          <a:bodyPr/>
          <a:lstStyle>
            <a:lvl1pPr>
              <a:lnSpc>
                <a:spcPct val="100000"/>
              </a:lnSpc>
              <a:defRPr/>
            </a:lvl1pPr>
          </a:lstStyle>
          <a:p>
            <a:r>
              <a:rPr lang="en-GB"/>
              <a:t>Click icon to add picture</a:t>
            </a:r>
            <a:endParaRPr lang="en-US"/>
          </a:p>
        </p:txBody>
      </p:sp>
      <p:sp>
        <p:nvSpPr>
          <p:cNvPr id="25"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0" name="Title 1">
            <a:extLst>
              <a:ext uri="{FF2B5EF4-FFF2-40B4-BE49-F238E27FC236}">
                <a16:creationId xmlns:a16="http://schemas.microsoft.com/office/drawing/2014/main" id="{5F7A6872-E0C1-7348-998E-2DD2EA102F5B}"/>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296627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245" y="1825625"/>
            <a:ext cx="10515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30"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8" name="Title 1">
            <a:extLst>
              <a:ext uri="{FF2B5EF4-FFF2-40B4-BE49-F238E27FC236}">
                <a16:creationId xmlns:a16="http://schemas.microsoft.com/office/drawing/2014/main" id="{ED5AD3CD-88A9-8742-B498-22AFFA3B55DE}"/>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5031414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245" y="1825625"/>
            <a:ext cx="5181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20245" y="1825625"/>
            <a:ext cx="5181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31"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8" name="Title 1">
            <a:extLst>
              <a:ext uri="{FF2B5EF4-FFF2-40B4-BE49-F238E27FC236}">
                <a16:creationId xmlns:a16="http://schemas.microsoft.com/office/drawing/2014/main" id="{87602C34-EFB7-864B-9367-0712E00E2851}"/>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87060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fidentiality Disclaimer">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907313" y="1143592"/>
            <a:ext cx="9744148" cy="461665"/>
          </a:xfrm>
          <a:prstGeom prst="rect">
            <a:avLst/>
          </a:prstGeom>
          <a:noFill/>
        </p:spPr>
        <p:txBody>
          <a:bodyPr wrap="square" rtlCol="0">
            <a:spAutoFit/>
          </a:bodyPr>
          <a:lstStyle/>
          <a:p>
            <a:endParaRPr lang="en-US" sz="2400" dirty="0"/>
          </a:p>
        </p:txBody>
      </p:sp>
      <p:sp>
        <p:nvSpPr>
          <p:cNvPr id="9" name="Rectangle 8"/>
          <p:cNvSpPr/>
          <p:nvPr userDrawn="1"/>
        </p:nvSpPr>
        <p:spPr>
          <a:xfrm>
            <a:off x="304801" y="934673"/>
            <a:ext cx="11447318" cy="5463034"/>
          </a:xfrm>
          <a:prstGeom prst="rect">
            <a:avLst/>
          </a:prstGeom>
        </p:spPr>
        <p:txBody>
          <a:bodyPr wrap="square" lIns="76200" tIns="38100" rIns="76200" bIns="38100">
            <a:spAutoFit/>
          </a:bodyPr>
          <a:lstStyle/>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The information in this document is confidential information of TIBCO Software Inc. and/or its affiliates. Use, duplication, transmission, or republication for any purpose without the prior written consent of TIBCO is expressly prohibited.</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such forward-looking statements could prove to be incorrect and actual results or financial performance could differ materially from those stated herein. TIBCO does not undertake to update any forward-looking statement that may be made from time to time or on its behalf.</a:t>
            </a:r>
          </a:p>
        </p:txBody>
      </p:sp>
      <p:sp>
        <p:nvSpPr>
          <p:cNvPr id="12" name="Rectangle 11"/>
          <p:cNvSpPr/>
          <p:nvPr userDrawn="1"/>
        </p:nvSpPr>
        <p:spPr>
          <a:xfrm>
            <a:off x="277091" y="110083"/>
            <a:ext cx="56769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Verdana" charset="0"/>
                <a:ea typeface="Verdana" charset="0"/>
                <a:cs typeface="Verdana" charset="0"/>
              </a:rPr>
              <a:t>CONFIDENTIALITY &amp; DISCLAIMER</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Tree>
    <p:extLst>
      <p:ext uri="{BB962C8B-B14F-4D97-AF65-F5344CB8AC3E}">
        <p14:creationId xmlns:p14="http://schemas.microsoft.com/office/powerpoint/2010/main" val="82669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14" name="Content Placeholder 2"/>
          <p:cNvSpPr>
            <a:spLocks noGrp="1"/>
          </p:cNvSpPr>
          <p:nvPr>
            <p:ph sz="quarter" idx="17"/>
          </p:nvPr>
        </p:nvSpPr>
        <p:spPr>
          <a:xfrm>
            <a:off x="786245" y="1834619"/>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2"/>
          <p:cNvSpPr>
            <a:spLocks noGrp="1"/>
          </p:cNvSpPr>
          <p:nvPr>
            <p:ph sz="quarter" idx="18"/>
          </p:nvPr>
        </p:nvSpPr>
        <p:spPr>
          <a:xfrm>
            <a:off x="4370098" y="1834619"/>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2"/>
          <p:cNvSpPr>
            <a:spLocks noGrp="1"/>
          </p:cNvSpPr>
          <p:nvPr>
            <p:ph sz="quarter" idx="19"/>
          </p:nvPr>
        </p:nvSpPr>
        <p:spPr>
          <a:xfrm>
            <a:off x="7915851" y="1829022"/>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1"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9" name="Title 1">
            <a:extLst>
              <a:ext uri="{FF2B5EF4-FFF2-40B4-BE49-F238E27FC236}">
                <a16:creationId xmlns:a16="http://schemas.microsoft.com/office/drawing/2014/main" id="{0D823510-2037-434B-B9BC-DE3E5DB9AA04}"/>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85012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17" name="Content Placeholder 2"/>
          <p:cNvSpPr>
            <a:spLocks noGrp="1"/>
          </p:cNvSpPr>
          <p:nvPr>
            <p:ph sz="quarter" idx="13"/>
          </p:nvPr>
        </p:nvSpPr>
        <p:spPr>
          <a:xfrm>
            <a:off x="781336"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2"/>
          <p:cNvSpPr>
            <a:spLocks noGrp="1"/>
          </p:cNvSpPr>
          <p:nvPr>
            <p:ph sz="quarter" idx="14"/>
          </p:nvPr>
        </p:nvSpPr>
        <p:spPr>
          <a:xfrm>
            <a:off x="3545562"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Content Placeholder 2"/>
          <p:cNvSpPr>
            <a:spLocks noGrp="1"/>
          </p:cNvSpPr>
          <p:nvPr>
            <p:ph sz="quarter" idx="15"/>
          </p:nvPr>
        </p:nvSpPr>
        <p:spPr>
          <a:xfrm>
            <a:off x="6309788"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0" name="Content Placeholder 2"/>
          <p:cNvSpPr>
            <a:spLocks noGrp="1"/>
          </p:cNvSpPr>
          <p:nvPr>
            <p:ph sz="quarter" idx="16"/>
          </p:nvPr>
        </p:nvSpPr>
        <p:spPr>
          <a:xfrm>
            <a:off x="9074018"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5"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0" name="Title 1">
            <a:extLst>
              <a:ext uri="{FF2B5EF4-FFF2-40B4-BE49-F238E27FC236}">
                <a16:creationId xmlns:a16="http://schemas.microsoft.com/office/drawing/2014/main" id="{1C0B7522-F6E6-0648-A0C0-09CF68999709}"/>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1696526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245" y="1825625"/>
            <a:ext cx="10515600" cy="28606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31"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8" name="Title 1">
            <a:extLst>
              <a:ext uri="{FF2B5EF4-FFF2-40B4-BE49-F238E27FC236}">
                <a16:creationId xmlns:a16="http://schemas.microsoft.com/office/drawing/2014/main" id="{378B7651-730C-E94F-A7E2-44CF9692A545}"/>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813431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245" y="1825625"/>
            <a:ext cx="5181600" cy="28733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20245" y="1825625"/>
            <a:ext cx="5181600" cy="28733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32"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9" name="Title 1">
            <a:extLst>
              <a:ext uri="{FF2B5EF4-FFF2-40B4-BE49-F238E27FC236}">
                <a16:creationId xmlns:a16="http://schemas.microsoft.com/office/drawing/2014/main" id="{EDDD9966-079A-F849-B095-39DA17D07125}"/>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5367312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14" name="Content Placeholder 2"/>
          <p:cNvSpPr>
            <a:spLocks noGrp="1"/>
          </p:cNvSpPr>
          <p:nvPr>
            <p:ph sz="quarter" idx="17"/>
          </p:nvPr>
        </p:nvSpPr>
        <p:spPr>
          <a:xfrm>
            <a:off x="786245" y="1834619"/>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2"/>
          <p:cNvSpPr>
            <a:spLocks noGrp="1"/>
          </p:cNvSpPr>
          <p:nvPr>
            <p:ph sz="quarter" idx="18"/>
          </p:nvPr>
        </p:nvSpPr>
        <p:spPr>
          <a:xfrm>
            <a:off x="4349316" y="1834619"/>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Content Placeholder 2"/>
          <p:cNvSpPr>
            <a:spLocks noGrp="1"/>
          </p:cNvSpPr>
          <p:nvPr>
            <p:ph sz="quarter" idx="19"/>
          </p:nvPr>
        </p:nvSpPr>
        <p:spPr>
          <a:xfrm>
            <a:off x="7915851" y="1829022"/>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4"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0" name="Title 1">
            <a:extLst>
              <a:ext uri="{FF2B5EF4-FFF2-40B4-BE49-F238E27FC236}">
                <a16:creationId xmlns:a16="http://schemas.microsoft.com/office/drawing/2014/main" id="{CBC03133-661B-5446-ACB8-25C4B2CB4035}"/>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69437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3A80C80-AAB2-E148-A2A6-78396BD08969}" type="slidenum">
              <a:rPr lang="en-US" smtClean="0"/>
              <a:t>‹#›</a:t>
            </a:fld>
            <a:endParaRPr lang="en-US"/>
          </a:p>
        </p:txBody>
      </p:sp>
      <p:sp>
        <p:nvSpPr>
          <p:cNvPr id="17" name="Content Placeholder 2"/>
          <p:cNvSpPr>
            <a:spLocks noGrp="1"/>
          </p:cNvSpPr>
          <p:nvPr>
            <p:ph sz="quarter" idx="13"/>
          </p:nvPr>
        </p:nvSpPr>
        <p:spPr>
          <a:xfrm>
            <a:off x="781336"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GB"/>
              <a:t>Click to edit Master text styles</a:t>
            </a:r>
          </a:p>
          <a:p>
            <a:pPr lvl="1"/>
            <a:r>
              <a:rPr lang="en-GB"/>
              <a:t>Second level</a:t>
            </a:r>
          </a:p>
          <a:p>
            <a:pPr lvl="2"/>
            <a:r>
              <a:rPr lang="en-GB"/>
              <a:t>Third level</a:t>
            </a:r>
          </a:p>
        </p:txBody>
      </p:sp>
      <p:sp>
        <p:nvSpPr>
          <p:cNvPr id="18" name="Content Placeholder 2"/>
          <p:cNvSpPr>
            <a:spLocks noGrp="1"/>
          </p:cNvSpPr>
          <p:nvPr>
            <p:ph sz="quarter" idx="14"/>
          </p:nvPr>
        </p:nvSpPr>
        <p:spPr>
          <a:xfrm>
            <a:off x="3545562"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GB"/>
              <a:t>Click to edit Master text styles</a:t>
            </a:r>
          </a:p>
          <a:p>
            <a:pPr lvl="1"/>
            <a:r>
              <a:rPr lang="en-GB"/>
              <a:t>Second level</a:t>
            </a:r>
          </a:p>
          <a:p>
            <a:pPr lvl="2"/>
            <a:r>
              <a:rPr lang="en-GB"/>
              <a:t>Third level</a:t>
            </a:r>
          </a:p>
        </p:txBody>
      </p:sp>
      <p:sp>
        <p:nvSpPr>
          <p:cNvPr id="19" name="Content Placeholder 2"/>
          <p:cNvSpPr>
            <a:spLocks noGrp="1"/>
          </p:cNvSpPr>
          <p:nvPr>
            <p:ph sz="quarter" idx="15"/>
          </p:nvPr>
        </p:nvSpPr>
        <p:spPr>
          <a:xfrm>
            <a:off x="6309788"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GB"/>
              <a:t>Click to edit Master text styles</a:t>
            </a:r>
          </a:p>
          <a:p>
            <a:pPr lvl="1"/>
            <a:r>
              <a:rPr lang="en-GB"/>
              <a:t>Second level</a:t>
            </a:r>
          </a:p>
          <a:p>
            <a:pPr lvl="2"/>
            <a:r>
              <a:rPr lang="en-GB"/>
              <a:t>Third level</a:t>
            </a:r>
          </a:p>
        </p:txBody>
      </p:sp>
      <p:sp>
        <p:nvSpPr>
          <p:cNvPr id="20" name="Content Placeholder 2"/>
          <p:cNvSpPr>
            <a:spLocks noGrp="1"/>
          </p:cNvSpPr>
          <p:nvPr>
            <p:ph sz="quarter" idx="16"/>
          </p:nvPr>
        </p:nvSpPr>
        <p:spPr>
          <a:xfrm>
            <a:off x="9074018"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GB"/>
              <a:t>Click to edit Master text styles</a:t>
            </a:r>
          </a:p>
          <a:p>
            <a:pPr lvl="1"/>
            <a:r>
              <a:rPr lang="en-GB"/>
              <a:t>Second level</a:t>
            </a:r>
          </a:p>
          <a:p>
            <a:pPr lvl="2"/>
            <a:r>
              <a:rPr lang="en-GB"/>
              <a:t>Third level</a:t>
            </a:r>
          </a:p>
        </p:txBody>
      </p:sp>
      <p:sp>
        <p:nvSpPr>
          <p:cNvPr id="21" name="Text Placeholder 2"/>
          <p:cNvSpPr>
            <a:spLocks noGrp="1"/>
          </p:cNvSpPr>
          <p:nvPr>
            <p:ph idx="17"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25"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1" name="Title 1">
            <a:extLst>
              <a:ext uri="{FF2B5EF4-FFF2-40B4-BE49-F238E27FC236}">
                <a16:creationId xmlns:a16="http://schemas.microsoft.com/office/drawing/2014/main" id="{7E89622E-BF39-214F-A4B5-C2D9AFA5DD85}"/>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891941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co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grpSp>
        <p:nvGrpSpPr>
          <p:cNvPr id="2" name="Group 1"/>
          <p:cNvGrpSpPr/>
          <p:nvPr userDrawn="1"/>
        </p:nvGrpSpPr>
        <p:grpSpPr>
          <a:xfrm>
            <a:off x="1531882" y="2476638"/>
            <a:ext cx="9001506" cy="1835969"/>
            <a:chOff x="1531882" y="2476638"/>
            <a:chExt cx="9001506" cy="1835969"/>
          </a:xfrm>
        </p:grpSpPr>
        <p:sp>
          <p:nvSpPr>
            <p:cNvPr id="14" name="Oval 13"/>
            <p:cNvSpPr/>
            <p:nvPr userDrawn="1"/>
          </p:nvSpPr>
          <p:spPr>
            <a:xfrm>
              <a:off x="1531882" y="2476638"/>
              <a:ext cx="1835969" cy="1835969"/>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sp>
          <p:nvSpPr>
            <p:cNvPr id="15" name="Oval 14"/>
            <p:cNvSpPr/>
            <p:nvPr userDrawn="1"/>
          </p:nvSpPr>
          <p:spPr>
            <a:xfrm>
              <a:off x="5177383" y="2476638"/>
              <a:ext cx="1835969" cy="1835969"/>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sp>
          <p:nvSpPr>
            <p:cNvPr id="16" name="Oval 15"/>
            <p:cNvSpPr/>
            <p:nvPr userDrawn="1"/>
          </p:nvSpPr>
          <p:spPr>
            <a:xfrm>
              <a:off x="8697419" y="2476638"/>
              <a:ext cx="1835969" cy="1835969"/>
            </a:xfrm>
            <a:prstGeom prst="ellipse">
              <a:avLst/>
            </a:prstGeom>
            <a:no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grpSp>
      <p:sp>
        <p:nvSpPr>
          <p:cNvPr id="17" name="Text Placeholder 22"/>
          <p:cNvSpPr>
            <a:spLocks noGrp="1"/>
          </p:cNvSpPr>
          <p:nvPr>
            <p:ph type="body" sz="quarter" idx="13"/>
          </p:nvPr>
        </p:nvSpPr>
        <p:spPr>
          <a:xfrm>
            <a:off x="1122759" y="4512276"/>
            <a:ext cx="2654214" cy="708025"/>
          </a:xfrm>
          <a:prstGeom prst="rect">
            <a:avLst/>
          </a:prstGeom>
        </p:spPr>
        <p:txBody>
          <a:bodyPr>
            <a:normAutofit/>
          </a:bodyPr>
          <a:lstStyle>
            <a:lvl1pPr marL="0" indent="0" algn="ctr">
              <a:lnSpc>
                <a:spcPct val="100000"/>
              </a:lnSpc>
              <a:buNone/>
              <a:defRPr sz="18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GB"/>
              <a:t>Click to edit Master text styles</a:t>
            </a:r>
          </a:p>
        </p:txBody>
      </p:sp>
      <p:sp>
        <p:nvSpPr>
          <p:cNvPr id="18" name="Text Placeholder 22"/>
          <p:cNvSpPr>
            <a:spLocks noGrp="1"/>
          </p:cNvSpPr>
          <p:nvPr>
            <p:ph type="body" sz="quarter" idx="14"/>
          </p:nvPr>
        </p:nvSpPr>
        <p:spPr>
          <a:xfrm>
            <a:off x="4765894" y="4512276"/>
            <a:ext cx="2658946" cy="708025"/>
          </a:xfrm>
          <a:prstGeom prst="rect">
            <a:avLst/>
          </a:prstGeom>
        </p:spPr>
        <p:txBody>
          <a:bodyPr>
            <a:normAutofit/>
          </a:bodyPr>
          <a:lstStyle>
            <a:lvl1pPr marL="0" indent="0" algn="ctr">
              <a:lnSpc>
                <a:spcPct val="100000"/>
              </a:lnSpc>
              <a:buNone/>
              <a:defRPr sz="18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GB"/>
              <a:t>Click to edit Master text styles</a:t>
            </a:r>
          </a:p>
        </p:txBody>
      </p:sp>
      <p:sp>
        <p:nvSpPr>
          <p:cNvPr id="19" name="Text Placeholder 22"/>
          <p:cNvSpPr>
            <a:spLocks noGrp="1"/>
          </p:cNvSpPr>
          <p:nvPr>
            <p:ph type="body" sz="quarter" idx="15"/>
          </p:nvPr>
        </p:nvSpPr>
        <p:spPr>
          <a:xfrm>
            <a:off x="8285930" y="4516720"/>
            <a:ext cx="2658946" cy="708025"/>
          </a:xfrm>
          <a:prstGeom prst="rect">
            <a:avLst/>
          </a:prstGeom>
        </p:spPr>
        <p:txBody>
          <a:bodyPr>
            <a:normAutofit/>
          </a:bodyPr>
          <a:lstStyle>
            <a:lvl1pPr marL="0" indent="0" algn="ctr">
              <a:lnSpc>
                <a:spcPct val="100000"/>
              </a:lnSpc>
              <a:buNone/>
              <a:defRPr sz="18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GB"/>
              <a:t>Click to edit Master text styles</a:t>
            </a:r>
          </a:p>
        </p:txBody>
      </p:sp>
      <p:sp>
        <p:nvSpPr>
          <p:cNvPr id="30"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20" name="Title 1">
            <a:extLst>
              <a:ext uri="{FF2B5EF4-FFF2-40B4-BE49-F238E27FC236}">
                <a16:creationId xmlns:a16="http://schemas.microsoft.com/office/drawing/2014/main" id="{4D2F7AEF-1790-2440-A8BA-42D892A0CE2A}"/>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519314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rofile Images">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6" name="Picture Placeholder 2"/>
          <p:cNvSpPr>
            <a:spLocks noGrp="1"/>
          </p:cNvSpPr>
          <p:nvPr>
            <p:ph type="pic" sz="quarter" idx="15"/>
          </p:nvPr>
        </p:nvSpPr>
        <p:spPr>
          <a:xfrm>
            <a:off x="1403502" y="2773163"/>
            <a:ext cx="1732598" cy="1732598"/>
          </a:xfrm>
          <a:prstGeom prst="ellipse">
            <a:avLst/>
          </a:prstGeom>
          <a:solidFill>
            <a:srgbClr val="D9D9D9"/>
          </a:solidFill>
        </p:spPr>
        <p:txBody>
          <a:bodyPr anchor="ctr">
            <a:normAutofit/>
          </a:bodyPr>
          <a:lstStyle>
            <a:lvl1pPr marL="0" indent="0" algn="ctr">
              <a:buNone/>
              <a:defRPr sz="900"/>
            </a:lvl1pPr>
          </a:lstStyle>
          <a:p>
            <a:r>
              <a:rPr lang="en-GB"/>
              <a:t>Click icon to add picture</a:t>
            </a:r>
            <a:endParaRPr lang="id-ID" dirty="0"/>
          </a:p>
        </p:txBody>
      </p:sp>
      <p:sp>
        <p:nvSpPr>
          <p:cNvPr id="7" name="Picture Placeholder 2"/>
          <p:cNvSpPr>
            <a:spLocks noGrp="1"/>
          </p:cNvSpPr>
          <p:nvPr>
            <p:ph type="pic" sz="quarter" idx="16"/>
          </p:nvPr>
        </p:nvSpPr>
        <p:spPr>
          <a:xfrm>
            <a:off x="3911244" y="2773163"/>
            <a:ext cx="1732598" cy="1732598"/>
          </a:xfrm>
          <a:prstGeom prst="ellipse">
            <a:avLst/>
          </a:prstGeom>
          <a:solidFill>
            <a:srgbClr val="D9D9D9"/>
          </a:solidFill>
        </p:spPr>
        <p:txBody>
          <a:bodyPr anchor="ctr">
            <a:normAutofit/>
          </a:bodyPr>
          <a:lstStyle>
            <a:lvl1pPr marL="0" indent="0" algn="ctr">
              <a:buNone/>
              <a:defRPr sz="900"/>
            </a:lvl1pPr>
          </a:lstStyle>
          <a:p>
            <a:r>
              <a:rPr lang="en-GB"/>
              <a:t>Click icon to add picture</a:t>
            </a:r>
            <a:endParaRPr lang="id-ID" dirty="0"/>
          </a:p>
        </p:txBody>
      </p:sp>
      <p:sp>
        <p:nvSpPr>
          <p:cNvPr id="8" name="Picture Placeholder 2"/>
          <p:cNvSpPr>
            <a:spLocks noGrp="1"/>
          </p:cNvSpPr>
          <p:nvPr>
            <p:ph type="pic" sz="quarter" idx="17"/>
          </p:nvPr>
        </p:nvSpPr>
        <p:spPr>
          <a:xfrm>
            <a:off x="6418986" y="2773163"/>
            <a:ext cx="1732598" cy="1732598"/>
          </a:xfrm>
          <a:prstGeom prst="ellipse">
            <a:avLst/>
          </a:prstGeom>
          <a:solidFill>
            <a:srgbClr val="D9D9D9"/>
          </a:solidFill>
        </p:spPr>
        <p:txBody>
          <a:bodyPr anchor="ctr">
            <a:normAutofit/>
          </a:bodyPr>
          <a:lstStyle>
            <a:lvl1pPr marL="0" indent="0" algn="ctr">
              <a:buNone/>
              <a:defRPr sz="900"/>
            </a:lvl1pPr>
          </a:lstStyle>
          <a:p>
            <a:r>
              <a:rPr lang="en-GB"/>
              <a:t>Click icon to add picture</a:t>
            </a:r>
            <a:endParaRPr lang="id-ID"/>
          </a:p>
        </p:txBody>
      </p:sp>
      <p:sp>
        <p:nvSpPr>
          <p:cNvPr id="9" name="Picture Placeholder 2"/>
          <p:cNvSpPr>
            <a:spLocks noGrp="1"/>
          </p:cNvSpPr>
          <p:nvPr>
            <p:ph type="pic" sz="quarter" idx="18"/>
          </p:nvPr>
        </p:nvSpPr>
        <p:spPr>
          <a:xfrm>
            <a:off x="8926727" y="2773163"/>
            <a:ext cx="1732598" cy="1732598"/>
          </a:xfrm>
          <a:prstGeom prst="ellipse">
            <a:avLst/>
          </a:prstGeom>
          <a:solidFill>
            <a:srgbClr val="D9D9D9"/>
          </a:solidFill>
        </p:spPr>
        <p:txBody>
          <a:bodyPr anchor="ctr">
            <a:normAutofit/>
          </a:bodyPr>
          <a:lstStyle>
            <a:lvl1pPr marL="0" indent="0" algn="ctr">
              <a:buNone/>
              <a:defRPr sz="900"/>
            </a:lvl1pPr>
          </a:lstStyle>
          <a:p>
            <a:r>
              <a:rPr lang="en-GB"/>
              <a:t>Click icon to add picture</a:t>
            </a:r>
            <a:endParaRPr lang="id-ID"/>
          </a:p>
        </p:txBody>
      </p:sp>
      <p:sp>
        <p:nvSpPr>
          <p:cNvPr id="26"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1" name="Title 1">
            <a:extLst>
              <a:ext uri="{FF2B5EF4-FFF2-40B4-BE49-F238E27FC236}">
                <a16:creationId xmlns:a16="http://schemas.microsoft.com/office/drawing/2014/main" id="{0066F908-1E32-6C4B-A32F-C1ECDB10C880}"/>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5926356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Profile Images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11" name="Picture Placeholder 2"/>
          <p:cNvSpPr>
            <a:spLocks noGrp="1"/>
          </p:cNvSpPr>
          <p:nvPr>
            <p:ph type="pic" idx="15"/>
          </p:nvPr>
        </p:nvSpPr>
        <p:spPr>
          <a:xfrm>
            <a:off x="1939601"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12" name="Text Placeholder 10"/>
          <p:cNvSpPr>
            <a:spLocks noGrp="1"/>
          </p:cNvSpPr>
          <p:nvPr>
            <p:ph type="body" sz="quarter" idx="16"/>
          </p:nvPr>
        </p:nvSpPr>
        <p:spPr>
          <a:xfrm>
            <a:off x="1724534" y="30927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13" name="Text Placeholder 10"/>
          <p:cNvSpPr>
            <a:spLocks noGrp="1"/>
          </p:cNvSpPr>
          <p:nvPr>
            <p:ph type="body" sz="quarter" idx="17"/>
          </p:nvPr>
        </p:nvSpPr>
        <p:spPr>
          <a:xfrm>
            <a:off x="1724534" y="34925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35" name="Picture Placeholder 2"/>
          <p:cNvSpPr>
            <a:spLocks noGrp="1"/>
          </p:cNvSpPr>
          <p:nvPr>
            <p:ph type="pic" idx="18"/>
          </p:nvPr>
        </p:nvSpPr>
        <p:spPr>
          <a:xfrm>
            <a:off x="4239520"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36" name="Text Placeholder 10"/>
          <p:cNvSpPr>
            <a:spLocks noGrp="1"/>
          </p:cNvSpPr>
          <p:nvPr>
            <p:ph type="body" sz="quarter" idx="19"/>
          </p:nvPr>
        </p:nvSpPr>
        <p:spPr>
          <a:xfrm>
            <a:off x="4052449" y="30927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37" name="Text Placeholder 10"/>
          <p:cNvSpPr>
            <a:spLocks noGrp="1"/>
          </p:cNvSpPr>
          <p:nvPr>
            <p:ph type="body" sz="quarter" idx="20"/>
          </p:nvPr>
        </p:nvSpPr>
        <p:spPr>
          <a:xfrm>
            <a:off x="4052449" y="34925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38" name="Picture Placeholder 2"/>
          <p:cNvSpPr>
            <a:spLocks noGrp="1"/>
          </p:cNvSpPr>
          <p:nvPr>
            <p:ph type="pic" idx="21"/>
          </p:nvPr>
        </p:nvSpPr>
        <p:spPr>
          <a:xfrm>
            <a:off x="6539439"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39" name="Text Placeholder 10"/>
          <p:cNvSpPr>
            <a:spLocks noGrp="1"/>
          </p:cNvSpPr>
          <p:nvPr>
            <p:ph type="body" sz="quarter" idx="22"/>
          </p:nvPr>
        </p:nvSpPr>
        <p:spPr>
          <a:xfrm>
            <a:off x="6380364" y="30927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40" name="Text Placeholder 10"/>
          <p:cNvSpPr>
            <a:spLocks noGrp="1"/>
          </p:cNvSpPr>
          <p:nvPr>
            <p:ph type="body" sz="quarter" idx="23"/>
          </p:nvPr>
        </p:nvSpPr>
        <p:spPr>
          <a:xfrm>
            <a:off x="6380364" y="34925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41" name="Picture Placeholder 2"/>
          <p:cNvSpPr>
            <a:spLocks noGrp="1"/>
          </p:cNvSpPr>
          <p:nvPr>
            <p:ph type="pic" idx="24"/>
          </p:nvPr>
        </p:nvSpPr>
        <p:spPr>
          <a:xfrm>
            <a:off x="8921290"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42" name="Text Placeholder 10"/>
          <p:cNvSpPr>
            <a:spLocks noGrp="1"/>
          </p:cNvSpPr>
          <p:nvPr>
            <p:ph type="body" sz="quarter" idx="25"/>
          </p:nvPr>
        </p:nvSpPr>
        <p:spPr>
          <a:xfrm>
            <a:off x="8708278" y="30927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43" name="Text Placeholder 10"/>
          <p:cNvSpPr>
            <a:spLocks noGrp="1"/>
          </p:cNvSpPr>
          <p:nvPr>
            <p:ph type="body" sz="quarter" idx="26"/>
          </p:nvPr>
        </p:nvSpPr>
        <p:spPr>
          <a:xfrm>
            <a:off x="8708278" y="34925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68" name="Picture Placeholder 2"/>
          <p:cNvSpPr>
            <a:spLocks noGrp="1"/>
          </p:cNvSpPr>
          <p:nvPr>
            <p:ph type="pic" idx="27"/>
          </p:nvPr>
        </p:nvSpPr>
        <p:spPr>
          <a:xfrm>
            <a:off x="1939601"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69" name="Text Placeholder 10"/>
          <p:cNvSpPr>
            <a:spLocks noGrp="1"/>
          </p:cNvSpPr>
          <p:nvPr>
            <p:ph type="body" sz="quarter" idx="28"/>
          </p:nvPr>
        </p:nvSpPr>
        <p:spPr>
          <a:xfrm>
            <a:off x="1724534" y="54930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0" name="Text Placeholder 10"/>
          <p:cNvSpPr>
            <a:spLocks noGrp="1"/>
          </p:cNvSpPr>
          <p:nvPr>
            <p:ph type="body" sz="quarter" idx="29"/>
          </p:nvPr>
        </p:nvSpPr>
        <p:spPr>
          <a:xfrm>
            <a:off x="1724534" y="58928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1" name="Picture Placeholder 2"/>
          <p:cNvSpPr>
            <a:spLocks noGrp="1"/>
          </p:cNvSpPr>
          <p:nvPr>
            <p:ph type="pic" idx="30"/>
          </p:nvPr>
        </p:nvSpPr>
        <p:spPr>
          <a:xfrm>
            <a:off x="4239520"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72" name="Text Placeholder 10"/>
          <p:cNvSpPr>
            <a:spLocks noGrp="1"/>
          </p:cNvSpPr>
          <p:nvPr>
            <p:ph type="body" sz="quarter" idx="31"/>
          </p:nvPr>
        </p:nvSpPr>
        <p:spPr>
          <a:xfrm>
            <a:off x="4052449" y="54930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3" name="Text Placeholder 10"/>
          <p:cNvSpPr>
            <a:spLocks noGrp="1"/>
          </p:cNvSpPr>
          <p:nvPr>
            <p:ph type="body" sz="quarter" idx="32"/>
          </p:nvPr>
        </p:nvSpPr>
        <p:spPr>
          <a:xfrm>
            <a:off x="4052449" y="58928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4" name="Picture Placeholder 2"/>
          <p:cNvSpPr>
            <a:spLocks noGrp="1"/>
          </p:cNvSpPr>
          <p:nvPr>
            <p:ph type="pic" idx="33"/>
          </p:nvPr>
        </p:nvSpPr>
        <p:spPr>
          <a:xfrm>
            <a:off x="6539439"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75" name="Text Placeholder 10"/>
          <p:cNvSpPr>
            <a:spLocks noGrp="1"/>
          </p:cNvSpPr>
          <p:nvPr>
            <p:ph type="body" sz="quarter" idx="34"/>
          </p:nvPr>
        </p:nvSpPr>
        <p:spPr>
          <a:xfrm>
            <a:off x="6380364" y="54930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6" name="Text Placeholder 10"/>
          <p:cNvSpPr>
            <a:spLocks noGrp="1"/>
          </p:cNvSpPr>
          <p:nvPr>
            <p:ph type="body" sz="quarter" idx="35"/>
          </p:nvPr>
        </p:nvSpPr>
        <p:spPr>
          <a:xfrm>
            <a:off x="6380364" y="58928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7" name="Picture Placeholder 2"/>
          <p:cNvSpPr>
            <a:spLocks noGrp="1"/>
          </p:cNvSpPr>
          <p:nvPr>
            <p:ph type="pic" idx="36"/>
          </p:nvPr>
        </p:nvSpPr>
        <p:spPr>
          <a:xfrm>
            <a:off x="8921290"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GB"/>
              <a:t>Click icon to add picture</a:t>
            </a:r>
            <a:endParaRPr lang="en-US" dirty="0"/>
          </a:p>
        </p:txBody>
      </p:sp>
      <p:sp>
        <p:nvSpPr>
          <p:cNvPr id="78" name="Text Placeholder 10"/>
          <p:cNvSpPr>
            <a:spLocks noGrp="1"/>
          </p:cNvSpPr>
          <p:nvPr>
            <p:ph type="body" sz="quarter" idx="37"/>
          </p:nvPr>
        </p:nvSpPr>
        <p:spPr>
          <a:xfrm>
            <a:off x="8708278" y="5493012"/>
            <a:ext cx="1575711" cy="399788"/>
          </a:xfrm>
          <a:prstGeom prst="rect">
            <a:avLst/>
          </a:prstGeom>
        </p:spPr>
        <p:txBody>
          <a:bodyPr lIns="0" tIns="0" rIns="0" bIns="0">
            <a:noAutofit/>
          </a:bodyPr>
          <a:lstStyle>
            <a:lvl1pPr marL="0" indent="0" algn="ctr">
              <a:lnSpc>
                <a:spcPct val="100000"/>
              </a:lnSpc>
              <a:buNone/>
              <a:defRPr sz="1200" b="1">
                <a:solidFill>
                  <a:srgbClr val="333333"/>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79" name="Text Placeholder 10"/>
          <p:cNvSpPr>
            <a:spLocks noGrp="1"/>
          </p:cNvSpPr>
          <p:nvPr>
            <p:ph type="body" sz="quarter" idx="38"/>
          </p:nvPr>
        </p:nvSpPr>
        <p:spPr>
          <a:xfrm>
            <a:off x="8708278" y="5892800"/>
            <a:ext cx="1575711" cy="393700"/>
          </a:xfrm>
          <a:prstGeom prst="rect">
            <a:avLst/>
          </a:prstGeom>
        </p:spPr>
        <p:txBody>
          <a:bodyPr lIns="0" tIns="0" rIns="0" bIns="0">
            <a:noAutofit/>
          </a:bodyPr>
          <a:lstStyle>
            <a:lvl1pPr marL="0" indent="0" algn="ctr">
              <a:lnSpc>
                <a:spcPct val="100000"/>
              </a:lnSpc>
              <a:buNone/>
              <a:defRPr sz="1000" i="0">
                <a:solidFill>
                  <a:srgbClr val="333333"/>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GB"/>
              <a:t>Click to edit Master text styles</a:t>
            </a:r>
          </a:p>
        </p:txBody>
      </p:sp>
      <p:sp>
        <p:nvSpPr>
          <p:cNvPr id="45"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31" name="Title 1">
            <a:extLst>
              <a:ext uri="{FF2B5EF4-FFF2-40B4-BE49-F238E27FC236}">
                <a16:creationId xmlns:a16="http://schemas.microsoft.com/office/drawing/2014/main" id="{431CFE2D-B618-814A-87F5-2610A91A0920}"/>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1563850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Collage 1">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7" name="Bildplatzhalter 8"/>
          <p:cNvSpPr>
            <a:spLocks noGrp="1"/>
          </p:cNvSpPr>
          <p:nvPr>
            <p:ph type="pic" sz="quarter" idx="16" hasCustomPrompt="1"/>
          </p:nvPr>
        </p:nvSpPr>
        <p:spPr bwMode="gray">
          <a:xfrm>
            <a:off x="124691" y="1814437"/>
            <a:ext cx="2801389"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6"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9" name="Bildplatzhalter 8"/>
          <p:cNvSpPr>
            <a:spLocks noGrp="1"/>
          </p:cNvSpPr>
          <p:nvPr>
            <p:ph type="pic" sz="quarter" idx="19" hasCustomPrompt="1"/>
          </p:nvPr>
        </p:nvSpPr>
        <p:spPr bwMode="gray">
          <a:xfrm>
            <a:off x="3058758" y="3316903"/>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1814437"/>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1814437"/>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7" y="3316903"/>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7" y="1814437"/>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5" name="Bildplatzhalter 8"/>
          <p:cNvSpPr>
            <a:spLocks noGrp="1"/>
          </p:cNvSpPr>
          <p:nvPr>
            <p:ph type="pic" sz="quarter" idx="24" hasCustomPrompt="1"/>
          </p:nvPr>
        </p:nvSpPr>
        <p:spPr bwMode="gray">
          <a:xfrm>
            <a:off x="4721028" y="3316903"/>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1814437"/>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39"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7" name="Title 1">
            <a:extLst>
              <a:ext uri="{FF2B5EF4-FFF2-40B4-BE49-F238E27FC236}">
                <a16:creationId xmlns:a16="http://schemas.microsoft.com/office/drawing/2014/main" id="{69962E88-E428-DB41-AFC1-CA2E2075595D}"/>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203558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Blu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sp>
        <p:nvSpPr>
          <p:cNvPr id="19"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17969287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Collage 2">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7" name="Bildplatzhalter 8"/>
          <p:cNvSpPr>
            <a:spLocks noGrp="1"/>
          </p:cNvSpPr>
          <p:nvPr>
            <p:ph type="pic" sz="quarter" idx="16" hasCustomPrompt="1"/>
          </p:nvPr>
        </p:nvSpPr>
        <p:spPr bwMode="gray">
          <a:xfrm>
            <a:off x="103909" y="1814436"/>
            <a:ext cx="2822171" cy="4457271"/>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9" name="Bildplatzhalter 8"/>
          <p:cNvSpPr>
            <a:spLocks noGrp="1"/>
          </p:cNvSpPr>
          <p:nvPr>
            <p:ph type="pic" sz="quarter" idx="19" hasCustomPrompt="1"/>
          </p:nvPr>
        </p:nvSpPr>
        <p:spPr bwMode="gray">
          <a:xfrm>
            <a:off x="3058758" y="3316903"/>
            <a:ext cx="4412214" cy="295480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1814437"/>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1814437"/>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8" y="3316903"/>
            <a:ext cx="2250028"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8" y="1814437"/>
            <a:ext cx="2250028"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1814437"/>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4" name="Bildplatzhalter 8"/>
          <p:cNvSpPr>
            <a:spLocks noGrp="1"/>
          </p:cNvSpPr>
          <p:nvPr>
            <p:ph type="pic" sz="quarter" idx="26" hasCustomPrompt="1"/>
          </p:nvPr>
        </p:nvSpPr>
        <p:spPr bwMode="gray">
          <a:xfrm>
            <a:off x="7603650" y="4819369"/>
            <a:ext cx="4470586" cy="145233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37"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6" name="Title 1">
            <a:extLst>
              <a:ext uri="{FF2B5EF4-FFF2-40B4-BE49-F238E27FC236}">
                <a16:creationId xmlns:a16="http://schemas.microsoft.com/office/drawing/2014/main" id="{22BAC164-A522-AF4A-814E-078E629BB04E}"/>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751229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Collage 3">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7" name="Bildplatzhalter 8"/>
          <p:cNvSpPr>
            <a:spLocks noGrp="1"/>
          </p:cNvSpPr>
          <p:nvPr>
            <p:ph type="pic" sz="quarter" idx="16" hasCustomPrompt="1"/>
          </p:nvPr>
        </p:nvSpPr>
        <p:spPr bwMode="gray">
          <a:xfrm>
            <a:off x="124691" y="512758"/>
            <a:ext cx="2801389" cy="4457271"/>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9" name="Bildplatzhalter 8"/>
          <p:cNvSpPr>
            <a:spLocks noGrp="1"/>
          </p:cNvSpPr>
          <p:nvPr>
            <p:ph type="pic" sz="quarter" idx="19" hasCustomPrompt="1"/>
          </p:nvPr>
        </p:nvSpPr>
        <p:spPr bwMode="gray">
          <a:xfrm>
            <a:off x="3058758" y="2015225"/>
            <a:ext cx="4412214" cy="295480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512759"/>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512759"/>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7" y="2015225"/>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7" y="512759"/>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512759"/>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4" name="Bildplatzhalter 8"/>
          <p:cNvSpPr>
            <a:spLocks noGrp="1"/>
          </p:cNvSpPr>
          <p:nvPr>
            <p:ph type="pic" sz="quarter" idx="26" hasCustomPrompt="1"/>
          </p:nvPr>
        </p:nvSpPr>
        <p:spPr bwMode="gray">
          <a:xfrm>
            <a:off x="7603650" y="3517691"/>
            <a:ext cx="4460194" cy="145233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3" name="Text Placeholder 2"/>
          <p:cNvSpPr>
            <a:spLocks noGrp="1"/>
          </p:cNvSpPr>
          <p:nvPr>
            <p:ph idx="13" hasCustomPrompt="1"/>
          </p:nvPr>
        </p:nvSpPr>
        <p:spPr>
          <a:xfrm>
            <a:off x="838200" y="5079426"/>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7"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297991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Dark Ba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F3A80C80-AAB2-E148-A2A6-78396BD08969}" type="slidenum">
              <a:rPr lang="en-US" smtClean="0"/>
              <a:t>‹#›</a:t>
            </a:fld>
            <a:endParaRPr lang="en-US"/>
          </a:p>
        </p:txBody>
      </p:sp>
      <p:sp>
        <p:nvSpPr>
          <p:cNvPr id="5" name="Rectangle 4"/>
          <p:cNvSpPr/>
          <p:nvPr userDrawn="1"/>
        </p:nvSpPr>
        <p:spPr>
          <a:xfrm>
            <a:off x="0" y="2276272"/>
            <a:ext cx="12192000" cy="3093396"/>
          </a:xfrm>
          <a:prstGeom prst="rect">
            <a:avLst/>
          </a:prstGeom>
          <a:solidFill>
            <a:srgbClr val="1313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7" name="Title 1">
            <a:extLst>
              <a:ext uri="{FF2B5EF4-FFF2-40B4-BE49-F238E27FC236}">
                <a16:creationId xmlns:a16="http://schemas.microsoft.com/office/drawing/2014/main" id="{75522662-ADD5-4240-8CE7-0D0FFB038B53}"/>
              </a:ext>
            </a:extLst>
          </p:cNvPr>
          <p:cNvSpPr>
            <a:spLocks noGrp="1"/>
          </p:cNvSpPr>
          <p:nvPr>
            <p:ph type="title"/>
          </p:nvPr>
        </p:nvSpPr>
        <p:spPr>
          <a:xfrm>
            <a:off x="786245" y="209260"/>
            <a:ext cx="10515600" cy="1325563"/>
          </a:xfrm>
        </p:spPr>
        <p:txBody>
          <a:bodyPr anchor="t"/>
          <a:lstStyle/>
          <a:p>
            <a:r>
              <a:rPr lang="en-GB"/>
              <a:t>Click to edit Master title style</a:t>
            </a:r>
            <a:endParaRPr lang="en-US" dirty="0"/>
          </a:p>
        </p:txBody>
      </p:sp>
    </p:spTree>
    <p:extLst>
      <p:ext uri="{BB962C8B-B14F-4D97-AF65-F5344CB8AC3E}">
        <p14:creationId xmlns:p14="http://schemas.microsoft.com/office/powerpoint/2010/main" val="423915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Cli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ltLang="en-US">
                <a:latin typeface="Verdana" charset="0"/>
                <a:ea typeface="Verdana" charset="0"/>
                <a:cs typeface="Verdana" charset="0"/>
              </a:rPr>
              <a:t>© Copyright 2000-2020 TIBCO Software Inc.        </a:t>
            </a:r>
            <a:endParaRPr lang="en-US" dirty="0"/>
          </a:p>
        </p:txBody>
      </p:sp>
      <p:sp>
        <p:nvSpPr>
          <p:cNvPr id="4" name="Slide Number Placeholder 3"/>
          <p:cNvSpPr>
            <a:spLocks noGrp="1"/>
          </p:cNvSpPr>
          <p:nvPr>
            <p:ph type="sldNum" sz="quarter" idx="11"/>
          </p:nvPr>
        </p:nvSpPr>
        <p:spPr/>
        <p:txBody>
          <a:bodyPr/>
          <a:lstStyle/>
          <a:p>
            <a:fld id="{F3A80C80-AAB2-E148-A2A6-78396BD08969}" type="slidenum">
              <a:rPr lang="en-US" smtClean="0"/>
              <a:t>‹#›</a:t>
            </a:fld>
            <a:endParaRPr lang="en-US"/>
          </a:p>
        </p:txBody>
      </p:sp>
      <p:sp>
        <p:nvSpPr>
          <p:cNvPr id="5" name="Rectangle 4"/>
          <p:cNvSpPr/>
          <p:nvPr userDrawn="1"/>
        </p:nvSpPr>
        <p:spPr>
          <a:xfrm>
            <a:off x="4359186" y="700691"/>
            <a:ext cx="7562648" cy="54161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dia Placeholder 14"/>
          <p:cNvSpPr>
            <a:spLocks noGrp="1"/>
          </p:cNvSpPr>
          <p:nvPr>
            <p:ph type="media" sz="quarter" idx="12" hasCustomPrompt="1"/>
          </p:nvPr>
        </p:nvSpPr>
        <p:spPr>
          <a:xfrm>
            <a:off x="4359460" y="699842"/>
            <a:ext cx="7561745" cy="5417437"/>
          </a:xfrm>
        </p:spPr>
        <p:txBody>
          <a:bodyPr/>
          <a:lstStyle>
            <a:lvl1pPr marL="0" indent="0" algn="ctr">
              <a:buNone/>
              <a:defRPr sz="4000" baseline="0"/>
            </a:lvl1pPr>
          </a:lstStyle>
          <a:p>
            <a:r>
              <a:rPr lang="en-US" dirty="0"/>
              <a:t>  </a:t>
            </a:r>
          </a:p>
          <a:p>
            <a:r>
              <a:rPr lang="en-US" dirty="0"/>
              <a:t>Drag video to  placeholder or </a:t>
            </a:r>
          </a:p>
          <a:p>
            <a:r>
              <a:rPr lang="en-US" dirty="0"/>
              <a:t>click icon to add</a:t>
            </a:r>
          </a:p>
        </p:txBody>
      </p:sp>
      <p:sp>
        <p:nvSpPr>
          <p:cNvPr id="9" name="Text Placeholder 18"/>
          <p:cNvSpPr>
            <a:spLocks noGrp="1"/>
          </p:cNvSpPr>
          <p:nvPr>
            <p:ph type="body" sz="quarter" idx="13" hasCustomPrompt="1"/>
          </p:nvPr>
        </p:nvSpPr>
        <p:spPr>
          <a:xfrm>
            <a:off x="514909" y="1945386"/>
            <a:ext cx="3626785" cy="2814873"/>
          </a:xfrm>
          <a:noFill/>
          <a:ln>
            <a:noFill/>
          </a:ln>
        </p:spPr>
        <p:txBody>
          <a:bodyPr>
            <a:normAutofit/>
          </a:bodyPr>
          <a:lstStyle>
            <a:lvl1pPr marL="0" indent="0">
              <a:lnSpc>
                <a:spcPct val="100000"/>
              </a:lnSpc>
              <a:buNone/>
              <a:defRPr sz="2000">
                <a:solidFill>
                  <a:srgbClr val="333333"/>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information about your video here</a:t>
            </a:r>
          </a:p>
        </p:txBody>
      </p:sp>
      <p:sp>
        <p:nvSpPr>
          <p:cNvPr id="10" name="Rectangle 9"/>
          <p:cNvSpPr/>
          <p:nvPr userDrawn="1"/>
        </p:nvSpPr>
        <p:spPr>
          <a:xfrm>
            <a:off x="4359186" y="699899"/>
            <a:ext cx="7562137" cy="5417101"/>
          </a:xfrm>
          <a:prstGeom prst="rect">
            <a:avLst/>
          </a:prstGeom>
          <a:no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2497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A80C80-AAB2-E148-A2A6-78396BD08969}" type="slidenum">
              <a:rPr lang="en-US" smtClean="0"/>
              <a:t>‹#›</a:t>
            </a:fld>
            <a:endParaRPr lang="en-US"/>
          </a:p>
        </p:txBody>
      </p:sp>
      <p:sp>
        <p:nvSpPr>
          <p:cNvPr id="7"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pic>
        <p:nvPicPr>
          <p:cNvPr id="10" name="Picture 9">
            <a:extLst>
              <a:ext uri="{FF2B5EF4-FFF2-40B4-BE49-F238E27FC236}">
                <a16:creationId xmlns:a16="http://schemas.microsoft.com/office/drawing/2014/main" id="{88DED8B8-76C5-864C-BC5D-2EF1B832D5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BD6AD8FC-9668-234A-9D30-E5AE1B73DC95}"/>
              </a:ext>
            </a:extLst>
          </p:cNvPr>
          <p:cNvSpPr txBox="1"/>
          <p:nvPr userDrawn="1"/>
        </p:nvSpPr>
        <p:spPr>
          <a:xfrm>
            <a:off x="779318" y="914400"/>
            <a:ext cx="3214085" cy="784830"/>
          </a:xfrm>
          <a:prstGeom prst="rect">
            <a:avLst/>
          </a:prstGeom>
          <a:noFill/>
        </p:spPr>
        <p:txBody>
          <a:bodyPr wrap="none" rtlCol="0">
            <a:spAutoFit/>
          </a:bodyPr>
          <a:lstStyle/>
          <a:p>
            <a:r>
              <a:rPr lang="en-US" sz="4500" dirty="0">
                <a:solidFill>
                  <a:schemeClr val="bg1"/>
                </a:solidFill>
                <a:latin typeface="Verdana" charset="0"/>
                <a:ea typeface="Verdana" charset="0"/>
                <a:cs typeface="Verdana" charset="0"/>
              </a:rPr>
              <a:t>Thank you</a:t>
            </a:r>
          </a:p>
        </p:txBody>
      </p:sp>
    </p:spTree>
    <p:extLst>
      <p:ext uri="{BB962C8B-B14F-4D97-AF65-F5344CB8AC3E}">
        <p14:creationId xmlns:p14="http://schemas.microsoft.com/office/powerpoint/2010/main" val="17128598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
        <p:cNvGrpSpPr/>
        <p:nvPr/>
      </p:nvGrpSpPr>
      <p:grpSpPr>
        <a:xfrm>
          <a:off x="0" y="0"/>
          <a:ext cx="0" cy="0"/>
          <a:chOff x="0" y="0"/>
          <a:chExt cx="0" cy="0"/>
        </a:xfrm>
      </p:grpSpPr>
      <p:sp>
        <p:nvSpPr>
          <p:cNvPr id="23" name="Google Shape;23;p94"/>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3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4"/>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Arial"/>
                <a:ea typeface="Arial"/>
                <a:cs typeface="Arial"/>
                <a:sym typeface="Arial"/>
              </a:rPr>
              <a:t>‹#›</a:t>
            </a:fld>
            <a:endParaRPr sz="1200" b="0" i="0" u="none" strike="noStrike" cap="none">
              <a:solidFill>
                <a:srgbClr val="8D8D8D"/>
              </a:solidFill>
              <a:latin typeface="Arial"/>
              <a:ea typeface="Arial"/>
              <a:cs typeface="Arial"/>
              <a:sym typeface="Arial"/>
            </a:endParaRPr>
          </a:p>
        </p:txBody>
      </p:sp>
      <p:grpSp>
        <p:nvGrpSpPr>
          <p:cNvPr id="26" name="Google Shape;26;p94"/>
          <p:cNvGrpSpPr/>
          <p:nvPr/>
        </p:nvGrpSpPr>
        <p:grpSpPr>
          <a:xfrm>
            <a:off x="-35720" y="-28576"/>
            <a:ext cx="12229125" cy="6886810"/>
            <a:chOff x="-35720" y="-28576"/>
            <a:chExt cx="12229125" cy="6886810"/>
          </a:xfrm>
        </p:grpSpPr>
        <p:pic>
          <p:nvPicPr>
            <p:cNvPr id="27" name="Google Shape;27;p9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8" name="Google Shape;28;p9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9" name="Google Shape;29;p9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35720" y="-28576"/>
              <a:ext cx="1162920" cy="344171"/>
            </a:xfrm>
            <a:prstGeom prst="rect">
              <a:avLst/>
            </a:prstGeom>
            <a:noFill/>
            <a:ln>
              <a:noFill/>
            </a:ln>
          </p:spPr>
        </p:pic>
      </p:grpSp>
      <p:grpSp>
        <p:nvGrpSpPr>
          <p:cNvPr id="30" name="Google Shape;30;p94"/>
          <p:cNvGrpSpPr/>
          <p:nvPr/>
        </p:nvGrpSpPr>
        <p:grpSpPr>
          <a:xfrm>
            <a:off x="-21432" y="-21431"/>
            <a:ext cx="12213432" cy="6879431"/>
            <a:chOff x="-21432" y="-21431"/>
            <a:chExt cx="12213432" cy="6879431"/>
          </a:xfrm>
        </p:grpSpPr>
        <p:grpSp>
          <p:nvGrpSpPr>
            <p:cNvPr id="31" name="Google Shape;31;p94"/>
            <p:cNvGrpSpPr/>
            <p:nvPr/>
          </p:nvGrpSpPr>
          <p:grpSpPr>
            <a:xfrm>
              <a:off x="-21432" y="-21431"/>
              <a:ext cx="12213432" cy="6879431"/>
              <a:chOff x="-21432" y="-21431"/>
              <a:chExt cx="12213432" cy="6879431"/>
            </a:xfrm>
          </p:grpSpPr>
          <p:pic>
            <p:nvPicPr>
              <p:cNvPr id="32" name="Google Shape;32;p9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3" name="Google Shape;33;p9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4" name="Google Shape;34;p9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5" name="Google Shape;35;p94"/>
          <p:cNvGrpSpPr/>
          <p:nvPr/>
        </p:nvGrpSpPr>
        <p:grpSpPr>
          <a:xfrm>
            <a:off x="-28575" y="-21432"/>
            <a:ext cx="12220574" cy="6879432"/>
            <a:chOff x="-28575" y="-21432"/>
            <a:chExt cx="12220574" cy="6879432"/>
          </a:xfrm>
        </p:grpSpPr>
        <p:grpSp>
          <p:nvGrpSpPr>
            <p:cNvPr id="36" name="Google Shape;36;p94"/>
            <p:cNvGrpSpPr/>
            <p:nvPr/>
          </p:nvGrpSpPr>
          <p:grpSpPr>
            <a:xfrm>
              <a:off x="-28575" y="-21432"/>
              <a:ext cx="12220574" cy="6879432"/>
              <a:chOff x="-28575" y="-21432"/>
              <a:chExt cx="12220574" cy="6879432"/>
            </a:xfrm>
          </p:grpSpPr>
          <p:pic>
            <p:nvPicPr>
              <p:cNvPr id="37" name="Google Shape;37;p9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8" name="Google Shape;38;p9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9" name="Google Shape;39;p9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grpSp>
      <p:sp>
        <p:nvSpPr>
          <p:cNvPr id="40" name="Google Shape;40;p94"/>
          <p:cNvSpPr txBox="1">
            <a:spLocks noGrp="1"/>
          </p:cNvSpPr>
          <p:nvPr>
            <p:ph type="ftr" idx="11"/>
          </p:nvPr>
        </p:nvSpPr>
        <p:spPr>
          <a:xfrm>
            <a:off x="0" y="6479598"/>
            <a:ext cx="25457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96243780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6"/>
        <p:cNvGrpSpPr/>
        <p:nvPr/>
      </p:nvGrpSpPr>
      <p:grpSpPr>
        <a:xfrm>
          <a:off x="0" y="0"/>
          <a:ext cx="0" cy="0"/>
          <a:chOff x="0" y="0"/>
          <a:chExt cx="0" cy="0"/>
        </a:xfrm>
      </p:grpSpPr>
      <p:sp>
        <p:nvSpPr>
          <p:cNvPr id="267" name="Google Shape;267;p96"/>
          <p:cNvSpPr txBox="1"/>
          <p:nvPr/>
        </p:nvSpPr>
        <p:spPr>
          <a:xfrm rot="10800000" flipH="1">
            <a:off x="4368800" y="33"/>
            <a:ext cx="7823100" cy="6858000"/>
          </a:xfrm>
          <a:prstGeom prst="rect">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96"/>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96"/>
          <p:cNvSpPr txBox="1">
            <a:spLocks noGrp="1"/>
          </p:cNvSpPr>
          <p:nvPr>
            <p:ph type="title"/>
          </p:nvPr>
        </p:nvSpPr>
        <p:spPr>
          <a:xfrm>
            <a:off x="301437" y="477067"/>
            <a:ext cx="3744000" cy="1271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70" name="Google Shape;270;p96"/>
          <p:cNvSpPr txBox="1">
            <a:spLocks noGrp="1"/>
          </p:cNvSpPr>
          <p:nvPr>
            <p:ph type="body" idx="1"/>
          </p:nvPr>
        </p:nvSpPr>
        <p:spPr>
          <a:xfrm>
            <a:off x="301433" y="1954400"/>
            <a:ext cx="3744000" cy="42180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Clr>
                <a:schemeClr val="lt1"/>
              </a:buClr>
              <a:buSzPts val="1600"/>
              <a:buChar char="●"/>
              <a:defRPr sz="1600">
                <a:solidFill>
                  <a:schemeClr val="lt1"/>
                </a:solidFill>
              </a:defRPr>
            </a:lvl1pPr>
            <a:lvl2pPr marL="914400" lvl="1" indent="-330200" algn="l">
              <a:lnSpc>
                <a:spcPct val="115000"/>
              </a:lnSpc>
              <a:spcBef>
                <a:spcPts val="2100"/>
              </a:spcBef>
              <a:spcAft>
                <a:spcPts val="0"/>
              </a:spcAft>
              <a:buClr>
                <a:schemeClr val="lt1"/>
              </a:buClr>
              <a:buSzPts val="1600"/>
              <a:buChar char="○"/>
              <a:defRPr sz="1600">
                <a:solidFill>
                  <a:schemeClr val="lt1"/>
                </a:solidFill>
              </a:defRPr>
            </a:lvl2pPr>
            <a:lvl3pPr marL="1371600" lvl="2" indent="-330200" algn="l">
              <a:lnSpc>
                <a:spcPct val="115000"/>
              </a:lnSpc>
              <a:spcBef>
                <a:spcPts val="2100"/>
              </a:spcBef>
              <a:spcAft>
                <a:spcPts val="0"/>
              </a:spcAft>
              <a:buClr>
                <a:schemeClr val="lt1"/>
              </a:buClr>
              <a:buSzPts val="1600"/>
              <a:buChar char="■"/>
              <a:defRPr sz="1600">
                <a:solidFill>
                  <a:schemeClr val="lt1"/>
                </a:solidFill>
              </a:defRPr>
            </a:lvl3pPr>
            <a:lvl4pPr marL="1828800" lvl="3" indent="-330200" algn="l">
              <a:lnSpc>
                <a:spcPct val="115000"/>
              </a:lnSpc>
              <a:spcBef>
                <a:spcPts val="2100"/>
              </a:spcBef>
              <a:spcAft>
                <a:spcPts val="0"/>
              </a:spcAft>
              <a:buClr>
                <a:schemeClr val="lt1"/>
              </a:buClr>
              <a:buSzPts val="1600"/>
              <a:buChar char="●"/>
              <a:defRPr sz="1600">
                <a:solidFill>
                  <a:schemeClr val="lt1"/>
                </a:solidFill>
              </a:defRPr>
            </a:lvl4pPr>
            <a:lvl5pPr marL="2286000" lvl="4" indent="-330200" algn="l">
              <a:lnSpc>
                <a:spcPct val="115000"/>
              </a:lnSpc>
              <a:spcBef>
                <a:spcPts val="2100"/>
              </a:spcBef>
              <a:spcAft>
                <a:spcPts val="0"/>
              </a:spcAft>
              <a:buClr>
                <a:schemeClr val="lt1"/>
              </a:buClr>
              <a:buSzPts val="1600"/>
              <a:buChar char="○"/>
              <a:defRPr sz="1600">
                <a:solidFill>
                  <a:schemeClr val="lt1"/>
                </a:solidFill>
              </a:defRPr>
            </a:lvl5pPr>
            <a:lvl6pPr marL="2743200" lvl="5" indent="-330200" algn="l">
              <a:lnSpc>
                <a:spcPct val="115000"/>
              </a:lnSpc>
              <a:spcBef>
                <a:spcPts val="2100"/>
              </a:spcBef>
              <a:spcAft>
                <a:spcPts val="0"/>
              </a:spcAft>
              <a:buClr>
                <a:schemeClr val="lt1"/>
              </a:buClr>
              <a:buSzPts val="1600"/>
              <a:buChar char="■"/>
              <a:defRPr sz="1600">
                <a:solidFill>
                  <a:schemeClr val="lt1"/>
                </a:solidFill>
              </a:defRPr>
            </a:lvl6pPr>
            <a:lvl7pPr marL="3200400" lvl="6" indent="-330200" algn="l">
              <a:lnSpc>
                <a:spcPct val="115000"/>
              </a:lnSpc>
              <a:spcBef>
                <a:spcPts val="2100"/>
              </a:spcBef>
              <a:spcAft>
                <a:spcPts val="0"/>
              </a:spcAft>
              <a:buClr>
                <a:schemeClr val="lt1"/>
              </a:buClr>
              <a:buSzPts val="1600"/>
              <a:buChar char="●"/>
              <a:defRPr sz="1600">
                <a:solidFill>
                  <a:schemeClr val="lt1"/>
                </a:solidFill>
              </a:defRPr>
            </a:lvl7pPr>
            <a:lvl8pPr marL="3657600" lvl="7" indent="-330200" algn="l">
              <a:lnSpc>
                <a:spcPct val="115000"/>
              </a:lnSpc>
              <a:spcBef>
                <a:spcPts val="2100"/>
              </a:spcBef>
              <a:spcAft>
                <a:spcPts val="0"/>
              </a:spcAft>
              <a:buClr>
                <a:schemeClr val="lt1"/>
              </a:buClr>
              <a:buSzPts val="1600"/>
              <a:buChar char="○"/>
              <a:defRPr sz="1600">
                <a:solidFill>
                  <a:schemeClr val="lt1"/>
                </a:solidFill>
              </a:defRPr>
            </a:lvl8pPr>
            <a:lvl9pPr marL="4114800" lvl="8" indent="-330200" algn="l">
              <a:lnSpc>
                <a:spcPct val="115000"/>
              </a:lnSpc>
              <a:spcBef>
                <a:spcPts val="2100"/>
              </a:spcBef>
              <a:spcAft>
                <a:spcPts val="2100"/>
              </a:spcAft>
              <a:buClr>
                <a:schemeClr val="lt1"/>
              </a:buClr>
              <a:buSzPts val="1600"/>
              <a:buChar char="■"/>
              <a:defRPr sz="1600">
                <a:solidFill>
                  <a:schemeClr val="lt1"/>
                </a:solidFill>
              </a:defRPr>
            </a:lvl9pPr>
          </a:lstStyle>
          <a:p>
            <a:endParaRPr/>
          </a:p>
        </p:txBody>
      </p:sp>
      <p:sp>
        <p:nvSpPr>
          <p:cNvPr id="271" name="Google Shape;271;p96"/>
          <p:cNvSpPr txBox="1">
            <a:spLocks noGrp="1"/>
          </p:cNvSpPr>
          <p:nvPr>
            <p:ph type="sldNum" idx="12"/>
          </p:nvPr>
        </p:nvSpPr>
        <p:spPr>
          <a:xfrm>
            <a:off x="11364722" y="6260831"/>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7938217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ntent">
  <p:cSld name="6_Two Content">
    <p:spTree>
      <p:nvGrpSpPr>
        <p:cNvPr id="1" name="Shape 48"/>
        <p:cNvGrpSpPr/>
        <p:nvPr/>
      </p:nvGrpSpPr>
      <p:grpSpPr>
        <a:xfrm>
          <a:off x="0" y="0"/>
          <a:ext cx="0" cy="0"/>
          <a:chOff x="0" y="0"/>
          <a:chExt cx="0" cy="0"/>
        </a:xfrm>
      </p:grpSpPr>
      <p:sp>
        <p:nvSpPr>
          <p:cNvPr id="49" name="Google Shape;49;p98"/>
          <p:cNvSpPr txBox="1">
            <a:spLocks noGrp="1"/>
          </p:cNvSpPr>
          <p:nvPr>
            <p:ph type="body" idx="1"/>
          </p:nvPr>
        </p:nvSpPr>
        <p:spPr>
          <a:xfrm>
            <a:off x="786245"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8"/>
          <p:cNvSpPr txBox="1">
            <a:spLocks noGrp="1"/>
          </p:cNvSpPr>
          <p:nvPr>
            <p:ph type="body" idx="2"/>
          </p:nvPr>
        </p:nvSpPr>
        <p:spPr>
          <a:xfrm>
            <a:off x="6120245"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98"/>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98"/>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Verdana"/>
                <a:ea typeface="Verdana"/>
                <a:cs typeface="Verdana"/>
                <a:sym typeface="Verdana"/>
              </a:rPr>
              <a:t>‹#›</a:t>
            </a:fld>
            <a:endParaRPr sz="1200" b="0" i="0" u="none" strike="noStrike" cap="none">
              <a:solidFill>
                <a:srgbClr val="8D8D8D"/>
              </a:solidFill>
              <a:latin typeface="Verdana"/>
              <a:ea typeface="Verdana"/>
              <a:cs typeface="Verdana"/>
              <a:sym typeface="Verdana"/>
            </a:endParaRPr>
          </a:p>
        </p:txBody>
      </p:sp>
      <p:sp>
        <p:nvSpPr>
          <p:cNvPr id="53" name="Google Shape;53;p9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9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5" name="Google Shape;55;p98"/>
          <p:cNvGrpSpPr/>
          <p:nvPr/>
        </p:nvGrpSpPr>
        <p:grpSpPr>
          <a:xfrm>
            <a:off x="-1" y="1201"/>
            <a:ext cx="12192001" cy="6856799"/>
            <a:chOff x="-1" y="1201"/>
            <a:chExt cx="12192001" cy="6856799"/>
          </a:xfrm>
        </p:grpSpPr>
        <p:pic>
          <p:nvPicPr>
            <p:cNvPr id="56" name="Google Shape;56;p98"/>
            <p:cNvPicPr preferRelativeResize="0"/>
            <p:nvPr/>
          </p:nvPicPr>
          <p:blipFill rotWithShape="1">
            <a:blip r:embed="rId2">
              <a:alphaModFix/>
            </a:blip>
            <a:srcRect/>
            <a:stretch/>
          </p:blipFill>
          <p:spPr>
            <a:xfrm>
              <a:off x="9104241" y="6339632"/>
              <a:ext cx="3087759" cy="518368"/>
            </a:xfrm>
            <a:prstGeom prst="rect">
              <a:avLst/>
            </a:prstGeom>
            <a:noFill/>
            <a:ln>
              <a:noFill/>
            </a:ln>
          </p:spPr>
        </p:pic>
        <p:pic>
          <p:nvPicPr>
            <p:cNvPr id="57" name="Google Shape;57;p9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58" name="Google Shape;58;p9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Tree>
    <p:extLst>
      <p:ext uri="{BB962C8B-B14F-4D97-AF65-F5344CB8AC3E}">
        <p14:creationId xmlns:p14="http://schemas.microsoft.com/office/powerpoint/2010/main" val="2855806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wo Content">
  <p:cSld name="6_Two Content">
    <p:spTree>
      <p:nvGrpSpPr>
        <p:cNvPr id="1" name="Shape 84"/>
        <p:cNvGrpSpPr/>
        <p:nvPr/>
      </p:nvGrpSpPr>
      <p:grpSpPr>
        <a:xfrm>
          <a:off x="0" y="0"/>
          <a:ext cx="0" cy="0"/>
          <a:chOff x="0" y="0"/>
          <a:chExt cx="0" cy="0"/>
        </a:xfrm>
      </p:grpSpPr>
      <p:sp>
        <p:nvSpPr>
          <p:cNvPr id="85" name="Google Shape;85;p114"/>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 name="Google Shape;86;p114"/>
          <p:cNvSpPr txBox="1">
            <a:spLocks noGrp="1"/>
          </p:cNvSpPr>
          <p:nvPr>
            <p:ph type="body" idx="1"/>
          </p:nvPr>
        </p:nvSpPr>
        <p:spPr>
          <a:xfrm>
            <a:off x="786245" y="1834619"/>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14"/>
          <p:cNvSpPr txBox="1">
            <a:spLocks noGrp="1"/>
          </p:cNvSpPr>
          <p:nvPr>
            <p:ph type="body" idx="2"/>
          </p:nvPr>
        </p:nvSpPr>
        <p:spPr>
          <a:xfrm>
            <a:off x="4370098" y="1834619"/>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14"/>
          <p:cNvSpPr txBox="1">
            <a:spLocks noGrp="1"/>
          </p:cNvSpPr>
          <p:nvPr>
            <p:ph type="body" idx="3"/>
          </p:nvPr>
        </p:nvSpPr>
        <p:spPr>
          <a:xfrm>
            <a:off x="7915851" y="1829022"/>
            <a:ext cx="3385993" cy="435663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333333"/>
              </a:buClr>
              <a:buSzPts val="1800"/>
              <a:buChar char="•"/>
              <a:defRPr/>
            </a:lvl1pPr>
            <a:lvl2pPr marL="914400" lvl="1" indent="-342900" algn="l">
              <a:lnSpc>
                <a:spcPct val="90000"/>
              </a:lnSpc>
              <a:spcBef>
                <a:spcPts val="500"/>
              </a:spcBef>
              <a:spcAft>
                <a:spcPts val="0"/>
              </a:spcAft>
              <a:buClr>
                <a:srgbClr val="333333"/>
              </a:buClr>
              <a:buSzPts val="1800"/>
              <a:buChar char="•"/>
              <a:defRPr/>
            </a:lvl2pPr>
            <a:lvl3pPr marL="1371600" lvl="2" indent="-342900" algn="l">
              <a:lnSpc>
                <a:spcPct val="90000"/>
              </a:lnSpc>
              <a:spcBef>
                <a:spcPts val="500"/>
              </a:spcBef>
              <a:spcAft>
                <a:spcPts val="0"/>
              </a:spcAft>
              <a:buClr>
                <a:srgbClr val="333333"/>
              </a:buClr>
              <a:buSzPts val="1800"/>
              <a:buChar char="•"/>
              <a:defRPr/>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14"/>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Verdana"/>
                <a:ea typeface="Verdana"/>
                <a:cs typeface="Verdana"/>
                <a:sym typeface="Verdana"/>
              </a:rPr>
              <a:t>‹#›</a:t>
            </a:fld>
            <a:endParaRPr sz="1200" b="0" i="0" u="none" strike="noStrike" cap="none">
              <a:solidFill>
                <a:srgbClr val="8D8D8D"/>
              </a:solidFill>
              <a:latin typeface="Verdana"/>
              <a:ea typeface="Verdana"/>
              <a:cs typeface="Verdana"/>
              <a:sym typeface="Verdana"/>
            </a:endParaRPr>
          </a:p>
        </p:txBody>
      </p:sp>
      <p:sp>
        <p:nvSpPr>
          <p:cNvPr id="90" name="Google Shape;90;p11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92" name="Google Shape;92;p114"/>
          <p:cNvGrpSpPr/>
          <p:nvPr/>
        </p:nvGrpSpPr>
        <p:grpSpPr>
          <a:xfrm>
            <a:off x="-1" y="1201"/>
            <a:ext cx="12192001" cy="6856799"/>
            <a:chOff x="-1" y="1201"/>
            <a:chExt cx="12192001" cy="6856799"/>
          </a:xfrm>
        </p:grpSpPr>
        <p:pic>
          <p:nvPicPr>
            <p:cNvPr id="93" name="Google Shape;93;p114"/>
            <p:cNvPicPr preferRelativeResize="0"/>
            <p:nvPr/>
          </p:nvPicPr>
          <p:blipFill rotWithShape="1">
            <a:blip r:embed="rId2">
              <a:alphaModFix/>
            </a:blip>
            <a:srcRect/>
            <a:stretch/>
          </p:blipFill>
          <p:spPr>
            <a:xfrm>
              <a:off x="9104241" y="6339632"/>
              <a:ext cx="3087759" cy="518368"/>
            </a:xfrm>
            <a:prstGeom prst="rect">
              <a:avLst/>
            </a:prstGeom>
            <a:noFill/>
            <a:ln>
              <a:noFill/>
            </a:ln>
          </p:spPr>
        </p:pic>
        <p:pic>
          <p:nvPicPr>
            <p:cNvPr id="94" name="Google Shape;94;p1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95" name="Google Shape;95;p1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Tree>
    <p:extLst>
      <p:ext uri="{BB962C8B-B14F-4D97-AF65-F5344CB8AC3E}">
        <p14:creationId xmlns:p14="http://schemas.microsoft.com/office/powerpoint/2010/main" val="21329884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 Line Title Subtitle">
  <p:cSld name="1_1 Line Title Subtitle">
    <p:spTree>
      <p:nvGrpSpPr>
        <p:cNvPr id="1" name="Shape 96"/>
        <p:cNvGrpSpPr/>
        <p:nvPr/>
      </p:nvGrpSpPr>
      <p:grpSpPr>
        <a:xfrm>
          <a:off x="0" y="0"/>
          <a:ext cx="0" cy="0"/>
          <a:chOff x="0" y="0"/>
          <a:chExt cx="0" cy="0"/>
        </a:xfrm>
      </p:grpSpPr>
      <p:sp>
        <p:nvSpPr>
          <p:cNvPr id="97" name="Google Shape;97;p108"/>
          <p:cNvSpPr txBox="1">
            <a:spLocks noGrp="1"/>
          </p:cNvSpPr>
          <p:nvPr>
            <p:ph type="sldNum" idx="12"/>
          </p:nvPr>
        </p:nvSpPr>
        <p:spPr>
          <a:xfrm>
            <a:off x="13846" y="6479596"/>
            <a:ext cx="50932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700"/>
              <a:buFont typeface="Arial"/>
              <a:buNone/>
              <a:defRPr sz="7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108"/>
          <p:cNvSpPr txBox="1">
            <a:spLocks noGrp="1"/>
          </p:cNvSpPr>
          <p:nvPr>
            <p:ph type="title"/>
          </p:nvPr>
        </p:nvSpPr>
        <p:spPr>
          <a:xfrm>
            <a:off x="786245" y="209260"/>
            <a:ext cx="10515600" cy="66691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08"/>
          <p:cNvSpPr txBox="1"/>
          <p:nvPr/>
        </p:nvSpPr>
        <p:spPr>
          <a:xfrm>
            <a:off x="9178634" y="6479597"/>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Verdana"/>
                <a:ea typeface="Verdana"/>
                <a:cs typeface="Verdana"/>
                <a:sym typeface="Verdana"/>
              </a:rPr>
              <a:t>‹#›</a:t>
            </a:fld>
            <a:endParaRPr sz="1200" b="0" i="0" u="none" strike="noStrike" cap="none">
              <a:solidFill>
                <a:srgbClr val="8D8D8D"/>
              </a:solidFill>
              <a:latin typeface="Verdana"/>
              <a:ea typeface="Verdana"/>
              <a:cs typeface="Verdana"/>
              <a:sym typeface="Verdana"/>
            </a:endParaRPr>
          </a:p>
        </p:txBody>
      </p:sp>
      <p:sp>
        <p:nvSpPr>
          <p:cNvPr id="100" name="Google Shape;100;p10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08"/>
          <p:cNvSpPr txBox="1">
            <a:spLocks noGrp="1"/>
          </p:cNvSpPr>
          <p:nvPr>
            <p:ph type="body" idx="1"/>
          </p:nvPr>
        </p:nvSpPr>
        <p:spPr>
          <a:xfrm>
            <a:off x="788505" y="876177"/>
            <a:ext cx="10515600" cy="113535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00"/>
              </a:spcBef>
              <a:spcAft>
                <a:spcPts val="0"/>
              </a:spcAft>
              <a:buClr>
                <a:srgbClr val="333333"/>
              </a:buClr>
              <a:buSzPts val="2000"/>
              <a:buNone/>
              <a:defRPr sz="2000"/>
            </a:lvl1pPr>
            <a:lvl2pPr marL="914400" lvl="1" indent="-228600" algn="l">
              <a:lnSpc>
                <a:spcPct val="90000"/>
              </a:lnSpc>
              <a:spcBef>
                <a:spcPts val="500"/>
              </a:spcBef>
              <a:spcAft>
                <a:spcPts val="0"/>
              </a:spcAft>
              <a:buClr>
                <a:srgbClr val="333333"/>
              </a:buClr>
              <a:buSzPts val="1800"/>
              <a:buNone/>
              <a:defRPr sz="1800"/>
            </a:lvl2pPr>
            <a:lvl3pPr marL="1371600" lvl="2" indent="-228600" algn="l">
              <a:lnSpc>
                <a:spcPct val="90000"/>
              </a:lnSpc>
              <a:spcBef>
                <a:spcPts val="500"/>
              </a:spcBef>
              <a:spcAft>
                <a:spcPts val="0"/>
              </a:spcAft>
              <a:buClr>
                <a:srgbClr val="333333"/>
              </a:buClr>
              <a:buSzPts val="1400"/>
              <a:buNone/>
              <a:defRPr sz="1400"/>
            </a:lvl3pPr>
            <a:lvl4pPr marL="1828800" lvl="3" indent="-342900" algn="l">
              <a:lnSpc>
                <a:spcPct val="90000"/>
              </a:lnSpc>
              <a:spcBef>
                <a:spcPts val="500"/>
              </a:spcBef>
              <a:spcAft>
                <a:spcPts val="0"/>
              </a:spcAft>
              <a:buClr>
                <a:srgbClr val="333333"/>
              </a:buClr>
              <a:buSzPts val="1800"/>
              <a:buChar char="•"/>
              <a:defRPr/>
            </a:lvl4pPr>
            <a:lvl5pPr marL="2286000" lvl="4" indent="-342900" algn="l">
              <a:lnSpc>
                <a:spcPct val="90000"/>
              </a:lnSpc>
              <a:spcBef>
                <a:spcPts val="500"/>
              </a:spcBef>
              <a:spcAft>
                <a:spcPts val="0"/>
              </a:spcAft>
              <a:buClr>
                <a:srgbClr val="333333"/>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2" name="Google Shape;102;p108"/>
          <p:cNvGrpSpPr/>
          <p:nvPr/>
        </p:nvGrpSpPr>
        <p:grpSpPr>
          <a:xfrm>
            <a:off x="-1" y="1201"/>
            <a:ext cx="12192001" cy="6856799"/>
            <a:chOff x="-1" y="1201"/>
            <a:chExt cx="12192001" cy="6856799"/>
          </a:xfrm>
        </p:grpSpPr>
        <p:pic>
          <p:nvPicPr>
            <p:cNvPr id="103" name="Google Shape;103;p108"/>
            <p:cNvPicPr preferRelativeResize="0"/>
            <p:nvPr/>
          </p:nvPicPr>
          <p:blipFill rotWithShape="1">
            <a:blip r:embed="rId2">
              <a:alphaModFix/>
            </a:blip>
            <a:srcRect/>
            <a:stretch/>
          </p:blipFill>
          <p:spPr>
            <a:xfrm>
              <a:off x="9104241" y="6339632"/>
              <a:ext cx="3087759" cy="518368"/>
            </a:xfrm>
            <a:prstGeom prst="rect">
              <a:avLst/>
            </a:prstGeom>
            <a:noFill/>
            <a:ln>
              <a:noFill/>
            </a:ln>
          </p:spPr>
        </p:pic>
        <p:pic>
          <p:nvPicPr>
            <p:cNvPr id="104" name="Google Shape;104;p10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105" name="Google Shape;105;p10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Tree>
    <p:extLst>
      <p:ext uri="{BB962C8B-B14F-4D97-AF65-F5344CB8AC3E}">
        <p14:creationId xmlns:p14="http://schemas.microsoft.com/office/powerpoint/2010/main" val="63317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Divid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latin typeface="Verdana" charset="0"/>
                <a:ea typeface="Verdana" charset="0"/>
                <a:cs typeface="Verdana" charset="0"/>
              </a:rPr>
              <a:t>© Copyright 2000-2020 TIBCO Software Inc.        </a:t>
            </a:r>
            <a:endParaRPr lang="en-US" dirty="0"/>
          </a:p>
        </p:txBody>
      </p:sp>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grpSp>
        <p:nvGrpSpPr>
          <p:cNvPr id="3" name="Group 2">
            <a:extLst>
              <a:ext uri="{FF2B5EF4-FFF2-40B4-BE49-F238E27FC236}">
                <a16:creationId xmlns:a16="http://schemas.microsoft.com/office/drawing/2014/main" id="{A57E0FE6-9227-A945-B73B-9CB2F8B58240}"/>
              </a:ext>
            </a:extLst>
          </p:cNvPr>
          <p:cNvGrpSpPr/>
          <p:nvPr userDrawn="1"/>
        </p:nvGrpSpPr>
        <p:grpSpPr>
          <a:xfrm>
            <a:off x="5900799" y="0"/>
            <a:ext cx="6291201" cy="6858000"/>
            <a:chOff x="5900799" y="0"/>
            <a:chExt cx="6291201" cy="685800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Tree>
    <p:extLst>
      <p:ext uri="{BB962C8B-B14F-4D97-AF65-F5344CB8AC3E}">
        <p14:creationId xmlns:p14="http://schemas.microsoft.com/office/powerpoint/2010/main" val="145194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7FD985-0D67-E144-A0F9-9EB8AB21F3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Slide Number Placeholder 4">
            <a:extLst>
              <a:ext uri="{FF2B5EF4-FFF2-40B4-BE49-F238E27FC236}">
                <a16:creationId xmlns:a16="http://schemas.microsoft.com/office/drawing/2014/main" id="{5CEFB545-A06D-D842-86B0-DCF6BC9317D7}"/>
              </a:ext>
            </a:extLst>
          </p:cNvPr>
          <p:cNvSpPr>
            <a:spLocks noGrp="1"/>
          </p:cNvSpPr>
          <p:nvPr>
            <p:ph type="sldNum" sz="quarter" idx="12"/>
          </p:nvPr>
        </p:nvSpPr>
        <p:spPr>
          <a:xfrm>
            <a:off x="13846" y="6479596"/>
            <a:ext cx="509322" cy="365125"/>
          </a:xfrm>
        </p:spPr>
        <p:txBody>
          <a:bodyPr/>
          <a:lstStyle/>
          <a:p>
            <a:fld id="{F3A80C80-AAB2-E148-A2A6-78396BD08969}" type="slidenum">
              <a:rPr lang="en-US" smtClean="0"/>
              <a:t>‹#›</a:t>
            </a:fld>
            <a:endParaRPr lang="en-US"/>
          </a:p>
        </p:txBody>
      </p:sp>
      <p:sp>
        <p:nvSpPr>
          <p:cNvPr id="17" name="Text Placeholder 13">
            <a:extLst>
              <a:ext uri="{FF2B5EF4-FFF2-40B4-BE49-F238E27FC236}">
                <a16:creationId xmlns:a16="http://schemas.microsoft.com/office/drawing/2014/main" id="{CA69F733-9CFE-4C42-878E-34C613AAC370}"/>
              </a:ext>
            </a:extLst>
          </p:cNvPr>
          <p:cNvSpPr>
            <a:spLocks noGrp="1"/>
          </p:cNvSpPr>
          <p:nvPr>
            <p:ph type="body" sz="quarter" idx="13"/>
          </p:nvPr>
        </p:nvSpPr>
        <p:spPr>
          <a:xfrm>
            <a:off x="1591688" y="5234830"/>
            <a:ext cx="5348287" cy="334962"/>
          </a:xfrm>
        </p:spPr>
        <p:txBody>
          <a:bodyPr>
            <a:noAutofit/>
          </a:bodyPr>
          <a:lstStyle>
            <a:lvl1pPr marL="0" indent="0" algn="l">
              <a:lnSpc>
                <a:spcPct val="100000"/>
              </a:lnSpc>
              <a:buNone/>
              <a:defRPr sz="14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Edit Master text styles</a:t>
            </a:r>
          </a:p>
        </p:txBody>
      </p:sp>
      <p:sp>
        <p:nvSpPr>
          <p:cNvPr id="18" name="Text Placeholder 13">
            <a:extLst>
              <a:ext uri="{FF2B5EF4-FFF2-40B4-BE49-F238E27FC236}">
                <a16:creationId xmlns:a16="http://schemas.microsoft.com/office/drawing/2014/main" id="{3DC39807-5829-6849-8133-9590E51CC33D}"/>
              </a:ext>
            </a:extLst>
          </p:cNvPr>
          <p:cNvSpPr>
            <a:spLocks noGrp="1"/>
          </p:cNvSpPr>
          <p:nvPr>
            <p:ph type="body" sz="quarter" idx="14" hasCustomPrompt="1"/>
          </p:nvPr>
        </p:nvSpPr>
        <p:spPr>
          <a:xfrm>
            <a:off x="1591687" y="5874782"/>
            <a:ext cx="5348287" cy="334962"/>
          </a:xfrm>
        </p:spPr>
        <p:txBody>
          <a:bodyPr>
            <a:noAutofit/>
          </a:bodyPr>
          <a:lstStyle>
            <a:lvl1pPr marL="0" indent="0" algn="l">
              <a:lnSpc>
                <a:spcPct val="100000"/>
              </a:lnSpc>
              <a:buNone/>
              <a:defRPr sz="1400" i="1">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Date</a:t>
            </a:r>
          </a:p>
        </p:txBody>
      </p:sp>
      <p:sp>
        <p:nvSpPr>
          <p:cNvPr id="19" name="Title 1">
            <a:extLst>
              <a:ext uri="{FF2B5EF4-FFF2-40B4-BE49-F238E27FC236}">
                <a16:creationId xmlns:a16="http://schemas.microsoft.com/office/drawing/2014/main" id="{598ED12C-46DA-4C4C-81CD-04992896849F}"/>
              </a:ext>
            </a:extLst>
          </p:cNvPr>
          <p:cNvSpPr>
            <a:spLocks noGrp="1"/>
          </p:cNvSpPr>
          <p:nvPr>
            <p:ph type="title"/>
          </p:nvPr>
        </p:nvSpPr>
        <p:spPr>
          <a:xfrm>
            <a:off x="1585777" y="2603591"/>
            <a:ext cx="5341497" cy="683020"/>
          </a:xfrm>
        </p:spPr>
        <p:txBody>
          <a:bodyPr>
            <a:normAutofit/>
          </a:bodyPr>
          <a:lstStyle>
            <a:lvl1pPr algn="l">
              <a:lnSpc>
                <a:spcPct val="100000"/>
              </a:lnSpc>
              <a:defRPr sz="2400">
                <a:solidFill>
                  <a:schemeClr val="bg1"/>
                </a:solidFill>
              </a:defRPr>
            </a:lvl1pPr>
          </a:lstStyle>
          <a:p>
            <a:r>
              <a:rPr lang="en-US" dirty="0"/>
              <a:t>Click to edit Master title style</a:t>
            </a:r>
          </a:p>
        </p:txBody>
      </p:sp>
      <p:sp>
        <p:nvSpPr>
          <p:cNvPr id="20" name="Text Placeholder 13">
            <a:extLst>
              <a:ext uri="{FF2B5EF4-FFF2-40B4-BE49-F238E27FC236}">
                <a16:creationId xmlns:a16="http://schemas.microsoft.com/office/drawing/2014/main" id="{5900C5DE-D072-044B-A101-7314578562B4}"/>
              </a:ext>
            </a:extLst>
          </p:cNvPr>
          <p:cNvSpPr>
            <a:spLocks noGrp="1"/>
          </p:cNvSpPr>
          <p:nvPr>
            <p:ph type="body" sz="quarter" idx="15"/>
          </p:nvPr>
        </p:nvSpPr>
        <p:spPr>
          <a:xfrm>
            <a:off x="1591688" y="4851546"/>
            <a:ext cx="5348287" cy="334962"/>
          </a:xfrm>
        </p:spPr>
        <p:txBody>
          <a:bodyPr>
            <a:noAutofit/>
          </a:bodyPr>
          <a:lstStyle>
            <a:lvl1pPr marL="0" indent="0" algn="l">
              <a:lnSpc>
                <a:spcPct val="100000"/>
              </a:lnSpc>
              <a:buNone/>
              <a:defRPr sz="14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Edit Master text styles</a:t>
            </a:r>
          </a:p>
        </p:txBody>
      </p:sp>
      <p:sp>
        <p:nvSpPr>
          <p:cNvPr id="21" name="Text Placeholder 13">
            <a:extLst>
              <a:ext uri="{FF2B5EF4-FFF2-40B4-BE49-F238E27FC236}">
                <a16:creationId xmlns:a16="http://schemas.microsoft.com/office/drawing/2014/main" id="{76278F98-6A04-AA47-A38D-8705A7CCE5F2}"/>
              </a:ext>
            </a:extLst>
          </p:cNvPr>
          <p:cNvSpPr>
            <a:spLocks noGrp="1"/>
          </p:cNvSpPr>
          <p:nvPr>
            <p:ph type="body" sz="quarter" idx="16" hasCustomPrompt="1"/>
          </p:nvPr>
        </p:nvSpPr>
        <p:spPr>
          <a:xfrm>
            <a:off x="1591688" y="4095335"/>
            <a:ext cx="5348287" cy="334962"/>
          </a:xfrm>
        </p:spPr>
        <p:txBody>
          <a:bodyPr>
            <a:noAutofit/>
          </a:bodyPr>
          <a:lstStyle>
            <a:lvl1pPr marL="0" indent="0" algn="l">
              <a:lnSpc>
                <a:spcPct val="100000"/>
              </a:lnSpc>
              <a:buNone/>
              <a:defRPr sz="1800">
                <a:solidFill>
                  <a:schemeClr val="bg1"/>
                </a:solidFill>
              </a:defRPr>
            </a:lvl1pPr>
            <a:lvl2pPr marL="342900" indent="0">
              <a:buNone/>
              <a:defRPr sz="1100"/>
            </a:lvl2pPr>
            <a:lvl3pPr marL="685800" indent="0">
              <a:buNone/>
              <a:defRPr sz="1050"/>
            </a:lvl3pPr>
            <a:lvl4pPr marL="1028700" indent="0">
              <a:buNone/>
              <a:defRPr sz="1000"/>
            </a:lvl4pPr>
            <a:lvl5pPr marL="1371600" indent="0">
              <a:buNone/>
              <a:defRPr sz="1000"/>
            </a:lvl5pPr>
          </a:lstStyle>
          <a:p>
            <a:pPr lvl="0"/>
            <a:r>
              <a:rPr lang="en-US" dirty="0"/>
              <a:t>Company Name Here</a:t>
            </a:r>
          </a:p>
        </p:txBody>
      </p:sp>
    </p:spTree>
    <p:extLst>
      <p:ext uri="{BB962C8B-B14F-4D97-AF65-F5344CB8AC3E}">
        <p14:creationId xmlns:p14="http://schemas.microsoft.com/office/powerpoint/2010/main" val="4656216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Disclaimer">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00A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907313" y="1143592"/>
            <a:ext cx="9744148" cy="461665"/>
          </a:xfrm>
          <a:prstGeom prst="rect">
            <a:avLst/>
          </a:prstGeom>
          <a:noFill/>
        </p:spPr>
        <p:txBody>
          <a:bodyPr wrap="square" rtlCol="0">
            <a:spAutoFit/>
          </a:bodyPr>
          <a:lstStyle/>
          <a:p>
            <a:endParaRPr lang="en-US" sz="2400"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
        <p:nvSpPr>
          <p:cNvPr id="8" name="Rectangle 7">
            <a:extLst>
              <a:ext uri="{FF2B5EF4-FFF2-40B4-BE49-F238E27FC236}">
                <a16:creationId xmlns:a16="http://schemas.microsoft.com/office/drawing/2014/main" id="{EF28D16F-A91D-F54B-81F4-48F8DF1720EC}"/>
              </a:ext>
            </a:extLst>
          </p:cNvPr>
          <p:cNvSpPr/>
          <p:nvPr userDrawn="1"/>
        </p:nvSpPr>
        <p:spPr>
          <a:xfrm>
            <a:off x="304801" y="934673"/>
            <a:ext cx="11447318" cy="5463034"/>
          </a:xfrm>
          <a:prstGeom prst="rect">
            <a:avLst/>
          </a:prstGeom>
        </p:spPr>
        <p:txBody>
          <a:bodyPr wrap="square" lIns="76200" tIns="38100" rIns="76200" bIns="38100">
            <a:spAutoFit/>
          </a:bodyPr>
          <a:lstStyle/>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The information in this document is confidential information of TIBCO Software Inc. and/or its affiliates. Use, duplication, transmission, or republication for any purpose without the prior written consent of TIBCO is expressly prohibited.</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p>
          <a:p>
            <a:pPr>
              <a:lnSpc>
                <a:spcPct val="100000"/>
              </a:lnSpc>
              <a:spcAft>
                <a:spcPts val="1200"/>
              </a:spcAft>
            </a:pPr>
            <a:r>
              <a:rPr lang="en-US" sz="1600" dirty="0">
                <a:solidFill>
                  <a:schemeClr val="bg1"/>
                </a:solidFill>
                <a:latin typeface="Verdana" panose="020B0604030504040204" pitchFamily="34" charset="0"/>
                <a:ea typeface="Verdana" panose="020B0604030504040204" pitchFamily="34" charset="0"/>
                <a:cs typeface="Verdana" panose="020B0604030504040204" pitchFamily="34" charset="0"/>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such forward-looking statements could prove to be incorrect and actual results or financial performance could differ materially from those stated herein. TIBCO does not undertake to update any forward-looking statement that may be made from time to time or on its behalf.</a:t>
            </a:r>
          </a:p>
        </p:txBody>
      </p:sp>
      <p:sp>
        <p:nvSpPr>
          <p:cNvPr id="11" name="Rectangle 10">
            <a:extLst>
              <a:ext uri="{FF2B5EF4-FFF2-40B4-BE49-F238E27FC236}">
                <a16:creationId xmlns:a16="http://schemas.microsoft.com/office/drawing/2014/main" id="{B318D21E-05E8-B54A-B76D-4172C6582FE7}"/>
              </a:ext>
            </a:extLst>
          </p:cNvPr>
          <p:cNvSpPr/>
          <p:nvPr userDrawn="1"/>
        </p:nvSpPr>
        <p:spPr>
          <a:xfrm>
            <a:off x="277091" y="110083"/>
            <a:ext cx="56769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Verdana" charset="0"/>
                <a:ea typeface="Verdana" charset="0"/>
                <a:cs typeface="Verdana" charset="0"/>
              </a:rPr>
              <a:t>CONFIDENTIALITY &amp; DISCLAIMER</a:t>
            </a:r>
          </a:p>
        </p:txBody>
      </p:sp>
    </p:spTree>
    <p:extLst>
      <p:ext uri="{BB962C8B-B14F-4D97-AF65-F5344CB8AC3E}">
        <p14:creationId xmlns:p14="http://schemas.microsoft.com/office/powerpoint/2010/main" val="81501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Dark Blank Blue">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76F0914E-DE7B-CE4B-BA6D-87D11903D917}"/>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4" name="Slide Number Placeholder 5">
            <a:extLst>
              <a:ext uri="{FF2B5EF4-FFF2-40B4-BE49-F238E27FC236}">
                <a16:creationId xmlns:a16="http://schemas.microsoft.com/office/drawing/2014/main" id="{C63634F0-15CE-AA4E-8B3B-E0EF43110162}"/>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5474946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Blue Div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3A80C80-AAB2-E148-A2A6-78396BD08969}" type="slidenum">
              <a:rPr lang="en-US" smtClean="0"/>
              <a:t>‹#›</a:t>
            </a:fld>
            <a:endParaRPr lang="en-US"/>
          </a:p>
        </p:txBody>
      </p:sp>
      <p:grpSp>
        <p:nvGrpSpPr>
          <p:cNvPr id="9" name="Group 8">
            <a:extLst>
              <a:ext uri="{FF2B5EF4-FFF2-40B4-BE49-F238E27FC236}">
                <a16:creationId xmlns:a16="http://schemas.microsoft.com/office/drawing/2014/main" id="{E0A09F01-6D11-A24A-BAEE-1FA2F641F85F}"/>
              </a:ext>
            </a:extLst>
          </p:cNvPr>
          <p:cNvGrpSpPr/>
          <p:nvPr userDrawn="1"/>
        </p:nvGrpSpPr>
        <p:grpSpPr>
          <a:xfrm>
            <a:off x="5900799" y="0"/>
            <a:ext cx="6291201" cy="6858000"/>
            <a:chOff x="5900799" y="0"/>
            <a:chExt cx="6291201" cy="6858000"/>
          </a:xfrm>
        </p:grpSpPr>
        <p:pic>
          <p:nvPicPr>
            <p:cNvPr id="10" name="Picture 9">
              <a:extLst>
                <a:ext uri="{FF2B5EF4-FFF2-40B4-BE49-F238E27FC236}">
                  <a16:creationId xmlns:a16="http://schemas.microsoft.com/office/drawing/2014/main" id="{6893BE18-949C-5549-B471-9244CC1267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1" name="Picture 10">
              <a:extLst>
                <a:ext uri="{FF2B5EF4-FFF2-40B4-BE49-F238E27FC236}">
                  <a16:creationId xmlns:a16="http://schemas.microsoft.com/office/drawing/2014/main" id="{4EC797A3-CA72-1D4C-82C3-42010CAD4D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7" name="Footer Placeholder 3">
            <a:extLst>
              <a:ext uri="{FF2B5EF4-FFF2-40B4-BE49-F238E27FC236}">
                <a16:creationId xmlns:a16="http://schemas.microsoft.com/office/drawing/2014/main" id="{3DFB2609-C3ED-2440-876D-BA1BAE423ED0}"/>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EF8A71FB-DAB3-0542-A608-343F4830AA97}"/>
              </a:ext>
            </a:extLst>
          </p:cNvPr>
          <p:cNvSpPr txBox="1">
            <a:spLocks/>
          </p:cNvSpPr>
          <p:nvPr userDrawn="1"/>
        </p:nvSpPr>
        <p:spPr>
          <a:xfrm>
            <a:off x="13846" y="6479596"/>
            <a:ext cx="509322"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tint val="75000"/>
                  </a:schemeClr>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4365631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ilerplat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3A80C80-AAB2-E148-A2A6-78396BD08969}" type="slidenum">
              <a:rPr lang="en-US" smtClean="0"/>
              <a:t>‹#›</a:t>
            </a:fld>
            <a:endParaRPr lang="en-US"/>
          </a:p>
        </p:txBody>
      </p:sp>
      <p:grpSp>
        <p:nvGrpSpPr>
          <p:cNvPr id="9" name="Group 8">
            <a:extLst>
              <a:ext uri="{FF2B5EF4-FFF2-40B4-BE49-F238E27FC236}">
                <a16:creationId xmlns:a16="http://schemas.microsoft.com/office/drawing/2014/main" id="{E0A09F01-6D11-A24A-BAEE-1FA2F641F85F}"/>
              </a:ext>
            </a:extLst>
          </p:cNvPr>
          <p:cNvGrpSpPr/>
          <p:nvPr userDrawn="1"/>
        </p:nvGrpSpPr>
        <p:grpSpPr>
          <a:xfrm>
            <a:off x="5900799" y="0"/>
            <a:ext cx="6291201" cy="6858000"/>
            <a:chOff x="5900799" y="0"/>
            <a:chExt cx="6291201" cy="6858000"/>
          </a:xfrm>
        </p:grpSpPr>
        <p:pic>
          <p:nvPicPr>
            <p:cNvPr id="10" name="Picture 9">
              <a:extLst>
                <a:ext uri="{FF2B5EF4-FFF2-40B4-BE49-F238E27FC236}">
                  <a16:creationId xmlns:a16="http://schemas.microsoft.com/office/drawing/2014/main" id="{6893BE18-949C-5549-B471-9244CC1267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1" name="Picture 10">
              <a:extLst>
                <a:ext uri="{FF2B5EF4-FFF2-40B4-BE49-F238E27FC236}">
                  <a16:creationId xmlns:a16="http://schemas.microsoft.com/office/drawing/2014/main" id="{4EC797A3-CA72-1D4C-82C3-42010CAD4D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7" name="Footer Placeholder 3">
            <a:extLst>
              <a:ext uri="{FF2B5EF4-FFF2-40B4-BE49-F238E27FC236}">
                <a16:creationId xmlns:a16="http://schemas.microsoft.com/office/drawing/2014/main" id="{3DFB2609-C3ED-2440-876D-BA1BAE423ED0}"/>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EF8A71FB-DAB3-0542-A608-343F4830AA97}"/>
              </a:ext>
            </a:extLst>
          </p:cNvPr>
          <p:cNvSpPr txBox="1">
            <a:spLocks/>
          </p:cNvSpPr>
          <p:nvPr userDrawn="1"/>
        </p:nvSpPr>
        <p:spPr>
          <a:xfrm>
            <a:off x="13846" y="6479596"/>
            <a:ext cx="509322"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tint val="75000"/>
                  </a:schemeClr>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dirty="0"/>
          </a:p>
        </p:txBody>
      </p:sp>
      <p:sp>
        <p:nvSpPr>
          <p:cNvPr id="8" name="Rectangle 7">
            <a:extLst>
              <a:ext uri="{FF2B5EF4-FFF2-40B4-BE49-F238E27FC236}">
                <a16:creationId xmlns:a16="http://schemas.microsoft.com/office/drawing/2014/main" id="{F872FE67-59F2-C946-B93D-9550C0B13A92}"/>
              </a:ext>
            </a:extLst>
          </p:cNvPr>
          <p:cNvSpPr/>
          <p:nvPr userDrawn="1"/>
        </p:nvSpPr>
        <p:spPr>
          <a:xfrm>
            <a:off x="752187" y="1322516"/>
            <a:ext cx="4921250" cy="3511218"/>
          </a:xfrm>
          <a:prstGeom prst="rect">
            <a:avLst/>
          </a:prstGeom>
        </p:spPr>
        <p:txBody>
          <a:bodyPr wrap="square">
            <a:spAutoFit/>
          </a:bodyPr>
          <a:lstStyle/>
          <a:p>
            <a:r>
              <a:rPr lang="en-US" sz="2000" dirty="0">
                <a:solidFill>
                  <a:schemeClr val="bg1"/>
                </a:solidFill>
                <a:latin typeface="Verdana" charset="0"/>
                <a:ea typeface="Verdana" charset="0"/>
                <a:cs typeface="Verdana" charset="0"/>
              </a:rPr>
              <a:t>About TIBCO</a:t>
            </a:r>
          </a:p>
          <a:p>
            <a:endParaRPr lang="en-US" sz="1600" dirty="0">
              <a:solidFill>
                <a:schemeClr val="bg1"/>
              </a:solidFill>
              <a:latin typeface="Verdana" charset="0"/>
              <a:ea typeface="Verdana" charset="0"/>
              <a:cs typeface="Verdana" charset="0"/>
            </a:endParaRPr>
          </a:p>
          <a:p>
            <a:pPr>
              <a:lnSpc>
                <a:spcPct val="150000"/>
              </a:lnSpc>
            </a:pPr>
            <a:r>
              <a:rPr lang="en-US" sz="1400" dirty="0">
                <a:solidFill>
                  <a:schemeClr val="bg1"/>
                </a:solidFill>
              </a:rPr>
              <a:t>TIBCO Software unlocks the potential of real-time data for making faster, smarter decisions. Our Connected Intelligence Platform seamlessly connects any application or data source; intelligently unifies data for greater access, trust, and control; and confidently predicts outcomes in real time and at scale. Learn how solutions to our customers’ most critical business challenges are made possible by TIBCO at</a:t>
            </a:r>
            <a:r>
              <a:rPr lang="en-US" sz="1400" dirty="0">
                <a:solidFill>
                  <a:srgbClr val="333333"/>
                </a:solidFill>
                <a:latin typeface="Verdana" charset="0"/>
                <a:ea typeface="Verdana" charset="0"/>
                <a:cs typeface="Verdana" charset="0"/>
              </a:rPr>
              <a:t> </a:t>
            </a:r>
            <a:r>
              <a:rPr lang="en-US" sz="1400" u="sng" dirty="0">
                <a:solidFill>
                  <a:srgbClr val="333333"/>
                </a:solidFill>
                <a:latin typeface="Verdana" charset="0"/>
                <a:ea typeface="Verdana" charset="0"/>
                <a:cs typeface="Verdana" charset="0"/>
                <a:hlinkClick r:id="rId4"/>
              </a:rPr>
              <a:t>www.tibco.com.</a:t>
            </a:r>
            <a:endParaRPr lang="en-US" sz="1400" dirty="0">
              <a:solidFill>
                <a:srgbClr val="333333"/>
              </a:solidFill>
              <a:latin typeface="Verdana" charset="0"/>
              <a:ea typeface="Verdana" charset="0"/>
              <a:cs typeface="Verdana" charset="0"/>
            </a:endParaRPr>
          </a:p>
        </p:txBody>
      </p:sp>
    </p:spTree>
    <p:extLst>
      <p:ext uri="{BB962C8B-B14F-4D97-AF65-F5344CB8AC3E}">
        <p14:creationId xmlns:p14="http://schemas.microsoft.com/office/powerpoint/2010/main" val="16250765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Agenda">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3A80C80-AAB2-E148-A2A6-78396BD08969}" type="slidenum">
              <a:rPr lang="en-US" smtClean="0"/>
              <a:t>‹#›</a:t>
            </a:fld>
            <a:endParaRPr lang="en-US"/>
          </a:p>
        </p:txBody>
      </p:sp>
      <p:grpSp>
        <p:nvGrpSpPr>
          <p:cNvPr id="7" name="Group 6">
            <a:extLst>
              <a:ext uri="{FF2B5EF4-FFF2-40B4-BE49-F238E27FC236}">
                <a16:creationId xmlns:a16="http://schemas.microsoft.com/office/drawing/2014/main" id="{1B320A74-703E-EA49-8D84-B43A91CAF483}"/>
              </a:ext>
            </a:extLst>
          </p:cNvPr>
          <p:cNvGrpSpPr/>
          <p:nvPr userDrawn="1"/>
        </p:nvGrpSpPr>
        <p:grpSpPr>
          <a:xfrm>
            <a:off x="5900799" y="0"/>
            <a:ext cx="6291201" cy="6858000"/>
            <a:chOff x="5900799" y="0"/>
            <a:chExt cx="6291201" cy="6858000"/>
          </a:xfrm>
        </p:grpSpPr>
        <p:pic>
          <p:nvPicPr>
            <p:cNvPr id="9" name="Picture 8">
              <a:extLst>
                <a:ext uri="{FF2B5EF4-FFF2-40B4-BE49-F238E27FC236}">
                  <a16:creationId xmlns:a16="http://schemas.microsoft.com/office/drawing/2014/main" id="{BADDE19E-65DA-154E-B72E-8B638156EA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1" name="Picture 10">
              <a:extLst>
                <a:ext uri="{FF2B5EF4-FFF2-40B4-BE49-F238E27FC236}">
                  <a16:creationId xmlns:a16="http://schemas.microsoft.com/office/drawing/2014/main" id="{50679096-7AAB-384D-BAA1-5B485E883F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12" name="TextBox 11">
            <a:extLst>
              <a:ext uri="{FF2B5EF4-FFF2-40B4-BE49-F238E27FC236}">
                <a16:creationId xmlns:a16="http://schemas.microsoft.com/office/drawing/2014/main" id="{D5B55534-1DCC-2346-9C6C-4CF70C02E185}"/>
              </a:ext>
            </a:extLst>
          </p:cNvPr>
          <p:cNvSpPr txBox="1"/>
          <p:nvPr userDrawn="1"/>
        </p:nvSpPr>
        <p:spPr>
          <a:xfrm>
            <a:off x="786245" y="157305"/>
            <a:ext cx="9230591" cy="677108"/>
          </a:xfrm>
          <a:prstGeom prst="rect">
            <a:avLst/>
          </a:prstGeom>
          <a:noFill/>
        </p:spPr>
        <p:txBody>
          <a:bodyPr wrap="square" rtlCol="0">
            <a:spAutoFit/>
          </a:bodyPr>
          <a:lstStyle/>
          <a:p>
            <a:r>
              <a:rPr lang="en-US" sz="3800" dirty="0">
                <a:solidFill>
                  <a:schemeClr val="bg1"/>
                </a:solidFill>
                <a:latin typeface="Verdana" charset="0"/>
                <a:ea typeface="Verdana" charset="0"/>
                <a:cs typeface="Verdana" charset="0"/>
              </a:rPr>
              <a:t>Agenda</a:t>
            </a:r>
          </a:p>
        </p:txBody>
      </p:sp>
      <p:sp>
        <p:nvSpPr>
          <p:cNvPr id="13" name="Content Placeholder 2">
            <a:extLst>
              <a:ext uri="{FF2B5EF4-FFF2-40B4-BE49-F238E27FC236}">
                <a16:creationId xmlns:a16="http://schemas.microsoft.com/office/drawing/2014/main" id="{CF4C313D-9E29-4840-8D21-819A2FA35FCA}"/>
              </a:ext>
            </a:extLst>
          </p:cNvPr>
          <p:cNvSpPr>
            <a:spLocks noGrp="1"/>
          </p:cNvSpPr>
          <p:nvPr>
            <p:ph idx="1" hasCustomPrompt="1"/>
          </p:nvPr>
        </p:nvSpPr>
        <p:spPr>
          <a:xfrm>
            <a:off x="786246" y="1825625"/>
            <a:ext cx="5489864" cy="4351338"/>
          </a:xfrm>
        </p:spPr>
        <p:txBody>
          <a:bodyPr>
            <a:normAutofit/>
          </a:bodyPr>
          <a:lstStyle>
            <a:lvl1pPr marL="342900" indent="-342900">
              <a:lnSpc>
                <a:spcPct val="100000"/>
              </a:lnSpc>
              <a:buClr>
                <a:schemeClr val="accent2"/>
              </a:buClr>
              <a:buFont typeface="Arial" panose="020B0604020202020204" pitchFamily="34" charset="0"/>
              <a:buChar char="•"/>
              <a:defRPr sz="2200"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Topic 1</a:t>
            </a:r>
          </a:p>
        </p:txBody>
      </p:sp>
      <p:sp>
        <p:nvSpPr>
          <p:cNvPr id="10" name="Footer Placeholder 3">
            <a:extLst>
              <a:ext uri="{FF2B5EF4-FFF2-40B4-BE49-F238E27FC236}">
                <a16:creationId xmlns:a16="http://schemas.microsoft.com/office/drawing/2014/main" id="{BD15F80E-4FB6-A244-8C36-B7B52D464592}"/>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5" name="Slide Number Placeholder 5">
            <a:extLst>
              <a:ext uri="{FF2B5EF4-FFF2-40B4-BE49-F238E27FC236}">
                <a16:creationId xmlns:a16="http://schemas.microsoft.com/office/drawing/2014/main" id="{85BB2D2A-FE4A-314A-BEE8-5A00D60F5270}"/>
              </a:ext>
            </a:extLst>
          </p:cNvPr>
          <p:cNvSpPr txBox="1">
            <a:spLocks/>
          </p:cNvSpPr>
          <p:nvPr userDrawn="1"/>
        </p:nvSpPr>
        <p:spPr>
          <a:xfrm>
            <a:off x="13846" y="6479596"/>
            <a:ext cx="509322"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tint val="75000"/>
                  </a:schemeClr>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5856183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86245" y="1825625"/>
            <a:ext cx="8524010" cy="4351338"/>
          </a:xfrm>
        </p:spPr>
        <p:txBody>
          <a:bodyPr/>
          <a:lstStyle>
            <a:lvl1pPr marL="0" indent="0">
              <a:lnSpc>
                <a:spcPct val="100000"/>
              </a:lnSpc>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Sub Title</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3A80C80-AAB2-E148-A2A6-78396BD08969}" type="slidenum">
              <a:rPr lang="en-US" smtClean="0"/>
              <a:t>‹#›</a:t>
            </a:fld>
            <a:endParaRPr lang="en-US"/>
          </a:p>
        </p:txBody>
      </p:sp>
      <p:sp>
        <p:nvSpPr>
          <p:cNvPr id="16" name="Slide Number Placeholder 3"/>
          <p:cNvSpPr txBox="1">
            <a:spLocks/>
          </p:cNvSpPr>
          <p:nvPr userDrawn="1"/>
        </p:nvSpPr>
        <p:spPr>
          <a:xfrm>
            <a:off x="9178634" y="647959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a:p>
        </p:txBody>
      </p:sp>
      <p:sp>
        <p:nvSpPr>
          <p:cNvPr id="7" name="Title 1">
            <a:extLst>
              <a:ext uri="{FF2B5EF4-FFF2-40B4-BE49-F238E27FC236}">
                <a16:creationId xmlns:a16="http://schemas.microsoft.com/office/drawing/2014/main" id="{561D518E-BA9E-164A-815C-D82449F3A4B7}"/>
              </a:ext>
            </a:extLst>
          </p:cNvPr>
          <p:cNvSpPr>
            <a:spLocks noGrp="1"/>
          </p:cNvSpPr>
          <p:nvPr>
            <p:ph type="title" hasCustomPrompt="1"/>
          </p:nvPr>
        </p:nvSpPr>
        <p:spPr>
          <a:xfrm>
            <a:off x="786245" y="209260"/>
            <a:ext cx="8524010" cy="1325563"/>
          </a:xfrm>
        </p:spPr>
        <p:txBody>
          <a:bodyPr anchor="t"/>
          <a:lstStyle/>
          <a:p>
            <a:r>
              <a:rPr lang="en-US" dirty="0"/>
              <a:t>Section Breaker</a:t>
            </a:r>
          </a:p>
        </p:txBody>
      </p:sp>
      <p:grpSp>
        <p:nvGrpSpPr>
          <p:cNvPr id="8" name="Group 7">
            <a:extLst>
              <a:ext uri="{FF2B5EF4-FFF2-40B4-BE49-F238E27FC236}">
                <a16:creationId xmlns:a16="http://schemas.microsoft.com/office/drawing/2014/main" id="{3AEE16BF-4875-784A-B88E-17417CC4C04F}"/>
              </a:ext>
            </a:extLst>
          </p:cNvPr>
          <p:cNvGrpSpPr/>
          <p:nvPr userDrawn="1"/>
        </p:nvGrpSpPr>
        <p:grpSpPr>
          <a:xfrm>
            <a:off x="5900799" y="0"/>
            <a:ext cx="6291201" cy="6858000"/>
            <a:chOff x="5900799" y="0"/>
            <a:chExt cx="6291201" cy="6858000"/>
          </a:xfrm>
        </p:grpSpPr>
        <p:pic>
          <p:nvPicPr>
            <p:cNvPr id="9" name="Picture 8">
              <a:extLst>
                <a:ext uri="{FF2B5EF4-FFF2-40B4-BE49-F238E27FC236}">
                  <a16:creationId xmlns:a16="http://schemas.microsoft.com/office/drawing/2014/main" id="{22037C96-D089-9244-BCEA-5D602AE04D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0" name="Picture 9">
              <a:extLst>
                <a:ext uri="{FF2B5EF4-FFF2-40B4-BE49-F238E27FC236}">
                  <a16:creationId xmlns:a16="http://schemas.microsoft.com/office/drawing/2014/main" id="{B21B9D16-5149-7F46-BCBF-C7C647AD9EC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11" name="Footer Placeholder 3">
            <a:extLst>
              <a:ext uri="{FF2B5EF4-FFF2-40B4-BE49-F238E27FC236}">
                <a16:creationId xmlns:a16="http://schemas.microsoft.com/office/drawing/2014/main" id="{C86F98E7-1298-C142-BF65-405F1F19E0A7}"/>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6F66FFEE-849B-834C-8153-D30050D4DC39}"/>
              </a:ext>
            </a:extLst>
          </p:cNvPr>
          <p:cNvSpPr txBox="1">
            <a:spLocks/>
          </p:cNvSpPr>
          <p:nvPr userDrawn="1"/>
        </p:nvSpPr>
        <p:spPr>
          <a:xfrm>
            <a:off x="13846" y="6479596"/>
            <a:ext cx="509322" cy="365125"/>
          </a:xfrm>
          <a:prstGeom prst="rect">
            <a:avLst/>
          </a:prstGeom>
        </p:spPr>
        <p:txBody>
          <a:bodyPr vert="horz" lIns="91440" tIns="45720" rIns="91440" bIns="45720" rtlCol="0" anchor="ctr"/>
          <a:lstStyle>
            <a:defPPr>
              <a:defRPr lang="en-US"/>
            </a:defPPr>
            <a:lvl1pPr marL="0" algn="r" defTabSz="914400" rtl="0" eaLnBrk="1" latinLnBrk="0" hangingPunct="1">
              <a:defRPr sz="700" kern="1200">
                <a:solidFill>
                  <a:schemeClr val="tx1">
                    <a:tint val="75000"/>
                  </a:schemeClr>
                </a:solidFill>
                <a:latin typeface="Verdana" charset="0"/>
                <a:ea typeface="Verdana" charset="0"/>
                <a:cs typeface="Verdan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1187699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3" name="Title 1"/>
          <p:cNvSpPr>
            <a:spLocks noGrp="1"/>
          </p:cNvSpPr>
          <p:nvPr userDrawn="1">
            <p:ph type="title"/>
          </p:nvPr>
        </p:nvSpPr>
        <p:spPr>
          <a:xfrm>
            <a:off x="786245" y="209260"/>
            <a:ext cx="10515600" cy="1325563"/>
          </a:xfrm>
        </p:spPr>
        <p:txBody>
          <a:bodyPr anchor="t"/>
          <a:lstStyle/>
          <a:p>
            <a:r>
              <a:rPr lang="en-US" dirty="0"/>
              <a:t>Click to edit Master title style</a:t>
            </a:r>
          </a:p>
        </p:txBody>
      </p:sp>
      <p:sp>
        <p:nvSpPr>
          <p:cNvPr id="6" name="Footer Placeholder 3">
            <a:extLst>
              <a:ext uri="{FF2B5EF4-FFF2-40B4-BE49-F238E27FC236}">
                <a16:creationId xmlns:a16="http://schemas.microsoft.com/office/drawing/2014/main" id="{A74FE15C-B706-3C4F-A204-9E01E8829BFA}"/>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4" name="Slide Number Placeholder 5">
            <a:extLst>
              <a:ext uri="{FF2B5EF4-FFF2-40B4-BE49-F238E27FC236}">
                <a16:creationId xmlns:a16="http://schemas.microsoft.com/office/drawing/2014/main" id="{4E2E01FB-D65E-B347-912D-5F9253BECC8A}"/>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9352134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 Line Title Subtitle">
    <p:spTree>
      <p:nvGrpSpPr>
        <p:cNvPr id="1" name=""/>
        <p:cNvGrpSpPr/>
        <p:nvPr/>
      </p:nvGrpSpPr>
      <p:grpSpPr>
        <a:xfrm>
          <a:off x="0" y="0"/>
          <a:ext cx="0" cy="0"/>
          <a:chOff x="0" y="0"/>
          <a:chExt cx="0" cy="0"/>
        </a:xfrm>
      </p:grpSpPr>
      <p:sp>
        <p:nvSpPr>
          <p:cNvPr id="13" name="Title 1"/>
          <p:cNvSpPr>
            <a:spLocks noGrp="1"/>
          </p:cNvSpPr>
          <p:nvPr userDrawn="1">
            <p:ph type="title" hasCustomPrompt="1"/>
          </p:nvPr>
        </p:nvSpPr>
        <p:spPr>
          <a:xfrm>
            <a:off x="786245" y="209261"/>
            <a:ext cx="10515600" cy="666916"/>
          </a:xfrm>
        </p:spPr>
        <p:txBody>
          <a:bodyPr anchor="t"/>
          <a:lstStyle/>
          <a:p>
            <a:r>
              <a:rPr lang="en-US" dirty="0"/>
              <a:t>Click to edit Master title style (1 Line)</a:t>
            </a:r>
          </a:p>
        </p:txBody>
      </p:sp>
      <p:sp>
        <p:nvSpPr>
          <p:cNvPr id="23" name="Text Placeholder 2">
            <a:extLst>
              <a:ext uri="{FF2B5EF4-FFF2-40B4-BE49-F238E27FC236}">
                <a16:creationId xmlns:a16="http://schemas.microsoft.com/office/drawing/2014/main" id="{67D082E0-C701-744A-8CF1-B598BEB9A8B7}"/>
              </a:ext>
            </a:extLst>
          </p:cNvPr>
          <p:cNvSpPr>
            <a:spLocks noGrp="1"/>
          </p:cNvSpPr>
          <p:nvPr>
            <p:ph idx="17" hasCustomPrompt="1"/>
          </p:nvPr>
        </p:nvSpPr>
        <p:spPr>
          <a:xfrm>
            <a:off x="788505" y="876177"/>
            <a:ext cx="10515600" cy="1135359"/>
          </a:xfrm>
          <a:prstGeom prst="rect">
            <a:avLst/>
          </a:prstGeom>
        </p:spPr>
        <p:txBody>
          <a:bodyPr vert="horz" lIns="91440" tIns="45720" rIns="91440" bIns="45720" rtlCol="0">
            <a:noAutofit/>
          </a:bodyPr>
          <a:lstStyle>
            <a:lvl1pPr marL="0" indent="0">
              <a:lnSpc>
                <a:spcPct val="100000"/>
              </a:lnSpc>
              <a:buNone/>
              <a:defRPr sz="2000"/>
            </a:lvl1pPr>
            <a:lvl2pPr marL="457200" indent="0">
              <a:buNone/>
              <a:defRPr sz="1800"/>
            </a:lvl2pPr>
            <a:lvl3pPr marL="914400" indent="0">
              <a:buNone/>
              <a:defRPr sz="1400"/>
            </a:lvl3pPr>
          </a:lstStyle>
          <a:p>
            <a:pPr lvl="0"/>
            <a:r>
              <a:rPr lang="en-US" dirty="0"/>
              <a:t>Click to edit Subtitle. Keep the length to 1-2 lines.</a:t>
            </a:r>
          </a:p>
        </p:txBody>
      </p:sp>
      <p:sp>
        <p:nvSpPr>
          <p:cNvPr id="7" name="Footer Placeholder 3">
            <a:extLst>
              <a:ext uri="{FF2B5EF4-FFF2-40B4-BE49-F238E27FC236}">
                <a16:creationId xmlns:a16="http://schemas.microsoft.com/office/drawing/2014/main" id="{B7BA308A-6FCE-E741-B97E-D4D79E8F31B1}"/>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47C081E0-B3B0-C940-B3D3-EDFB3AEF0B97}"/>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36945163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Lines Title Subtit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71DA578A-69A0-2A49-A093-430FADEFBBAD}"/>
              </a:ext>
            </a:extLst>
          </p:cNvPr>
          <p:cNvSpPr>
            <a:spLocks noGrp="1"/>
          </p:cNvSpPr>
          <p:nvPr>
            <p:ph type="title" hasCustomPrompt="1"/>
          </p:nvPr>
        </p:nvSpPr>
        <p:spPr>
          <a:xfrm>
            <a:off x="786245" y="209261"/>
            <a:ext cx="10515600" cy="1138714"/>
          </a:xfrm>
        </p:spPr>
        <p:txBody>
          <a:bodyPr anchor="t"/>
          <a:lstStyle/>
          <a:p>
            <a:r>
              <a:rPr lang="en-US" dirty="0"/>
              <a:t>Click to edit Master title style (2 Lines)</a:t>
            </a:r>
          </a:p>
        </p:txBody>
      </p:sp>
      <p:sp>
        <p:nvSpPr>
          <p:cNvPr id="27" name="Text Placeholder 2">
            <a:extLst>
              <a:ext uri="{FF2B5EF4-FFF2-40B4-BE49-F238E27FC236}">
                <a16:creationId xmlns:a16="http://schemas.microsoft.com/office/drawing/2014/main" id="{724467FA-4860-254C-8993-33BB81D20D59}"/>
              </a:ext>
            </a:extLst>
          </p:cNvPr>
          <p:cNvSpPr>
            <a:spLocks noGrp="1"/>
          </p:cNvSpPr>
          <p:nvPr>
            <p:ph idx="17" hasCustomPrompt="1"/>
          </p:nvPr>
        </p:nvSpPr>
        <p:spPr>
          <a:xfrm>
            <a:off x="788505" y="1426896"/>
            <a:ext cx="10515600" cy="1135359"/>
          </a:xfrm>
          <a:prstGeom prst="rect">
            <a:avLst/>
          </a:prstGeom>
        </p:spPr>
        <p:txBody>
          <a:bodyPr vert="horz" lIns="91440" tIns="45720" rIns="91440" bIns="45720" rtlCol="0">
            <a:noAutofit/>
          </a:bodyPr>
          <a:lstStyle>
            <a:lvl1pPr marL="0" indent="0">
              <a:lnSpc>
                <a:spcPct val="100000"/>
              </a:lnSpc>
              <a:buNone/>
              <a:defRPr sz="2000"/>
            </a:lvl1pPr>
            <a:lvl2pPr marL="457200" indent="0">
              <a:buNone/>
              <a:defRPr sz="1800"/>
            </a:lvl2pPr>
            <a:lvl3pPr marL="914400" indent="0">
              <a:buNone/>
              <a:defRPr sz="1400"/>
            </a:lvl3pPr>
          </a:lstStyle>
          <a:p>
            <a:pPr lvl="0"/>
            <a:r>
              <a:rPr lang="en-US" dirty="0"/>
              <a:t>Click to edit Subtitle. Keep the length to 1-2 lines.</a:t>
            </a:r>
          </a:p>
        </p:txBody>
      </p:sp>
      <p:sp>
        <p:nvSpPr>
          <p:cNvPr id="7" name="Footer Placeholder 3">
            <a:extLst>
              <a:ext uri="{FF2B5EF4-FFF2-40B4-BE49-F238E27FC236}">
                <a16:creationId xmlns:a16="http://schemas.microsoft.com/office/drawing/2014/main" id="{ABD63E75-E657-EB4B-930E-8FEB0EA5E804}"/>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442C4E82-7B3B-BE4D-A03C-30B43DF9D9C5}"/>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323403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ilerplat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latin typeface="Verdana" charset="0"/>
                <a:ea typeface="Verdana" charset="0"/>
                <a:cs typeface="Verdana" charset="0"/>
              </a:rPr>
              <a:t>© Copyright 2000-2020 TIBCO Software Inc.        </a:t>
            </a:r>
            <a:endParaRPr lang="en-US" dirty="0"/>
          </a:p>
        </p:txBody>
      </p:sp>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grpSp>
        <p:nvGrpSpPr>
          <p:cNvPr id="3" name="Group 2">
            <a:extLst>
              <a:ext uri="{FF2B5EF4-FFF2-40B4-BE49-F238E27FC236}">
                <a16:creationId xmlns:a16="http://schemas.microsoft.com/office/drawing/2014/main" id="{A57E0FE6-9227-A945-B73B-9CB2F8B58240}"/>
              </a:ext>
            </a:extLst>
          </p:cNvPr>
          <p:cNvGrpSpPr/>
          <p:nvPr userDrawn="1"/>
        </p:nvGrpSpPr>
        <p:grpSpPr>
          <a:xfrm>
            <a:off x="5900799" y="0"/>
            <a:ext cx="6291201" cy="6858000"/>
            <a:chOff x="5900799" y="0"/>
            <a:chExt cx="6291201" cy="685800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8" name="Rectangle 7">
            <a:extLst>
              <a:ext uri="{FF2B5EF4-FFF2-40B4-BE49-F238E27FC236}">
                <a16:creationId xmlns:a16="http://schemas.microsoft.com/office/drawing/2014/main" id="{15B49753-D2F3-0141-8B1B-53AA6A396CD1}"/>
              </a:ext>
            </a:extLst>
          </p:cNvPr>
          <p:cNvSpPr/>
          <p:nvPr userDrawn="1"/>
        </p:nvSpPr>
        <p:spPr>
          <a:xfrm>
            <a:off x="752187" y="1322516"/>
            <a:ext cx="4921250" cy="3511218"/>
          </a:xfrm>
          <a:prstGeom prst="rect">
            <a:avLst/>
          </a:prstGeom>
        </p:spPr>
        <p:txBody>
          <a:bodyPr wrap="square">
            <a:spAutoFit/>
          </a:bodyPr>
          <a:lstStyle/>
          <a:p>
            <a:r>
              <a:rPr lang="en-US" sz="2000" dirty="0">
                <a:solidFill>
                  <a:srgbClr val="333333"/>
                </a:solidFill>
                <a:latin typeface="Verdana" charset="0"/>
                <a:ea typeface="Verdana" charset="0"/>
                <a:cs typeface="Verdana" charset="0"/>
              </a:rPr>
              <a:t>About TIBCO</a:t>
            </a:r>
          </a:p>
          <a:p>
            <a:endParaRPr lang="en-US" sz="1600" dirty="0">
              <a:solidFill>
                <a:srgbClr val="333333"/>
              </a:solidFill>
              <a:latin typeface="Verdana" charset="0"/>
              <a:ea typeface="Verdana" charset="0"/>
              <a:cs typeface="Verdana" charset="0"/>
            </a:endParaRPr>
          </a:p>
          <a:p>
            <a:pPr>
              <a:lnSpc>
                <a:spcPct val="150000"/>
              </a:lnSpc>
            </a:pPr>
            <a:r>
              <a:rPr lang="en-US" sz="1400" dirty="0"/>
              <a:t>TIBCO Software unlocks the potential of real-time data for making faster, smarter decisions. Our Connected Intelligence Platform seamlessly connects any application or data source; intelligently unifies data for greater access, trust, and control; and confidently predicts outcomes in real time and at scale. Learn how solutions to our customers’ most critical business challenges are made possible by TIBCO at</a:t>
            </a:r>
            <a:r>
              <a:rPr lang="en-US" sz="1400" dirty="0">
                <a:solidFill>
                  <a:srgbClr val="333333"/>
                </a:solidFill>
                <a:latin typeface="Verdana" charset="0"/>
                <a:ea typeface="Verdana" charset="0"/>
                <a:cs typeface="Verdana" charset="0"/>
              </a:rPr>
              <a:t> </a:t>
            </a:r>
            <a:r>
              <a:rPr lang="en-US" sz="1400" u="sng" dirty="0">
                <a:solidFill>
                  <a:srgbClr val="333333"/>
                </a:solidFill>
                <a:latin typeface="Verdana" charset="0"/>
                <a:ea typeface="Verdana" charset="0"/>
                <a:cs typeface="Verdana" charset="0"/>
                <a:hlinkClick r:id="rId4"/>
              </a:rPr>
              <a:t>www.tibco.com.</a:t>
            </a:r>
            <a:endParaRPr lang="en-US" sz="1400" dirty="0">
              <a:solidFill>
                <a:srgbClr val="333333"/>
              </a:solidFill>
              <a:latin typeface="Verdana" charset="0"/>
              <a:ea typeface="Verdana" charset="0"/>
              <a:cs typeface="Verdana" charset="0"/>
            </a:endParaRPr>
          </a:p>
        </p:txBody>
      </p:sp>
    </p:spTree>
    <p:extLst>
      <p:ext uri="{BB962C8B-B14F-4D97-AF65-F5344CB8AC3E}">
        <p14:creationId xmlns:p14="http://schemas.microsoft.com/office/powerpoint/2010/main" val="14143649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Secondary Titl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lnSpc>
                <a:spcPct val="100000"/>
              </a:lnSpc>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Footer Placeholder 3">
            <a:extLst>
              <a:ext uri="{FF2B5EF4-FFF2-40B4-BE49-F238E27FC236}">
                <a16:creationId xmlns:a16="http://schemas.microsoft.com/office/drawing/2014/main" id="{35B6C4E0-A810-CB43-9661-418AD6AA5121}"/>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EDC9D118-538D-EB48-A6C5-220A3042633A}"/>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083108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Single Image">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46497" y="-51173"/>
            <a:ext cx="12362481" cy="6978916"/>
          </a:xfrm>
        </p:spPr>
        <p:txBody>
          <a:bodyPr/>
          <a:lstStyle/>
          <a:p>
            <a:endParaRPr lang="en-US" dirty="0"/>
          </a:p>
          <a:p>
            <a:endParaRPr lang="en-US" dirty="0"/>
          </a:p>
          <a:p>
            <a:r>
              <a:rPr lang="en-US" dirty="0"/>
              <a:t>Drag and Drop Photo Here</a:t>
            </a:r>
          </a:p>
        </p:txBody>
      </p:sp>
      <p:pic>
        <p:nvPicPr>
          <p:cNvPr id="3" name="Picture 2">
            <a:extLst>
              <a:ext uri="{FF2B5EF4-FFF2-40B4-BE49-F238E27FC236}">
                <a16:creationId xmlns:a16="http://schemas.microsoft.com/office/drawing/2014/main" id="{292B941D-4E58-8A41-B9A7-0D4BC7CADB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Tree>
    <p:extLst>
      <p:ext uri="{BB962C8B-B14F-4D97-AF65-F5344CB8AC3E}">
        <p14:creationId xmlns:p14="http://schemas.microsoft.com/office/powerpoint/2010/main" val="18557325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rk Image Title">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46500" y="-66672"/>
            <a:ext cx="12352154" cy="7009913"/>
          </a:xfrm>
        </p:spPr>
        <p:txBody>
          <a:bodyPr/>
          <a:lstStyle/>
          <a:p>
            <a:endParaRPr lang="en-US" dirty="0"/>
          </a:p>
          <a:p>
            <a:endParaRPr lang="en-US" dirty="0"/>
          </a:p>
          <a:p>
            <a:r>
              <a:rPr lang="en-US" dirty="0"/>
              <a:t>Drag and Drop Photo Here</a:t>
            </a:r>
          </a:p>
        </p:txBody>
      </p:sp>
      <p:sp>
        <p:nvSpPr>
          <p:cNvPr id="7" name="Footer Placeholder 3">
            <a:extLst>
              <a:ext uri="{FF2B5EF4-FFF2-40B4-BE49-F238E27FC236}">
                <a16:creationId xmlns:a16="http://schemas.microsoft.com/office/drawing/2014/main" id="{EDC643F2-D330-F544-9E13-2F829ABC03C8}"/>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D81D6A16-0800-E744-8D13-318D24FA0AA7}"/>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
        <p:nvSpPr>
          <p:cNvPr id="8" name="Title 1">
            <a:extLst>
              <a:ext uri="{FF2B5EF4-FFF2-40B4-BE49-F238E27FC236}">
                <a16:creationId xmlns:a16="http://schemas.microsoft.com/office/drawing/2014/main" id="{544245E1-D2F0-5C4F-AF79-C65AC1E82A19}"/>
              </a:ext>
            </a:extLst>
          </p:cNvPr>
          <p:cNvSpPr>
            <a:spLocks noGrp="1"/>
          </p:cNvSpPr>
          <p:nvPr>
            <p:ph type="title"/>
          </p:nvPr>
        </p:nvSpPr>
        <p:spPr>
          <a:xfrm>
            <a:off x="786245" y="209261"/>
            <a:ext cx="10515600" cy="1138714"/>
          </a:xfrm>
        </p:spPr>
        <p:txBody>
          <a:bodyPr anchor="t"/>
          <a:lstStyle>
            <a:lvl1pPr>
              <a:defRPr/>
            </a:lvl1pPr>
          </a:lstStyle>
          <a:p>
            <a:r>
              <a:rPr lang="en-US" dirty="0"/>
              <a:t>Click to edit Master title style</a:t>
            </a:r>
          </a:p>
        </p:txBody>
      </p:sp>
      <p:pic>
        <p:nvPicPr>
          <p:cNvPr id="9" name="Picture 8">
            <a:extLst>
              <a:ext uri="{FF2B5EF4-FFF2-40B4-BE49-F238E27FC236}">
                <a16:creationId xmlns:a16="http://schemas.microsoft.com/office/drawing/2014/main" id="{82ED6228-EEF9-5C44-A2F7-9ED72ADA9D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spTree>
    <p:extLst>
      <p:ext uri="{BB962C8B-B14F-4D97-AF65-F5344CB8AC3E}">
        <p14:creationId xmlns:p14="http://schemas.microsoft.com/office/powerpoint/2010/main" val="1551060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Short Title Image">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5522976" y="1"/>
            <a:ext cx="6669024" cy="6857999"/>
          </a:xfrm>
        </p:spPr>
        <p:txBody>
          <a:bodyPr/>
          <a:lstStyle>
            <a:lvl1pPr>
              <a:lnSpc>
                <a:spcPct val="100000"/>
              </a:lnSpc>
              <a:defRPr/>
            </a:lvl1pPr>
          </a:lstStyle>
          <a:p>
            <a:r>
              <a:rPr lang="en-US" dirty="0"/>
              <a:t>Drag picture to placeholder or click icon to add</a:t>
            </a:r>
          </a:p>
        </p:txBody>
      </p:sp>
      <p:sp>
        <p:nvSpPr>
          <p:cNvPr id="8" name="Title 1"/>
          <p:cNvSpPr>
            <a:spLocks noGrp="1"/>
          </p:cNvSpPr>
          <p:nvPr>
            <p:ph type="title" hasCustomPrompt="1"/>
          </p:nvPr>
        </p:nvSpPr>
        <p:spPr>
          <a:xfrm>
            <a:off x="712694" y="889558"/>
            <a:ext cx="4810283" cy="1325563"/>
          </a:xfrm>
        </p:spPr>
        <p:txBody>
          <a:bodyPr/>
          <a:lstStyle>
            <a:lvl1pPr algn="l">
              <a:lnSpc>
                <a:spcPct val="100000"/>
              </a:lnSpc>
              <a:defRPr/>
            </a:lvl1pPr>
          </a:lstStyle>
          <a:p>
            <a:r>
              <a:rPr lang="en-US" dirty="0"/>
              <a:t>Short Title</a:t>
            </a:r>
          </a:p>
        </p:txBody>
      </p:sp>
      <p:sp>
        <p:nvSpPr>
          <p:cNvPr id="9" name="Footer Placeholder 3">
            <a:extLst>
              <a:ext uri="{FF2B5EF4-FFF2-40B4-BE49-F238E27FC236}">
                <a16:creationId xmlns:a16="http://schemas.microsoft.com/office/drawing/2014/main" id="{B3D9E1D8-588E-FC49-8E04-38E64788D2AD}"/>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B1937B1E-6787-2944-AE3D-E585859C7604}"/>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7922698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2 Imag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181344" y="2047875"/>
            <a:ext cx="6010656" cy="1857375"/>
          </a:xfrm>
        </p:spPr>
        <p:txBody>
          <a:bodyPr/>
          <a:lstStyle>
            <a:lvl1pPr>
              <a:lnSpc>
                <a:spcPct val="100000"/>
              </a:lnSpc>
              <a:defRPr/>
            </a:lvl1pPr>
          </a:lstStyle>
          <a:p>
            <a:r>
              <a:rPr lang="en-US" dirty="0"/>
              <a:t>Drag picture to placeholder or click icon to add</a:t>
            </a:r>
          </a:p>
        </p:txBody>
      </p:sp>
      <p:sp>
        <p:nvSpPr>
          <p:cNvPr id="8" name="Picture Placeholder 6"/>
          <p:cNvSpPr>
            <a:spLocks noGrp="1"/>
          </p:cNvSpPr>
          <p:nvPr>
            <p:ph type="pic" sz="quarter" idx="14"/>
          </p:nvPr>
        </p:nvSpPr>
        <p:spPr>
          <a:xfrm>
            <a:off x="0" y="2047875"/>
            <a:ext cx="5961888" cy="1857375"/>
          </a:xfrm>
        </p:spPr>
        <p:txBody>
          <a:bodyPr/>
          <a:lstStyle>
            <a:lvl1pPr>
              <a:lnSpc>
                <a:spcPct val="100000"/>
              </a:lnSpc>
              <a:defRPr/>
            </a:lvl1pPr>
          </a:lstStyle>
          <a:p>
            <a:r>
              <a:rPr lang="en-US" dirty="0"/>
              <a:t>Drag picture to placeholder or click icon to add</a:t>
            </a:r>
          </a:p>
        </p:txBody>
      </p:sp>
      <p:sp>
        <p:nvSpPr>
          <p:cNvPr id="9" name="Title 1">
            <a:extLst>
              <a:ext uri="{FF2B5EF4-FFF2-40B4-BE49-F238E27FC236}">
                <a16:creationId xmlns:a16="http://schemas.microsoft.com/office/drawing/2014/main" id="{3DF66026-996B-2446-92D5-45C6660AA176}"/>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0" name="Footer Placeholder 3">
            <a:extLst>
              <a:ext uri="{FF2B5EF4-FFF2-40B4-BE49-F238E27FC236}">
                <a16:creationId xmlns:a16="http://schemas.microsoft.com/office/drawing/2014/main" id="{A86BA8C1-5FED-7F48-997A-3539FB9E1369}"/>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6" name="Slide Number Placeholder 5">
            <a:extLst>
              <a:ext uri="{FF2B5EF4-FFF2-40B4-BE49-F238E27FC236}">
                <a16:creationId xmlns:a16="http://schemas.microsoft.com/office/drawing/2014/main" id="{A5A0C3A7-9B78-8A42-8937-4E45E84E2FF2}"/>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79503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3 Image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4139866"/>
            <a:ext cx="3855720" cy="1984946"/>
          </a:xfrm>
        </p:spPr>
        <p:txBody>
          <a:bodyPr/>
          <a:lstStyle>
            <a:lvl1pPr>
              <a:lnSpc>
                <a:spcPct val="100000"/>
              </a:lnSpc>
              <a:defRPr/>
            </a:lvl1pPr>
          </a:lstStyle>
          <a:p>
            <a:r>
              <a:rPr lang="en-US" dirty="0"/>
              <a:t>Drag picture to placeholder or click icon to add</a:t>
            </a:r>
          </a:p>
        </p:txBody>
      </p:sp>
      <p:sp>
        <p:nvSpPr>
          <p:cNvPr id="8" name="Picture Placeholder 6"/>
          <p:cNvSpPr>
            <a:spLocks noGrp="1"/>
          </p:cNvSpPr>
          <p:nvPr>
            <p:ph type="pic" sz="quarter" idx="14"/>
          </p:nvPr>
        </p:nvSpPr>
        <p:spPr>
          <a:xfrm>
            <a:off x="4168140" y="4139865"/>
            <a:ext cx="3855720" cy="1984946"/>
          </a:xfrm>
        </p:spPr>
        <p:txBody>
          <a:bodyPr/>
          <a:lstStyle>
            <a:lvl1pPr>
              <a:lnSpc>
                <a:spcPct val="100000"/>
              </a:lnSpc>
              <a:defRPr/>
            </a:lvl1pPr>
          </a:lstStyle>
          <a:p>
            <a:r>
              <a:rPr lang="en-US"/>
              <a:t>Drag picture to placeholder or click icon to add</a:t>
            </a:r>
          </a:p>
        </p:txBody>
      </p:sp>
      <p:sp>
        <p:nvSpPr>
          <p:cNvPr id="9" name="Picture Placeholder 6"/>
          <p:cNvSpPr>
            <a:spLocks noGrp="1"/>
          </p:cNvSpPr>
          <p:nvPr>
            <p:ph type="pic" sz="quarter" idx="15"/>
          </p:nvPr>
        </p:nvSpPr>
        <p:spPr>
          <a:xfrm>
            <a:off x="8336280" y="4139865"/>
            <a:ext cx="3855720" cy="1984946"/>
          </a:xfrm>
        </p:spPr>
        <p:txBody>
          <a:bodyPr/>
          <a:lstStyle>
            <a:lvl1pPr>
              <a:lnSpc>
                <a:spcPct val="100000"/>
              </a:lnSpc>
              <a:defRPr/>
            </a:lvl1pPr>
          </a:lstStyle>
          <a:p>
            <a:r>
              <a:rPr lang="en-US"/>
              <a:t>Drag picture to placeholder or click icon to add</a:t>
            </a:r>
          </a:p>
        </p:txBody>
      </p:sp>
      <p:sp>
        <p:nvSpPr>
          <p:cNvPr id="10" name="Title 1">
            <a:extLst>
              <a:ext uri="{FF2B5EF4-FFF2-40B4-BE49-F238E27FC236}">
                <a16:creationId xmlns:a16="http://schemas.microsoft.com/office/drawing/2014/main" id="{4F3BDD2D-759B-9647-83C8-D894A3862139}"/>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1" name="Footer Placeholder 3">
            <a:extLst>
              <a:ext uri="{FF2B5EF4-FFF2-40B4-BE49-F238E27FC236}">
                <a16:creationId xmlns:a16="http://schemas.microsoft.com/office/drawing/2014/main" id="{91E90EAE-DD50-0846-99D7-BA55FD42D2C3}"/>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32EC0EA8-23A6-6642-ACC8-E5418997FF9B}"/>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2070850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rk 4 Images">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0" y="3766146"/>
            <a:ext cx="3011424" cy="2360016"/>
          </a:xfrm>
        </p:spPr>
        <p:txBody>
          <a:bodyPr/>
          <a:lstStyle>
            <a:lvl1pPr>
              <a:lnSpc>
                <a:spcPct val="100000"/>
              </a:lnSpc>
              <a:defRPr/>
            </a:lvl1pPr>
          </a:lstStyle>
          <a:p>
            <a:r>
              <a:rPr lang="en-US" dirty="0"/>
              <a:t>Drag picture to placeholder or click icon to add</a:t>
            </a:r>
          </a:p>
        </p:txBody>
      </p:sp>
      <p:sp>
        <p:nvSpPr>
          <p:cNvPr id="12" name="Picture Placeholder 6"/>
          <p:cNvSpPr>
            <a:spLocks noGrp="1"/>
          </p:cNvSpPr>
          <p:nvPr>
            <p:ph type="pic" sz="quarter" idx="14"/>
          </p:nvPr>
        </p:nvSpPr>
        <p:spPr>
          <a:xfrm>
            <a:off x="3060192" y="3766146"/>
            <a:ext cx="3011424" cy="2360016"/>
          </a:xfrm>
        </p:spPr>
        <p:txBody>
          <a:bodyPr/>
          <a:lstStyle>
            <a:lvl1pPr>
              <a:lnSpc>
                <a:spcPct val="100000"/>
              </a:lnSpc>
              <a:defRPr/>
            </a:lvl1pPr>
          </a:lstStyle>
          <a:p>
            <a:r>
              <a:rPr lang="en-US"/>
              <a:t>Drag picture to placeholder or click icon to add</a:t>
            </a:r>
          </a:p>
        </p:txBody>
      </p:sp>
      <p:sp>
        <p:nvSpPr>
          <p:cNvPr id="13" name="Picture Placeholder 6"/>
          <p:cNvSpPr>
            <a:spLocks noGrp="1"/>
          </p:cNvSpPr>
          <p:nvPr>
            <p:ph type="pic" sz="quarter" idx="15"/>
          </p:nvPr>
        </p:nvSpPr>
        <p:spPr>
          <a:xfrm>
            <a:off x="6120384" y="3766146"/>
            <a:ext cx="3011424" cy="2360016"/>
          </a:xfrm>
        </p:spPr>
        <p:txBody>
          <a:bodyPr/>
          <a:lstStyle>
            <a:lvl1pPr>
              <a:lnSpc>
                <a:spcPct val="100000"/>
              </a:lnSpc>
              <a:defRPr/>
            </a:lvl1pPr>
          </a:lstStyle>
          <a:p>
            <a:r>
              <a:rPr lang="en-US"/>
              <a:t>Drag picture to placeholder or click icon to add</a:t>
            </a:r>
          </a:p>
        </p:txBody>
      </p:sp>
      <p:sp>
        <p:nvSpPr>
          <p:cNvPr id="14" name="Picture Placeholder 6"/>
          <p:cNvSpPr>
            <a:spLocks noGrp="1"/>
          </p:cNvSpPr>
          <p:nvPr>
            <p:ph type="pic" sz="quarter" idx="16"/>
          </p:nvPr>
        </p:nvSpPr>
        <p:spPr>
          <a:xfrm>
            <a:off x="9180576" y="3766146"/>
            <a:ext cx="3011424" cy="2360016"/>
          </a:xfrm>
        </p:spPr>
        <p:txBody>
          <a:bodyPr/>
          <a:lstStyle>
            <a:lvl1pPr>
              <a:lnSpc>
                <a:spcPct val="100000"/>
              </a:lnSpc>
              <a:defRPr/>
            </a:lvl1pPr>
          </a:lstStyle>
          <a:p>
            <a:r>
              <a:rPr lang="en-US"/>
              <a:t>Drag picture to placeholder or click icon to add</a:t>
            </a:r>
          </a:p>
        </p:txBody>
      </p:sp>
      <p:sp>
        <p:nvSpPr>
          <p:cNvPr id="10" name="Title 1">
            <a:extLst>
              <a:ext uri="{FF2B5EF4-FFF2-40B4-BE49-F238E27FC236}">
                <a16:creationId xmlns:a16="http://schemas.microsoft.com/office/drawing/2014/main" id="{97202F28-B1A8-6343-A3ED-77EC3DBFA60E}"/>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5" name="Footer Placeholder 3">
            <a:extLst>
              <a:ext uri="{FF2B5EF4-FFF2-40B4-BE49-F238E27FC236}">
                <a16:creationId xmlns:a16="http://schemas.microsoft.com/office/drawing/2014/main" id="{78A6E27F-D554-2546-AF65-C644E98916FC}"/>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8" name="Slide Number Placeholder 5">
            <a:extLst>
              <a:ext uri="{FF2B5EF4-FFF2-40B4-BE49-F238E27FC236}">
                <a16:creationId xmlns:a16="http://schemas.microsoft.com/office/drawing/2014/main" id="{0F4E769E-6F0B-B745-A775-A10938DB2CFA}"/>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8636413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245" y="1825625"/>
            <a:ext cx="10515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E634E0A4-3542-E649-A0AF-D8720CD1F788}"/>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8" name="Footer Placeholder 3">
            <a:extLst>
              <a:ext uri="{FF2B5EF4-FFF2-40B4-BE49-F238E27FC236}">
                <a16:creationId xmlns:a16="http://schemas.microsoft.com/office/drawing/2014/main" id="{045F656D-E40E-7D40-9C22-2A710B868287}"/>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0F145687-644F-8D41-BDC6-390F3C21271A}"/>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862916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245" y="1825625"/>
            <a:ext cx="5181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0245" y="1825625"/>
            <a:ext cx="5181600"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C225F27-3B63-1B46-8330-053CAE8AF422}"/>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9" name="Footer Placeholder 3">
            <a:extLst>
              <a:ext uri="{FF2B5EF4-FFF2-40B4-BE49-F238E27FC236}">
                <a16:creationId xmlns:a16="http://schemas.microsoft.com/office/drawing/2014/main" id="{1C852FDE-5C3C-3040-95D2-630441D26CFB}"/>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6" name="Slide Number Placeholder 5">
            <a:extLst>
              <a:ext uri="{FF2B5EF4-FFF2-40B4-BE49-F238E27FC236}">
                <a16:creationId xmlns:a16="http://schemas.microsoft.com/office/drawing/2014/main" id="{00C65EFC-DB7C-EA45-9640-55D752F2018D}"/>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5958092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4" name="Content Placeholder 2"/>
          <p:cNvSpPr>
            <a:spLocks noGrp="1"/>
          </p:cNvSpPr>
          <p:nvPr>
            <p:ph sz="quarter" idx="17"/>
          </p:nvPr>
        </p:nvSpPr>
        <p:spPr>
          <a:xfrm>
            <a:off x="786245" y="1834619"/>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8"/>
          </p:nvPr>
        </p:nvSpPr>
        <p:spPr>
          <a:xfrm>
            <a:off x="4349316" y="1834619"/>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quarter" idx="19"/>
          </p:nvPr>
        </p:nvSpPr>
        <p:spPr>
          <a:xfrm>
            <a:off x="7915851" y="1829022"/>
            <a:ext cx="3385993" cy="435663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D144183F-E9DD-5745-99F6-EF3F52C921FF}"/>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0" name="Footer Placeholder 3">
            <a:extLst>
              <a:ext uri="{FF2B5EF4-FFF2-40B4-BE49-F238E27FC236}">
                <a16:creationId xmlns:a16="http://schemas.microsoft.com/office/drawing/2014/main" id="{5EEC65C9-755F-954C-9D85-09BA9A096CC3}"/>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7" name="Slide Number Placeholder 5">
            <a:extLst>
              <a:ext uri="{FF2B5EF4-FFF2-40B4-BE49-F238E27FC236}">
                <a16:creationId xmlns:a16="http://schemas.microsoft.com/office/drawing/2014/main" id="{23C9CD05-1A5C-A949-A134-7268AFF8635B}"/>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857826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ltLang="en-US">
                <a:latin typeface="Verdana" charset="0"/>
                <a:ea typeface="Verdana" charset="0"/>
                <a:cs typeface="Verdana" charset="0"/>
              </a:rPr>
              <a:t>© Copyright 2000-2020 TIBCO Software Inc.        </a:t>
            </a:r>
            <a:endParaRPr lang="en-US" dirty="0"/>
          </a:p>
        </p:txBody>
      </p:sp>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grpSp>
        <p:nvGrpSpPr>
          <p:cNvPr id="10" name="Group 9">
            <a:extLst>
              <a:ext uri="{FF2B5EF4-FFF2-40B4-BE49-F238E27FC236}">
                <a16:creationId xmlns:a16="http://schemas.microsoft.com/office/drawing/2014/main" id="{5DD0C5B2-30E1-174D-AEFA-364EB6DCA642}"/>
              </a:ext>
            </a:extLst>
          </p:cNvPr>
          <p:cNvGrpSpPr/>
          <p:nvPr userDrawn="1"/>
        </p:nvGrpSpPr>
        <p:grpSpPr>
          <a:xfrm>
            <a:off x="5900799" y="0"/>
            <a:ext cx="6291201" cy="6858000"/>
            <a:chOff x="5900799" y="0"/>
            <a:chExt cx="6291201" cy="6858000"/>
          </a:xfrm>
        </p:grpSpPr>
        <p:pic>
          <p:nvPicPr>
            <p:cNvPr id="12" name="Picture 11">
              <a:extLst>
                <a:ext uri="{FF2B5EF4-FFF2-40B4-BE49-F238E27FC236}">
                  <a16:creationId xmlns:a16="http://schemas.microsoft.com/office/drawing/2014/main" id="{4F24AF35-3F75-F64B-9B9A-CF62DE8A5E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3" name="Picture 12">
              <a:extLst>
                <a:ext uri="{FF2B5EF4-FFF2-40B4-BE49-F238E27FC236}">
                  <a16:creationId xmlns:a16="http://schemas.microsoft.com/office/drawing/2014/main" id="{7C9AB765-8B1C-7143-8924-2C230DB88E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
        <p:nvSpPr>
          <p:cNvPr id="2" name="TextBox 1">
            <a:extLst>
              <a:ext uri="{FF2B5EF4-FFF2-40B4-BE49-F238E27FC236}">
                <a16:creationId xmlns:a16="http://schemas.microsoft.com/office/drawing/2014/main" id="{A6D85DF1-C53F-4442-9653-844BCE4A63ED}"/>
              </a:ext>
            </a:extLst>
          </p:cNvPr>
          <p:cNvSpPr txBox="1"/>
          <p:nvPr userDrawn="1"/>
        </p:nvSpPr>
        <p:spPr>
          <a:xfrm>
            <a:off x="786245" y="157305"/>
            <a:ext cx="9230591" cy="677108"/>
          </a:xfrm>
          <a:prstGeom prst="rect">
            <a:avLst/>
          </a:prstGeom>
          <a:noFill/>
        </p:spPr>
        <p:txBody>
          <a:bodyPr wrap="square" rtlCol="0">
            <a:spAutoFit/>
          </a:bodyPr>
          <a:lstStyle/>
          <a:p>
            <a:r>
              <a:rPr lang="en-US" sz="3800" dirty="0">
                <a:latin typeface="Verdana" charset="0"/>
                <a:ea typeface="Verdana" charset="0"/>
                <a:cs typeface="Verdana" charset="0"/>
              </a:rPr>
              <a:t>Agenda</a:t>
            </a:r>
          </a:p>
        </p:txBody>
      </p:sp>
      <p:sp>
        <p:nvSpPr>
          <p:cNvPr id="9" name="Content Placeholder 2">
            <a:extLst>
              <a:ext uri="{FF2B5EF4-FFF2-40B4-BE49-F238E27FC236}">
                <a16:creationId xmlns:a16="http://schemas.microsoft.com/office/drawing/2014/main" id="{C3E94EA8-8357-E34F-98F2-85494582692E}"/>
              </a:ext>
            </a:extLst>
          </p:cNvPr>
          <p:cNvSpPr>
            <a:spLocks noGrp="1"/>
          </p:cNvSpPr>
          <p:nvPr>
            <p:ph idx="1" hasCustomPrompt="1"/>
          </p:nvPr>
        </p:nvSpPr>
        <p:spPr>
          <a:xfrm>
            <a:off x="786246" y="1825625"/>
            <a:ext cx="5489864" cy="4351338"/>
          </a:xfrm>
        </p:spPr>
        <p:txBody>
          <a:bodyPr>
            <a:normAutofit/>
          </a:bodyPr>
          <a:lstStyle>
            <a:lvl1pPr marL="342900" indent="-342900">
              <a:lnSpc>
                <a:spcPct val="100000"/>
              </a:lnSpc>
              <a:buClr>
                <a:schemeClr val="accent1"/>
              </a:buClr>
              <a:buFont typeface="Arial" panose="020B0604020202020204" pitchFamily="34" charset="0"/>
              <a:buChar char="•"/>
              <a:defRPr sz="2200"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Topic 1</a:t>
            </a:r>
          </a:p>
        </p:txBody>
      </p:sp>
    </p:spTree>
    <p:extLst>
      <p:ext uri="{BB962C8B-B14F-4D97-AF65-F5344CB8AC3E}">
        <p14:creationId xmlns:p14="http://schemas.microsoft.com/office/powerpoint/2010/main" val="15241845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7" name="Content Placeholder 2"/>
          <p:cNvSpPr>
            <a:spLocks noGrp="1"/>
          </p:cNvSpPr>
          <p:nvPr>
            <p:ph sz="quarter" idx="13"/>
          </p:nvPr>
        </p:nvSpPr>
        <p:spPr>
          <a:xfrm>
            <a:off x="781336"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14"/>
          </p:nvPr>
        </p:nvSpPr>
        <p:spPr>
          <a:xfrm>
            <a:off x="3545562"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sz="quarter" idx="15"/>
          </p:nvPr>
        </p:nvSpPr>
        <p:spPr>
          <a:xfrm>
            <a:off x="6309788"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p:cNvSpPr>
            <a:spLocks noGrp="1"/>
          </p:cNvSpPr>
          <p:nvPr>
            <p:ph sz="quarter" idx="16"/>
          </p:nvPr>
        </p:nvSpPr>
        <p:spPr>
          <a:xfrm>
            <a:off x="9074018" y="1953290"/>
            <a:ext cx="2227827" cy="4175849"/>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79AA6A7B-2CC7-3B46-87B9-E000DD788568}"/>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1" name="Footer Placeholder 3">
            <a:extLst>
              <a:ext uri="{FF2B5EF4-FFF2-40B4-BE49-F238E27FC236}">
                <a16:creationId xmlns:a16="http://schemas.microsoft.com/office/drawing/2014/main" id="{E1BD9EF8-91A3-B946-996C-D2B5FE890588}"/>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8" name="Slide Number Placeholder 5">
            <a:extLst>
              <a:ext uri="{FF2B5EF4-FFF2-40B4-BE49-F238E27FC236}">
                <a16:creationId xmlns:a16="http://schemas.microsoft.com/office/drawing/2014/main" id="{BDCEB9B8-60FF-2D49-BAE8-A7357A25BA8D}"/>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7782536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245" y="1825625"/>
            <a:ext cx="10515600" cy="28606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8" name="Title 1">
            <a:extLst>
              <a:ext uri="{FF2B5EF4-FFF2-40B4-BE49-F238E27FC236}">
                <a16:creationId xmlns:a16="http://schemas.microsoft.com/office/drawing/2014/main" id="{52D02E9B-238E-BF43-942B-61079BAA21B7}"/>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9" name="Footer Placeholder 3">
            <a:extLst>
              <a:ext uri="{FF2B5EF4-FFF2-40B4-BE49-F238E27FC236}">
                <a16:creationId xmlns:a16="http://schemas.microsoft.com/office/drawing/2014/main" id="{19DA2DE5-9D64-C942-A3AD-18AB34406419}"/>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6" name="Slide Number Placeholder 5">
            <a:extLst>
              <a:ext uri="{FF2B5EF4-FFF2-40B4-BE49-F238E27FC236}">
                <a16:creationId xmlns:a16="http://schemas.microsoft.com/office/drawing/2014/main" id="{DC9856B4-62FA-9844-8885-64246122CBCA}"/>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6041151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86245" y="1825625"/>
            <a:ext cx="5181600" cy="28733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20245" y="1825625"/>
            <a:ext cx="5181600" cy="287337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9" name="Title 1">
            <a:extLst>
              <a:ext uri="{FF2B5EF4-FFF2-40B4-BE49-F238E27FC236}">
                <a16:creationId xmlns:a16="http://schemas.microsoft.com/office/drawing/2014/main" id="{E528F04E-C423-3145-990C-DE48E35A14C5}"/>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0" name="Footer Placeholder 3">
            <a:extLst>
              <a:ext uri="{FF2B5EF4-FFF2-40B4-BE49-F238E27FC236}">
                <a16:creationId xmlns:a16="http://schemas.microsoft.com/office/drawing/2014/main" id="{D3FA4965-41CF-B14A-8564-928916240CFA}"/>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7" name="Slide Number Placeholder 5">
            <a:extLst>
              <a:ext uri="{FF2B5EF4-FFF2-40B4-BE49-F238E27FC236}">
                <a16:creationId xmlns:a16="http://schemas.microsoft.com/office/drawing/2014/main" id="{B45FBAA5-E7E0-A948-AA0D-451AC21CFD10}"/>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5187113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4" name="Content Placeholder 2"/>
          <p:cNvSpPr>
            <a:spLocks noGrp="1"/>
          </p:cNvSpPr>
          <p:nvPr>
            <p:ph sz="quarter" idx="17"/>
          </p:nvPr>
        </p:nvSpPr>
        <p:spPr>
          <a:xfrm>
            <a:off x="786245" y="1834619"/>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quarter" idx="18"/>
          </p:nvPr>
        </p:nvSpPr>
        <p:spPr>
          <a:xfrm>
            <a:off x="4349316" y="1834619"/>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Content Placeholder 2"/>
          <p:cNvSpPr>
            <a:spLocks noGrp="1"/>
          </p:cNvSpPr>
          <p:nvPr>
            <p:ph sz="quarter" idx="19"/>
          </p:nvPr>
        </p:nvSpPr>
        <p:spPr>
          <a:xfrm>
            <a:off x="7915851" y="1829022"/>
            <a:ext cx="3385993" cy="282628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FD956F2D-5478-C949-B202-870D7B4A72A3}"/>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1" name="Footer Placeholder 3">
            <a:extLst>
              <a:ext uri="{FF2B5EF4-FFF2-40B4-BE49-F238E27FC236}">
                <a16:creationId xmlns:a16="http://schemas.microsoft.com/office/drawing/2014/main" id="{58F77B6B-C3EB-8A4F-A780-A9F6D3B453B1}"/>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8" name="Slide Number Placeholder 5">
            <a:extLst>
              <a:ext uri="{FF2B5EF4-FFF2-40B4-BE49-F238E27FC236}">
                <a16:creationId xmlns:a16="http://schemas.microsoft.com/office/drawing/2014/main" id="{F24531A4-7F6A-AE42-912A-08D6E0FF0964}"/>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503186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17" name="Content Placeholder 2"/>
          <p:cNvSpPr>
            <a:spLocks noGrp="1"/>
          </p:cNvSpPr>
          <p:nvPr>
            <p:ph sz="quarter" idx="13"/>
          </p:nvPr>
        </p:nvSpPr>
        <p:spPr>
          <a:xfrm>
            <a:off x="781336"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US" dirty="0"/>
              <a:t>Click to edit Master text styles</a:t>
            </a:r>
          </a:p>
          <a:p>
            <a:pPr lvl="1"/>
            <a:r>
              <a:rPr lang="en-US" dirty="0"/>
              <a:t>Second level</a:t>
            </a:r>
          </a:p>
          <a:p>
            <a:pPr lvl="2"/>
            <a:r>
              <a:rPr lang="en-US" dirty="0"/>
              <a:t>Third level</a:t>
            </a:r>
          </a:p>
        </p:txBody>
      </p:sp>
      <p:sp>
        <p:nvSpPr>
          <p:cNvPr id="18" name="Content Placeholder 2"/>
          <p:cNvSpPr>
            <a:spLocks noGrp="1"/>
          </p:cNvSpPr>
          <p:nvPr>
            <p:ph sz="quarter" idx="14"/>
          </p:nvPr>
        </p:nvSpPr>
        <p:spPr>
          <a:xfrm>
            <a:off x="3545562"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US" dirty="0"/>
              <a:t>Click to edit Master text styles</a:t>
            </a:r>
          </a:p>
          <a:p>
            <a:pPr lvl="1"/>
            <a:r>
              <a:rPr lang="en-US" dirty="0"/>
              <a:t>Second level</a:t>
            </a:r>
          </a:p>
          <a:p>
            <a:pPr lvl="2"/>
            <a:r>
              <a:rPr lang="en-US" dirty="0"/>
              <a:t>Third level</a:t>
            </a:r>
          </a:p>
        </p:txBody>
      </p:sp>
      <p:sp>
        <p:nvSpPr>
          <p:cNvPr id="19" name="Content Placeholder 2"/>
          <p:cNvSpPr>
            <a:spLocks noGrp="1"/>
          </p:cNvSpPr>
          <p:nvPr>
            <p:ph sz="quarter" idx="15"/>
          </p:nvPr>
        </p:nvSpPr>
        <p:spPr>
          <a:xfrm>
            <a:off x="6309788"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US" dirty="0"/>
              <a:t>Click to edit Master text styles</a:t>
            </a:r>
          </a:p>
          <a:p>
            <a:pPr lvl="1"/>
            <a:r>
              <a:rPr lang="en-US" dirty="0"/>
              <a:t>Second level</a:t>
            </a:r>
          </a:p>
          <a:p>
            <a:pPr lvl="2"/>
            <a:r>
              <a:rPr lang="en-US" dirty="0"/>
              <a:t>Third level</a:t>
            </a:r>
          </a:p>
        </p:txBody>
      </p:sp>
      <p:sp>
        <p:nvSpPr>
          <p:cNvPr id="20" name="Content Placeholder 2"/>
          <p:cNvSpPr>
            <a:spLocks noGrp="1"/>
          </p:cNvSpPr>
          <p:nvPr>
            <p:ph sz="quarter" idx="16"/>
          </p:nvPr>
        </p:nvSpPr>
        <p:spPr>
          <a:xfrm>
            <a:off x="9074018" y="1953291"/>
            <a:ext cx="2227827" cy="2705276"/>
          </a:xfrm>
        </p:spPr>
        <p:txBody>
          <a:bodyPr/>
          <a:lstStyle>
            <a:lvl1pPr>
              <a:lnSpc>
                <a:spcPct val="100000"/>
              </a:lnSpc>
              <a:defRPr/>
            </a:lvl1pPr>
            <a:lvl2pPr>
              <a:lnSpc>
                <a:spcPct val="100000"/>
              </a:lnSpc>
              <a:defRPr/>
            </a:lvl2pPr>
            <a:lvl3pPr>
              <a:lnSpc>
                <a:spcPct val="100000"/>
              </a:lnSpc>
              <a:defRPr/>
            </a:lvl3pPr>
          </a:lstStyle>
          <a:p>
            <a:pPr lvl="0"/>
            <a:r>
              <a:rPr lang="en-US" dirty="0"/>
              <a:t>Click to edit Master text styles</a:t>
            </a:r>
          </a:p>
          <a:p>
            <a:pPr lvl="1"/>
            <a:r>
              <a:rPr lang="en-US" dirty="0"/>
              <a:t>Second level</a:t>
            </a:r>
          </a:p>
          <a:p>
            <a:pPr lvl="2"/>
            <a:r>
              <a:rPr lang="en-US" dirty="0"/>
              <a:t>Third level</a:t>
            </a:r>
          </a:p>
        </p:txBody>
      </p:sp>
      <p:sp>
        <p:nvSpPr>
          <p:cNvPr id="21" name="Text Placeholder 2"/>
          <p:cNvSpPr>
            <a:spLocks noGrp="1"/>
          </p:cNvSpPr>
          <p:nvPr>
            <p:ph idx="17"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1" name="Title 1">
            <a:extLst>
              <a:ext uri="{FF2B5EF4-FFF2-40B4-BE49-F238E27FC236}">
                <a16:creationId xmlns:a16="http://schemas.microsoft.com/office/drawing/2014/main" id="{33E15D95-27DC-9B4E-AD00-64276E2C0AE2}"/>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2" name="Footer Placeholder 3">
            <a:extLst>
              <a:ext uri="{FF2B5EF4-FFF2-40B4-BE49-F238E27FC236}">
                <a16:creationId xmlns:a16="http://schemas.microsoft.com/office/drawing/2014/main" id="{4923734A-6D68-D349-B785-4E2466F8D17E}"/>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9" name="Slide Number Placeholder 5">
            <a:extLst>
              <a:ext uri="{FF2B5EF4-FFF2-40B4-BE49-F238E27FC236}">
                <a16:creationId xmlns:a16="http://schemas.microsoft.com/office/drawing/2014/main" id="{7B27C908-0646-8E4F-8758-64706B3D2EE3}"/>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20367594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Title Icons">
    <p:spTree>
      <p:nvGrpSpPr>
        <p:cNvPr id="1" name=""/>
        <p:cNvGrpSpPr/>
        <p:nvPr/>
      </p:nvGrpSpPr>
      <p:grpSpPr>
        <a:xfrm>
          <a:off x="0" y="0"/>
          <a:ext cx="0" cy="0"/>
          <a:chOff x="0" y="0"/>
          <a:chExt cx="0" cy="0"/>
        </a:xfrm>
      </p:grpSpPr>
      <p:grpSp>
        <p:nvGrpSpPr>
          <p:cNvPr id="2" name="Group 1"/>
          <p:cNvGrpSpPr/>
          <p:nvPr userDrawn="1"/>
        </p:nvGrpSpPr>
        <p:grpSpPr>
          <a:xfrm>
            <a:off x="1531882" y="2476638"/>
            <a:ext cx="9001506" cy="1835969"/>
            <a:chOff x="1531882" y="2476638"/>
            <a:chExt cx="9001506" cy="1835969"/>
          </a:xfrm>
        </p:grpSpPr>
        <p:sp>
          <p:nvSpPr>
            <p:cNvPr id="14" name="Oval 13"/>
            <p:cNvSpPr/>
            <p:nvPr userDrawn="1"/>
          </p:nvSpPr>
          <p:spPr>
            <a:xfrm>
              <a:off x="1531882" y="2476638"/>
              <a:ext cx="1835969" cy="183596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sp>
          <p:nvSpPr>
            <p:cNvPr id="15" name="Oval 14"/>
            <p:cNvSpPr/>
            <p:nvPr userDrawn="1"/>
          </p:nvSpPr>
          <p:spPr>
            <a:xfrm>
              <a:off x="5177383" y="2476638"/>
              <a:ext cx="1835969" cy="183596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sp>
          <p:nvSpPr>
            <p:cNvPr id="16" name="Oval 15"/>
            <p:cNvSpPr/>
            <p:nvPr userDrawn="1"/>
          </p:nvSpPr>
          <p:spPr>
            <a:xfrm>
              <a:off x="8697419" y="2476638"/>
              <a:ext cx="1835969" cy="183596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Regular" charset="0"/>
              </a:endParaRPr>
            </a:p>
          </p:txBody>
        </p:sp>
      </p:grpSp>
      <p:sp>
        <p:nvSpPr>
          <p:cNvPr id="17" name="Text Placeholder 22"/>
          <p:cNvSpPr>
            <a:spLocks noGrp="1"/>
          </p:cNvSpPr>
          <p:nvPr>
            <p:ph type="body" sz="quarter" idx="13"/>
          </p:nvPr>
        </p:nvSpPr>
        <p:spPr>
          <a:xfrm>
            <a:off x="1122759" y="4512276"/>
            <a:ext cx="2654214" cy="708025"/>
          </a:xfrm>
          <a:prstGeom prst="rect">
            <a:avLst/>
          </a:prstGeom>
        </p:spPr>
        <p:txBody>
          <a:bodyPr/>
          <a:lstStyle>
            <a:lvl1pPr marL="0" indent="0" algn="ctr">
              <a:lnSpc>
                <a:spcPct val="100000"/>
              </a:lnSpc>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US" dirty="0"/>
              <a:t>Click to edit Master text styles</a:t>
            </a:r>
          </a:p>
        </p:txBody>
      </p:sp>
      <p:sp>
        <p:nvSpPr>
          <p:cNvPr id="18" name="Text Placeholder 22"/>
          <p:cNvSpPr>
            <a:spLocks noGrp="1"/>
          </p:cNvSpPr>
          <p:nvPr>
            <p:ph type="body" sz="quarter" idx="14"/>
          </p:nvPr>
        </p:nvSpPr>
        <p:spPr>
          <a:xfrm>
            <a:off x="4765894" y="4512276"/>
            <a:ext cx="2658946" cy="708025"/>
          </a:xfrm>
          <a:prstGeom prst="rect">
            <a:avLst/>
          </a:prstGeom>
        </p:spPr>
        <p:txBody>
          <a:bodyPr/>
          <a:lstStyle>
            <a:lvl1pPr marL="0" indent="0" algn="ctr">
              <a:lnSpc>
                <a:spcPct val="100000"/>
              </a:lnSpc>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US" dirty="0"/>
              <a:t>Click to edit Master </a:t>
            </a:r>
            <a:r>
              <a:rPr lang="en-US"/>
              <a:t>text styles</a:t>
            </a:r>
            <a:endParaRPr lang="en-US" dirty="0"/>
          </a:p>
        </p:txBody>
      </p:sp>
      <p:sp>
        <p:nvSpPr>
          <p:cNvPr id="19" name="Text Placeholder 22"/>
          <p:cNvSpPr>
            <a:spLocks noGrp="1"/>
          </p:cNvSpPr>
          <p:nvPr>
            <p:ph type="body" sz="quarter" idx="15"/>
          </p:nvPr>
        </p:nvSpPr>
        <p:spPr>
          <a:xfrm>
            <a:off x="8285930" y="4516720"/>
            <a:ext cx="2658946" cy="708025"/>
          </a:xfrm>
          <a:prstGeom prst="rect">
            <a:avLst/>
          </a:prstGeom>
        </p:spPr>
        <p:txBody>
          <a:bodyPr/>
          <a:lstStyle>
            <a:lvl1pPr marL="0" indent="0" algn="ctr">
              <a:lnSpc>
                <a:spcPct val="100000"/>
              </a:lnSpc>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stStyle>
          <a:p>
            <a:pPr lvl="0"/>
            <a:r>
              <a:rPr lang="en-US" dirty="0"/>
              <a:t>Click to edit Master </a:t>
            </a:r>
            <a:r>
              <a:rPr lang="en-US"/>
              <a:t>text styles</a:t>
            </a:r>
            <a:endParaRPr lang="en-US" dirty="0"/>
          </a:p>
        </p:txBody>
      </p:sp>
      <p:sp>
        <p:nvSpPr>
          <p:cNvPr id="20" name="Title 1">
            <a:extLst>
              <a:ext uri="{FF2B5EF4-FFF2-40B4-BE49-F238E27FC236}">
                <a16:creationId xmlns:a16="http://schemas.microsoft.com/office/drawing/2014/main" id="{8501F594-0534-4B41-AE46-70C2D11ED315}"/>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3" name="Footer Placeholder 3">
            <a:extLst>
              <a:ext uri="{FF2B5EF4-FFF2-40B4-BE49-F238E27FC236}">
                <a16:creationId xmlns:a16="http://schemas.microsoft.com/office/drawing/2014/main" id="{48599F52-5EC0-5849-BFE1-66846031F6A7}"/>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1" name="Slide Number Placeholder 5">
            <a:extLst>
              <a:ext uri="{FF2B5EF4-FFF2-40B4-BE49-F238E27FC236}">
                <a16:creationId xmlns:a16="http://schemas.microsoft.com/office/drawing/2014/main" id="{AAE59C0B-985E-1749-AC32-BF04013DA2DC}"/>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21049245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rk Title Profile">
    <p:spTree>
      <p:nvGrpSpPr>
        <p:cNvPr id="1" name=""/>
        <p:cNvGrpSpPr/>
        <p:nvPr/>
      </p:nvGrpSpPr>
      <p:grpSpPr>
        <a:xfrm>
          <a:off x="0" y="0"/>
          <a:ext cx="0" cy="0"/>
          <a:chOff x="0" y="0"/>
          <a:chExt cx="0" cy="0"/>
        </a:xfrm>
      </p:grpSpPr>
      <p:sp>
        <p:nvSpPr>
          <p:cNvPr id="6" name="Picture Placeholder 2"/>
          <p:cNvSpPr>
            <a:spLocks noGrp="1"/>
          </p:cNvSpPr>
          <p:nvPr>
            <p:ph type="pic" sz="quarter" idx="15"/>
          </p:nvPr>
        </p:nvSpPr>
        <p:spPr>
          <a:xfrm>
            <a:off x="1403502" y="2773163"/>
            <a:ext cx="1732598" cy="1732598"/>
          </a:xfrm>
          <a:prstGeom prst="ellipse">
            <a:avLst/>
          </a:prstGeom>
          <a:solidFill>
            <a:srgbClr val="D9D9D9"/>
          </a:solidFill>
        </p:spPr>
        <p:txBody>
          <a:bodyPr anchor="ctr">
            <a:normAutofit/>
          </a:bodyPr>
          <a:lstStyle>
            <a:lvl1pPr marL="0" indent="0" algn="ctr">
              <a:buNone/>
              <a:defRPr sz="900"/>
            </a:lvl1pPr>
          </a:lstStyle>
          <a:p>
            <a:r>
              <a:rPr lang="en-US"/>
              <a:t>Drag picture to placeholder or click icon to add</a:t>
            </a:r>
            <a:endParaRPr lang="id-ID" dirty="0"/>
          </a:p>
        </p:txBody>
      </p:sp>
      <p:sp>
        <p:nvSpPr>
          <p:cNvPr id="7" name="Picture Placeholder 2"/>
          <p:cNvSpPr>
            <a:spLocks noGrp="1"/>
          </p:cNvSpPr>
          <p:nvPr>
            <p:ph type="pic" sz="quarter" idx="16"/>
          </p:nvPr>
        </p:nvSpPr>
        <p:spPr>
          <a:xfrm>
            <a:off x="3911244" y="2773163"/>
            <a:ext cx="1732598" cy="1732598"/>
          </a:xfrm>
          <a:prstGeom prst="ellipse">
            <a:avLst/>
          </a:prstGeom>
          <a:solidFill>
            <a:srgbClr val="D9D9D9"/>
          </a:solidFill>
        </p:spPr>
        <p:txBody>
          <a:bodyPr anchor="ctr">
            <a:normAutofit/>
          </a:bodyPr>
          <a:lstStyle>
            <a:lvl1pPr marL="0" indent="0" algn="ctr">
              <a:buNone/>
              <a:defRPr sz="900"/>
            </a:lvl1pPr>
          </a:lstStyle>
          <a:p>
            <a:r>
              <a:rPr lang="en-US"/>
              <a:t>Drag picture to placeholder or click icon to add</a:t>
            </a:r>
            <a:endParaRPr lang="id-ID" dirty="0"/>
          </a:p>
        </p:txBody>
      </p:sp>
      <p:sp>
        <p:nvSpPr>
          <p:cNvPr id="8" name="Picture Placeholder 2"/>
          <p:cNvSpPr>
            <a:spLocks noGrp="1"/>
          </p:cNvSpPr>
          <p:nvPr>
            <p:ph type="pic" sz="quarter" idx="17"/>
          </p:nvPr>
        </p:nvSpPr>
        <p:spPr>
          <a:xfrm>
            <a:off x="6418986" y="2773163"/>
            <a:ext cx="1732598" cy="1732598"/>
          </a:xfrm>
          <a:prstGeom prst="ellipse">
            <a:avLst/>
          </a:prstGeom>
          <a:solidFill>
            <a:srgbClr val="D9D9D9"/>
          </a:solidFill>
        </p:spPr>
        <p:txBody>
          <a:bodyPr anchor="ctr">
            <a:normAutofit/>
          </a:bodyPr>
          <a:lstStyle>
            <a:lvl1pPr marL="0" indent="0" algn="ctr">
              <a:buNone/>
              <a:defRPr sz="900"/>
            </a:lvl1pPr>
          </a:lstStyle>
          <a:p>
            <a:r>
              <a:rPr lang="en-US"/>
              <a:t>Drag picture to placeholder or click icon to add</a:t>
            </a:r>
            <a:endParaRPr lang="id-ID"/>
          </a:p>
        </p:txBody>
      </p:sp>
      <p:sp>
        <p:nvSpPr>
          <p:cNvPr id="9" name="Picture Placeholder 2"/>
          <p:cNvSpPr>
            <a:spLocks noGrp="1"/>
          </p:cNvSpPr>
          <p:nvPr>
            <p:ph type="pic" sz="quarter" idx="18"/>
          </p:nvPr>
        </p:nvSpPr>
        <p:spPr>
          <a:xfrm>
            <a:off x="8926727" y="2773163"/>
            <a:ext cx="1732598" cy="1732598"/>
          </a:xfrm>
          <a:prstGeom prst="ellipse">
            <a:avLst/>
          </a:prstGeom>
          <a:solidFill>
            <a:srgbClr val="D9D9D9"/>
          </a:solidFill>
        </p:spPr>
        <p:txBody>
          <a:bodyPr anchor="ctr">
            <a:normAutofit/>
          </a:bodyPr>
          <a:lstStyle>
            <a:lvl1pPr marL="0" indent="0" algn="ctr">
              <a:buNone/>
              <a:defRPr sz="900"/>
            </a:lvl1pPr>
          </a:lstStyle>
          <a:p>
            <a:r>
              <a:rPr lang="en-US"/>
              <a:t>Drag picture to placeholder or click icon to add</a:t>
            </a:r>
            <a:endParaRPr lang="id-ID"/>
          </a:p>
        </p:txBody>
      </p:sp>
      <p:sp>
        <p:nvSpPr>
          <p:cNvPr id="10" name="Title 1">
            <a:extLst>
              <a:ext uri="{FF2B5EF4-FFF2-40B4-BE49-F238E27FC236}">
                <a16:creationId xmlns:a16="http://schemas.microsoft.com/office/drawing/2014/main" id="{C32C6AB3-C409-C342-9F3E-44AF98FC6F6B}"/>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1" name="Footer Placeholder 3">
            <a:extLst>
              <a:ext uri="{FF2B5EF4-FFF2-40B4-BE49-F238E27FC236}">
                <a16:creationId xmlns:a16="http://schemas.microsoft.com/office/drawing/2014/main" id="{ABA240D4-188D-DF42-866E-8F3BCF36918A}"/>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A812A95C-B5D3-574F-8986-88B099DD8405}"/>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4479587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rk Profile 2">
    <p:spTree>
      <p:nvGrpSpPr>
        <p:cNvPr id="1" name=""/>
        <p:cNvGrpSpPr/>
        <p:nvPr/>
      </p:nvGrpSpPr>
      <p:grpSpPr>
        <a:xfrm>
          <a:off x="0" y="0"/>
          <a:ext cx="0" cy="0"/>
          <a:chOff x="0" y="0"/>
          <a:chExt cx="0" cy="0"/>
        </a:xfrm>
      </p:grpSpPr>
      <p:sp>
        <p:nvSpPr>
          <p:cNvPr id="11" name="Picture Placeholder 2"/>
          <p:cNvSpPr>
            <a:spLocks noGrp="1"/>
          </p:cNvSpPr>
          <p:nvPr>
            <p:ph type="pic" idx="15"/>
          </p:nvPr>
        </p:nvSpPr>
        <p:spPr>
          <a:xfrm>
            <a:off x="1939601"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12" name="Text Placeholder 10"/>
          <p:cNvSpPr>
            <a:spLocks noGrp="1"/>
          </p:cNvSpPr>
          <p:nvPr>
            <p:ph type="body" sz="quarter" idx="16"/>
          </p:nvPr>
        </p:nvSpPr>
        <p:spPr>
          <a:xfrm>
            <a:off x="1724534" y="30927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13" name="Text Placeholder 10"/>
          <p:cNvSpPr>
            <a:spLocks noGrp="1"/>
          </p:cNvSpPr>
          <p:nvPr>
            <p:ph type="body" sz="quarter" idx="17"/>
          </p:nvPr>
        </p:nvSpPr>
        <p:spPr>
          <a:xfrm>
            <a:off x="1724534" y="34925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35" name="Picture Placeholder 2"/>
          <p:cNvSpPr>
            <a:spLocks noGrp="1"/>
          </p:cNvSpPr>
          <p:nvPr>
            <p:ph type="pic" idx="18"/>
          </p:nvPr>
        </p:nvSpPr>
        <p:spPr>
          <a:xfrm>
            <a:off x="4239520"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36" name="Text Placeholder 10"/>
          <p:cNvSpPr>
            <a:spLocks noGrp="1"/>
          </p:cNvSpPr>
          <p:nvPr>
            <p:ph type="body" sz="quarter" idx="19"/>
          </p:nvPr>
        </p:nvSpPr>
        <p:spPr>
          <a:xfrm>
            <a:off x="4052449" y="30927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37" name="Text Placeholder 10"/>
          <p:cNvSpPr>
            <a:spLocks noGrp="1"/>
          </p:cNvSpPr>
          <p:nvPr>
            <p:ph type="body" sz="quarter" idx="20"/>
          </p:nvPr>
        </p:nvSpPr>
        <p:spPr>
          <a:xfrm>
            <a:off x="4052449" y="34925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38" name="Picture Placeholder 2"/>
          <p:cNvSpPr>
            <a:spLocks noGrp="1"/>
          </p:cNvSpPr>
          <p:nvPr>
            <p:ph type="pic" idx="21"/>
          </p:nvPr>
        </p:nvSpPr>
        <p:spPr>
          <a:xfrm>
            <a:off x="6539439"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39" name="Text Placeholder 10"/>
          <p:cNvSpPr>
            <a:spLocks noGrp="1"/>
          </p:cNvSpPr>
          <p:nvPr>
            <p:ph type="body" sz="quarter" idx="22"/>
          </p:nvPr>
        </p:nvSpPr>
        <p:spPr>
          <a:xfrm>
            <a:off x="6380364" y="30927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40" name="Text Placeholder 10"/>
          <p:cNvSpPr>
            <a:spLocks noGrp="1"/>
          </p:cNvSpPr>
          <p:nvPr>
            <p:ph type="body" sz="quarter" idx="23"/>
          </p:nvPr>
        </p:nvSpPr>
        <p:spPr>
          <a:xfrm>
            <a:off x="6380364" y="34925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41" name="Picture Placeholder 2"/>
          <p:cNvSpPr>
            <a:spLocks noGrp="1"/>
          </p:cNvSpPr>
          <p:nvPr>
            <p:ph type="pic" idx="24"/>
          </p:nvPr>
        </p:nvSpPr>
        <p:spPr>
          <a:xfrm>
            <a:off x="8921290" y="18237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42" name="Text Placeholder 10"/>
          <p:cNvSpPr>
            <a:spLocks noGrp="1"/>
          </p:cNvSpPr>
          <p:nvPr>
            <p:ph type="body" sz="quarter" idx="25"/>
          </p:nvPr>
        </p:nvSpPr>
        <p:spPr>
          <a:xfrm>
            <a:off x="8708278" y="30927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43" name="Text Placeholder 10"/>
          <p:cNvSpPr>
            <a:spLocks noGrp="1"/>
          </p:cNvSpPr>
          <p:nvPr>
            <p:ph type="body" sz="quarter" idx="26"/>
          </p:nvPr>
        </p:nvSpPr>
        <p:spPr>
          <a:xfrm>
            <a:off x="8708278" y="34925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68" name="Picture Placeholder 2"/>
          <p:cNvSpPr>
            <a:spLocks noGrp="1"/>
          </p:cNvSpPr>
          <p:nvPr>
            <p:ph type="pic" idx="27"/>
          </p:nvPr>
        </p:nvSpPr>
        <p:spPr>
          <a:xfrm>
            <a:off x="1939601"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69" name="Text Placeholder 10"/>
          <p:cNvSpPr>
            <a:spLocks noGrp="1"/>
          </p:cNvSpPr>
          <p:nvPr>
            <p:ph type="body" sz="quarter" idx="28"/>
          </p:nvPr>
        </p:nvSpPr>
        <p:spPr>
          <a:xfrm>
            <a:off x="1724534" y="54930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0" name="Text Placeholder 10"/>
          <p:cNvSpPr>
            <a:spLocks noGrp="1"/>
          </p:cNvSpPr>
          <p:nvPr>
            <p:ph type="body" sz="quarter" idx="29"/>
          </p:nvPr>
        </p:nvSpPr>
        <p:spPr>
          <a:xfrm>
            <a:off x="1724534" y="58928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1" name="Picture Placeholder 2"/>
          <p:cNvSpPr>
            <a:spLocks noGrp="1"/>
          </p:cNvSpPr>
          <p:nvPr>
            <p:ph type="pic" idx="30"/>
          </p:nvPr>
        </p:nvSpPr>
        <p:spPr>
          <a:xfrm>
            <a:off x="4239520"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72" name="Text Placeholder 10"/>
          <p:cNvSpPr>
            <a:spLocks noGrp="1"/>
          </p:cNvSpPr>
          <p:nvPr>
            <p:ph type="body" sz="quarter" idx="31"/>
          </p:nvPr>
        </p:nvSpPr>
        <p:spPr>
          <a:xfrm>
            <a:off x="4052449" y="54930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3" name="Text Placeholder 10"/>
          <p:cNvSpPr>
            <a:spLocks noGrp="1"/>
          </p:cNvSpPr>
          <p:nvPr>
            <p:ph type="body" sz="quarter" idx="32"/>
          </p:nvPr>
        </p:nvSpPr>
        <p:spPr>
          <a:xfrm>
            <a:off x="4052449" y="58928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4" name="Picture Placeholder 2"/>
          <p:cNvSpPr>
            <a:spLocks noGrp="1"/>
          </p:cNvSpPr>
          <p:nvPr>
            <p:ph type="pic" idx="33"/>
          </p:nvPr>
        </p:nvSpPr>
        <p:spPr>
          <a:xfrm>
            <a:off x="6539439"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75" name="Text Placeholder 10"/>
          <p:cNvSpPr>
            <a:spLocks noGrp="1"/>
          </p:cNvSpPr>
          <p:nvPr>
            <p:ph type="body" sz="quarter" idx="34"/>
          </p:nvPr>
        </p:nvSpPr>
        <p:spPr>
          <a:xfrm>
            <a:off x="6380364" y="54930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6" name="Text Placeholder 10"/>
          <p:cNvSpPr>
            <a:spLocks noGrp="1"/>
          </p:cNvSpPr>
          <p:nvPr>
            <p:ph type="body" sz="quarter" idx="35"/>
          </p:nvPr>
        </p:nvSpPr>
        <p:spPr>
          <a:xfrm>
            <a:off x="6380364" y="58928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7" name="Picture Placeholder 2"/>
          <p:cNvSpPr>
            <a:spLocks noGrp="1"/>
          </p:cNvSpPr>
          <p:nvPr>
            <p:ph type="pic" idx="36"/>
          </p:nvPr>
        </p:nvSpPr>
        <p:spPr>
          <a:xfrm>
            <a:off x="8921290" y="4224076"/>
            <a:ext cx="1149686" cy="1149686"/>
          </a:xfrm>
          <a:prstGeom prst="ellipse">
            <a:avLst/>
          </a:prstGeom>
          <a:solidFill>
            <a:schemeClr val="bg1">
              <a:lumMod val="85000"/>
            </a:schemeClr>
          </a:solidFill>
        </p:spPr>
        <p:txBody>
          <a:bodyPr anchor="t">
            <a:normAutofit/>
          </a:bodyPr>
          <a:lstStyle>
            <a:lvl1pPr marL="0" indent="0">
              <a:buNone/>
              <a:defRPr sz="750"/>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Drag picture to placeholder or click icon to add</a:t>
            </a:r>
            <a:endParaRPr lang="en-US" dirty="0"/>
          </a:p>
        </p:txBody>
      </p:sp>
      <p:sp>
        <p:nvSpPr>
          <p:cNvPr id="78" name="Text Placeholder 10"/>
          <p:cNvSpPr>
            <a:spLocks noGrp="1"/>
          </p:cNvSpPr>
          <p:nvPr>
            <p:ph type="body" sz="quarter" idx="37"/>
          </p:nvPr>
        </p:nvSpPr>
        <p:spPr>
          <a:xfrm>
            <a:off x="8708278" y="5493012"/>
            <a:ext cx="1575711" cy="399788"/>
          </a:xfrm>
          <a:prstGeom prst="rect">
            <a:avLst/>
          </a:prstGeom>
        </p:spPr>
        <p:txBody>
          <a:bodyPr lIns="0" tIns="0" rIns="0" bIns="0">
            <a:noAutofit/>
          </a:bodyPr>
          <a:lstStyle>
            <a:lvl1pPr marL="0" indent="0" algn="ctr">
              <a:lnSpc>
                <a:spcPct val="100000"/>
              </a:lnSpc>
              <a:buNone/>
              <a:defRPr sz="1200" b="1">
                <a:solidFill>
                  <a:schemeClr val="bg1"/>
                </a:solidFill>
                <a:latin typeface="Verdana"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79" name="Text Placeholder 10"/>
          <p:cNvSpPr>
            <a:spLocks noGrp="1"/>
          </p:cNvSpPr>
          <p:nvPr>
            <p:ph type="body" sz="quarter" idx="38"/>
          </p:nvPr>
        </p:nvSpPr>
        <p:spPr>
          <a:xfrm>
            <a:off x="8708278" y="5892800"/>
            <a:ext cx="1575711" cy="393700"/>
          </a:xfrm>
          <a:prstGeom prst="rect">
            <a:avLst/>
          </a:prstGeom>
        </p:spPr>
        <p:txBody>
          <a:bodyPr lIns="0" tIns="0" rIns="0" bIns="0">
            <a:noAutofit/>
          </a:bodyPr>
          <a:lstStyle>
            <a:lvl1pPr marL="0" indent="0" algn="ctr">
              <a:lnSpc>
                <a:spcPct val="100000"/>
              </a:lnSpc>
              <a:buNone/>
              <a:defRPr sz="1000" i="0">
                <a:solidFill>
                  <a:schemeClr val="bg1"/>
                </a:solidFill>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30" name="Title 1">
            <a:extLst>
              <a:ext uri="{FF2B5EF4-FFF2-40B4-BE49-F238E27FC236}">
                <a16:creationId xmlns:a16="http://schemas.microsoft.com/office/drawing/2014/main" id="{D7A28B91-0E95-EC4A-99EF-ECA3E03DD021}"/>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31" name="Footer Placeholder 3">
            <a:extLst>
              <a:ext uri="{FF2B5EF4-FFF2-40B4-BE49-F238E27FC236}">
                <a16:creationId xmlns:a16="http://schemas.microsoft.com/office/drawing/2014/main" id="{0CEF4D17-6E51-9040-B862-4FE55739E449}"/>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28" name="Slide Number Placeholder 5">
            <a:extLst>
              <a:ext uri="{FF2B5EF4-FFF2-40B4-BE49-F238E27FC236}">
                <a16:creationId xmlns:a16="http://schemas.microsoft.com/office/drawing/2014/main" id="{135B7609-308B-8D4D-8842-964AB574D1A9}"/>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54759355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rk Collage 1">
    <p:spTree>
      <p:nvGrpSpPr>
        <p:cNvPr id="1" name=""/>
        <p:cNvGrpSpPr/>
        <p:nvPr/>
      </p:nvGrpSpPr>
      <p:grpSpPr>
        <a:xfrm>
          <a:off x="0" y="0"/>
          <a:ext cx="0" cy="0"/>
          <a:chOff x="0" y="0"/>
          <a:chExt cx="0" cy="0"/>
        </a:xfrm>
      </p:grpSpPr>
      <p:sp>
        <p:nvSpPr>
          <p:cNvPr id="7" name="Bildplatzhalter 8"/>
          <p:cNvSpPr>
            <a:spLocks noGrp="1"/>
          </p:cNvSpPr>
          <p:nvPr>
            <p:ph type="pic" sz="quarter" idx="16" hasCustomPrompt="1"/>
          </p:nvPr>
        </p:nvSpPr>
        <p:spPr bwMode="gray">
          <a:xfrm>
            <a:off x="124691" y="1814437"/>
            <a:ext cx="2801389"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6" name="Text Placeholder 2"/>
          <p:cNvSpPr>
            <a:spLocks noGrp="1"/>
          </p:cNvSpPr>
          <p:nvPr>
            <p:ph idx="13" hasCustomPrompt="1"/>
          </p:nvPr>
        </p:nvSpPr>
        <p:spPr>
          <a:xfrm>
            <a:off x="786245" y="4821237"/>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9" name="Bildplatzhalter 8"/>
          <p:cNvSpPr>
            <a:spLocks noGrp="1"/>
          </p:cNvSpPr>
          <p:nvPr>
            <p:ph type="pic" sz="quarter" idx="19" hasCustomPrompt="1"/>
          </p:nvPr>
        </p:nvSpPr>
        <p:spPr bwMode="gray">
          <a:xfrm>
            <a:off x="3058758" y="3316903"/>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1814437"/>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1814437"/>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7" y="3316903"/>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7" y="1814437"/>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5" name="Bildplatzhalter 8"/>
          <p:cNvSpPr>
            <a:spLocks noGrp="1"/>
          </p:cNvSpPr>
          <p:nvPr>
            <p:ph type="pic" sz="quarter" idx="24" hasCustomPrompt="1"/>
          </p:nvPr>
        </p:nvSpPr>
        <p:spPr bwMode="gray">
          <a:xfrm>
            <a:off x="4721028" y="3316903"/>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1814437"/>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7" name="Title 1">
            <a:extLst>
              <a:ext uri="{FF2B5EF4-FFF2-40B4-BE49-F238E27FC236}">
                <a16:creationId xmlns:a16="http://schemas.microsoft.com/office/drawing/2014/main" id="{137BB5AC-5D9F-284F-B7C3-012C728B6DD2}"/>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5" name="Footer Placeholder 3">
            <a:extLst>
              <a:ext uri="{FF2B5EF4-FFF2-40B4-BE49-F238E27FC236}">
                <a16:creationId xmlns:a16="http://schemas.microsoft.com/office/drawing/2014/main" id="{3AC630C0-DA22-DA48-A67F-7B8602EE7A91}"/>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3" name="Slide Number Placeholder 5">
            <a:extLst>
              <a:ext uri="{FF2B5EF4-FFF2-40B4-BE49-F238E27FC236}">
                <a16:creationId xmlns:a16="http://schemas.microsoft.com/office/drawing/2014/main" id="{87FF2D1A-05EF-3049-BC60-AE0EC5CBC23E}"/>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6636687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Collage 2">
    <p:spTree>
      <p:nvGrpSpPr>
        <p:cNvPr id="1" name=""/>
        <p:cNvGrpSpPr/>
        <p:nvPr/>
      </p:nvGrpSpPr>
      <p:grpSpPr>
        <a:xfrm>
          <a:off x="0" y="0"/>
          <a:ext cx="0" cy="0"/>
          <a:chOff x="0" y="0"/>
          <a:chExt cx="0" cy="0"/>
        </a:xfrm>
      </p:grpSpPr>
      <p:sp>
        <p:nvSpPr>
          <p:cNvPr id="7" name="Bildplatzhalter 8"/>
          <p:cNvSpPr>
            <a:spLocks noGrp="1"/>
          </p:cNvSpPr>
          <p:nvPr>
            <p:ph type="pic" sz="quarter" idx="16" hasCustomPrompt="1"/>
          </p:nvPr>
        </p:nvSpPr>
        <p:spPr bwMode="gray">
          <a:xfrm>
            <a:off x="103909" y="1814436"/>
            <a:ext cx="2822171" cy="4457271"/>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9" name="Bildplatzhalter 8"/>
          <p:cNvSpPr>
            <a:spLocks noGrp="1"/>
          </p:cNvSpPr>
          <p:nvPr>
            <p:ph type="pic" sz="quarter" idx="19" hasCustomPrompt="1"/>
          </p:nvPr>
        </p:nvSpPr>
        <p:spPr bwMode="gray">
          <a:xfrm>
            <a:off x="3058758" y="3316903"/>
            <a:ext cx="4412214" cy="295480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1814437"/>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1814437"/>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8" y="3316903"/>
            <a:ext cx="2250028"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8" y="1814437"/>
            <a:ext cx="2250028"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1814437"/>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4" name="Bildplatzhalter 8"/>
          <p:cNvSpPr>
            <a:spLocks noGrp="1"/>
          </p:cNvSpPr>
          <p:nvPr>
            <p:ph type="pic" sz="quarter" idx="26" hasCustomPrompt="1"/>
          </p:nvPr>
        </p:nvSpPr>
        <p:spPr bwMode="gray">
          <a:xfrm>
            <a:off x="7603650" y="4819369"/>
            <a:ext cx="4470586" cy="145233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6" name="Title 1">
            <a:extLst>
              <a:ext uri="{FF2B5EF4-FFF2-40B4-BE49-F238E27FC236}">
                <a16:creationId xmlns:a16="http://schemas.microsoft.com/office/drawing/2014/main" id="{0CB2D37F-B917-734F-AB98-0E007CC6D5FC}"/>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5" name="Footer Placeholder 3">
            <a:extLst>
              <a:ext uri="{FF2B5EF4-FFF2-40B4-BE49-F238E27FC236}">
                <a16:creationId xmlns:a16="http://schemas.microsoft.com/office/drawing/2014/main" id="{4E938CDD-2C74-9445-AFFE-4B145FAD2CF2}"/>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285BED2E-D7E5-934D-8CE2-737AD0CFB035}"/>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69367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786245" y="1825625"/>
            <a:ext cx="8513619" cy="4351338"/>
          </a:xfrm>
        </p:spPr>
        <p:txBody>
          <a:bodyPr/>
          <a:lstStyle>
            <a:lvl1pPr marL="0" indent="0">
              <a:lnSpc>
                <a:spcPct val="100000"/>
              </a:lnSpc>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Sub Title</a:t>
            </a:r>
          </a:p>
        </p:txBody>
      </p:sp>
      <p:sp>
        <p:nvSpPr>
          <p:cNvPr id="6" name="Slide Number Placeholder 5"/>
          <p:cNvSpPr>
            <a:spLocks noGrp="1"/>
          </p:cNvSpPr>
          <p:nvPr>
            <p:ph type="sldNum" sz="quarter" idx="12"/>
          </p:nvPr>
        </p:nvSpPr>
        <p:spPr/>
        <p:txBody>
          <a:bodyPr/>
          <a:lstStyle/>
          <a:p>
            <a:fld id="{F3A80C80-AAB2-E148-A2A6-78396BD08969}" type="slidenum">
              <a:rPr lang="en-US" smtClean="0"/>
              <a:t>‹#›</a:t>
            </a:fld>
            <a:endParaRPr lang="en-US"/>
          </a:p>
        </p:txBody>
      </p:sp>
      <p:sp>
        <p:nvSpPr>
          <p:cNvPr id="16" name="Slide Number Placeholder 3"/>
          <p:cNvSpPr txBox="1">
            <a:spLocks/>
          </p:cNvSpPr>
          <p:nvPr userDrawn="1"/>
        </p:nvSpPr>
        <p:spPr>
          <a:xfrm>
            <a:off x="9178634" y="647959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A80C80-AAB2-E148-A2A6-78396BD08969}" type="slidenum">
              <a:rPr lang="en-US" smtClean="0"/>
              <a:pPr/>
              <a:t>‹#›</a:t>
            </a:fld>
            <a:endParaRPr lang="en-US"/>
          </a:p>
        </p:txBody>
      </p:sp>
      <p:sp>
        <p:nvSpPr>
          <p:cNvPr id="10"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1" name="Title 1">
            <a:extLst>
              <a:ext uri="{FF2B5EF4-FFF2-40B4-BE49-F238E27FC236}">
                <a16:creationId xmlns:a16="http://schemas.microsoft.com/office/drawing/2014/main" id="{734044C4-6465-3147-BAB8-2967042ACB65}"/>
              </a:ext>
            </a:extLst>
          </p:cNvPr>
          <p:cNvSpPr>
            <a:spLocks noGrp="1"/>
          </p:cNvSpPr>
          <p:nvPr>
            <p:ph type="title" hasCustomPrompt="1"/>
          </p:nvPr>
        </p:nvSpPr>
        <p:spPr>
          <a:xfrm>
            <a:off x="786245" y="209260"/>
            <a:ext cx="8513619" cy="1325563"/>
          </a:xfrm>
        </p:spPr>
        <p:txBody>
          <a:bodyPr anchor="t"/>
          <a:lstStyle/>
          <a:p>
            <a:r>
              <a:rPr lang="en-US" dirty="0"/>
              <a:t>Section Breaker</a:t>
            </a:r>
          </a:p>
        </p:txBody>
      </p:sp>
      <p:grpSp>
        <p:nvGrpSpPr>
          <p:cNvPr id="12" name="Group 11">
            <a:extLst>
              <a:ext uri="{FF2B5EF4-FFF2-40B4-BE49-F238E27FC236}">
                <a16:creationId xmlns:a16="http://schemas.microsoft.com/office/drawing/2014/main" id="{91521FEA-9B7B-674F-8FD8-82C99C5F824E}"/>
              </a:ext>
            </a:extLst>
          </p:cNvPr>
          <p:cNvGrpSpPr/>
          <p:nvPr userDrawn="1"/>
        </p:nvGrpSpPr>
        <p:grpSpPr>
          <a:xfrm>
            <a:off x="5900799" y="0"/>
            <a:ext cx="6291201" cy="6858000"/>
            <a:chOff x="5900799" y="0"/>
            <a:chExt cx="6291201" cy="6858000"/>
          </a:xfrm>
        </p:grpSpPr>
        <p:pic>
          <p:nvPicPr>
            <p:cNvPr id="13" name="Picture 12">
              <a:extLst>
                <a:ext uri="{FF2B5EF4-FFF2-40B4-BE49-F238E27FC236}">
                  <a16:creationId xmlns:a16="http://schemas.microsoft.com/office/drawing/2014/main" id="{B21D4949-1752-3447-AA12-7B5AB4E5EC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0799" y="0"/>
              <a:ext cx="6291201" cy="6858000"/>
            </a:xfrm>
            <a:prstGeom prst="rect">
              <a:avLst/>
            </a:prstGeom>
          </p:spPr>
        </p:pic>
        <p:pic>
          <p:nvPicPr>
            <p:cNvPr id="14" name="Picture 13">
              <a:extLst>
                <a:ext uri="{FF2B5EF4-FFF2-40B4-BE49-F238E27FC236}">
                  <a16:creationId xmlns:a16="http://schemas.microsoft.com/office/drawing/2014/main" id="{C352192B-895A-EA4C-8E9D-09D921FF097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21261" y="6467757"/>
              <a:ext cx="901797" cy="235697"/>
            </a:xfrm>
            <a:prstGeom prst="rect">
              <a:avLst/>
            </a:prstGeom>
          </p:spPr>
        </p:pic>
      </p:grpSp>
    </p:spTree>
    <p:extLst>
      <p:ext uri="{BB962C8B-B14F-4D97-AF65-F5344CB8AC3E}">
        <p14:creationId xmlns:p14="http://schemas.microsoft.com/office/powerpoint/2010/main" val="125029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rk Collage 3">
    <p:spTree>
      <p:nvGrpSpPr>
        <p:cNvPr id="1" name=""/>
        <p:cNvGrpSpPr/>
        <p:nvPr/>
      </p:nvGrpSpPr>
      <p:grpSpPr>
        <a:xfrm>
          <a:off x="0" y="0"/>
          <a:ext cx="0" cy="0"/>
          <a:chOff x="0" y="0"/>
          <a:chExt cx="0" cy="0"/>
        </a:xfrm>
      </p:grpSpPr>
      <p:sp>
        <p:nvSpPr>
          <p:cNvPr id="7" name="Bildplatzhalter 8"/>
          <p:cNvSpPr>
            <a:spLocks noGrp="1"/>
          </p:cNvSpPr>
          <p:nvPr>
            <p:ph type="pic" sz="quarter" idx="16" hasCustomPrompt="1"/>
          </p:nvPr>
        </p:nvSpPr>
        <p:spPr bwMode="gray">
          <a:xfrm>
            <a:off x="124691" y="512758"/>
            <a:ext cx="2801389" cy="4457271"/>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9" name="Bildplatzhalter 8"/>
          <p:cNvSpPr>
            <a:spLocks noGrp="1"/>
          </p:cNvSpPr>
          <p:nvPr>
            <p:ph type="pic" sz="quarter" idx="19" hasCustomPrompt="1"/>
          </p:nvPr>
        </p:nvSpPr>
        <p:spPr bwMode="gray">
          <a:xfrm>
            <a:off x="3058758" y="2015225"/>
            <a:ext cx="4412214" cy="295480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1" name="Bildplatzhalter 8"/>
          <p:cNvSpPr>
            <a:spLocks noGrp="1"/>
          </p:cNvSpPr>
          <p:nvPr>
            <p:ph type="pic" sz="quarter" idx="20" hasCustomPrompt="1"/>
          </p:nvPr>
        </p:nvSpPr>
        <p:spPr bwMode="gray">
          <a:xfrm>
            <a:off x="3058758" y="512759"/>
            <a:ext cx="1529592"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2" name="Bildplatzhalter 8"/>
          <p:cNvSpPr>
            <a:spLocks noGrp="1"/>
          </p:cNvSpPr>
          <p:nvPr>
            <p:ph type="pic" sz="quarter" idx="21" hasCustomPrompt="1"/>
          </p:nvPr>
        </p:nvSpPr>
        <p:spPr bwMode="gray">
          <a:xfrm>
            <a:off x="7603650" y="512759"/>
            <a:ext cx="2087880" cy="2861534"/>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3" name="Bildplatzhalter 8"/>
          <p:cNvSpPr>
            <a:spLocks noGrp="1"/>
          </p:cNvSpPr>
          <p:nvPr>
            <p:ph type="pic" sz="quarter" idx="22" hasCustomPrompt="1"/>
          </p:nvPr>
        </p:nvSpPr>
        <p:spPr bwMode="gray">
          <a:xfrm>
            <a:off x="9824207" y="2015225"/>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4" name="Bildplatzhalter 8"/>
          <p:cNvSpPr>
            <a:spLocks noGrp="1"/>
          </p:cNvSpPr>
          <p:nvPr>
            <p:ph type="pic" sz="quarter" idx="23" hasCustomPrompt="1"/>
          </p:nvPr>
        </p:nvSpPr>
        <p:spPr bwMode="gray">
          <a:xfrm>
            <a:off x="9824207" y="512759"/>
            <a:ext cx="2239637"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26" name="Bildplatzhalter 8"/>
          <p:cNvSpPr>
            <a:spLocks noGrp="1"/>
          </p:cNvSpPr>
          <p:nvPr>
            <p:ph type="pic" sz="quarter" idx="25" hasCustomPrompt="1"/>
          </p:nvPr>
        </p:nvSpPr>
        <p:spPr bwMode="gray">
          <a:xfrm>
            <a:off x="4721028" y="512759"/>
            <a:ext cx="2749944" cy="135906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4" name="Bildplatzhalter 8"/>
          <p:cNvSpPr>
            <a:spLocks noGrp="1"/>
          </p:cNvSpPr>
          <p:nvPr>
            <p:ph type="pic" sz="quarter" idx="26" hasCustomPrompt="1"/>
          </p:nvPr>
        </p:nvSpPr>
        <p:spPr bwMode="gray">
          <a:xfrm>
            <a:off x="7603650" y="3517691"/>
            <a:ext cx="4460194" cy="1452338"/>
          </a:xfrm>
          <a:solidFill>
            <a:schemeClr val="bg1">
              <a:lumMod val="85000"/>
            </a:schemeClr>
          </a:solidFill>
        </p:spPr>
        <p:txBody>
          <a:bodyPr/>
          <a:lstStyle>
            <a:lvl1pPr algn="ctr">
              <a:lnSpc>
                <a:spcPct val="100000"/>
              </a:lnSpc>
              <a:spcAft>
                <a:spcPts val="0"/>
              </a:spcAft>
              <a:defRPr sz="700">
                <a:solidFill>
                  <a:schemeClr val="bg1"/>
                </a:solidFill>
              </a:defRPr>
            </a:lvl1pPr>
          </a:lstStyle>
          <a:p>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br>
              <a:rPr lang="en-GB" noProof="0" dirty="0"/>
            </a:br>
            <a:r>
              <a:rPr lang="en-GB" noProof="0" dirty="0"/>
              <a:t>Insert image</a:t>
            </a:r>
          </a:p>
        </p:txBody>
      </p:sp>
      <p:sp>
        <p:nvSpPr>
          <p:cNvPr id="13" name="Text Placeholder 2"/>
          <p:cNvSpPr>
            <a:spLocks noGrp="1"/>
          </p:cNvSpPr>
          <p:nvPr>
            <p:ph idx="13" hasCustomPrompt="1"/>
          </p:nvPr>
        </p:nvSpPr>
        <p:spPr>
          <a:xfrm>
            <a:off x="838200" y="5079426"/>
            <a:ext cx="10515600" cy="1355726"/>
          </a:xfrm>
          <a:prstGeom prst="rect">
            <a:avLst/>
          </a:prstGeom>
        </p:spPr>
        <p:txBody>
          <a:bodyPr vert="horz" lIns="91440" tIns="45720" rIns="91440" bIns="45720" rtlCol="0">
            <a:normAutofit/>
          </a:bodyPr>
          <a:lstStyle>
            <a:lvl1pPr>
              <a:lnSpc>
                <a:spcPct val="100000"/>
              </a:lnSpc>
              <a:defRPr sz="2200"/>
            </a:lvl1pPr>
            <a:lvl2pPr>
              <a:lnSpc>
                <a:spcPct val="100000"/>
              </a:lnSpc>
              <a:defRPr sz="18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Footer Placeholder 3">
            <a:extLst>
              <a:ext uri="{FF2B5EF4-FFF2-40B4-BE49-F238E27FC236}">
                <a16:creationId xmlns:a16="http://schemas.microsoft.com/office/drawing/2014/main" id="{3368E26D-355D-F648-AB20-C7CA793CCE76}"/>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12" name="Slide Number Placeholder 5">
            <a:extLst>
              <a:ext uri="{FF2B5EF4-FFF2-40B4-BE49-F238E27FC236}">
                <a16:creationId xmlns:a16="http://schemas.microsoft.com/office/drawing/2014/main" id="{6AD18AD9-101D-AB40-B225-300F500D0C30}"/>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959620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5C684E8-9EF0-804F-9500-93FF05F9FDC7}"/>
              </a:ext>
            </a:extLst>
          </p:cNvPr>
          <p:cNvSpPr>
            <a:spLocks noGrp="1"/>
          </p:cNvSpPr>
          <p:nvPr>
            <p:ph type="title"/>
          </p:nvPr>
        </p:nvSpPr>
        <p:spPr>
          <a:xfrm>
            <a:off x="786245" y="209260"/>
            <a:ext cx="10515600" cy="1325563"/>
          </a:xfrm>
        </p:spPr>
        <p:txBody>
          <a:bodyPr anchor="t"/>
          <a:lstStyle/>
          <a:p>
            <a:r>
              <a:rPr lang="en-US" dirty="0"/>
              <a:t>Click to edit Master title style</a:t>
            </a:r>
          </a:p>
        </p:txBody>
      </p:sp>
      <p:sp>
        <p:nvSpPr>
          <p:cNvPr id="11" name="Rectangle 10">
            <a:extLst>
              <a:ext uri="{FF2B5EF4-FFF2-40B4-BE49-F238E27FC236}">
                <a16:creationId xmlns:a16="http://schemas.microsoft.com/office/drawing/2014/main" id="{5B61952B-BB0F-3148-9F4F-787325D3D15B}"/>
              </a:ext>
            </a:extLst>
          </p:cNvPr>
          <p:cNvSpPr/>
          <p:nvPr userDrawn="1"/>
        </p:nvSpPr>
        <p:spPr>
          <a:xfrm>
            <a:off x="0" y="2276272"/>
            <a:ext cx="12192000" cy="3093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3">
            <a:extLst>
              <a:ext uri="{FF2B5EF4-FFF2-40B4-BE49-F238E27FC236}">
                <a16:creationId xmlns:a16="http://schemas.microsoft.com/office/drawing/2014/main" id="{698A92C0-FF66-754D-AC96-B1966754A277}"/>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D35D5855-6E92-8340-BC72-62A4ECE493CE}"/>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0860169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rk Video Clip">
    <p:spTree>
      <p:nvGrpSpPr>
        <p:cNvPr id="1" name=""/>
        <p:cNvGrpSpPr/>
        <p:nvPr/>
      </p:nvGrpSpPr>
      <p:grpSpPr>
        <a:xfrm>
          <a:off x="0" y="0"/>
          <a:ext cx="0" cy="0"/>
          <a:chOff x="0" y="0"/>
          <a:chExt cx="0" cy="0"/>
        </a:xfrm>
      </p:grpSpPr>
      <p:sp>
        <p:nvSpPr>
          <p:cNvPr id="5" name="Rectangle 4"/>
          <p:cNvSpPr/>
          <p:nvPr userDrawn="1"/>
        </p:nvSpPr>
        <p:spPr>
          <a:xfrm>
            <a:off x="4359186" y="700691"/>
            <a:ext cx="7562648" cy="54161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dia Placeholder 14"/>
          <p:cNvSpPr>
            <a:spLocks noGrp="1"/>
          </p:cNvSpPr>
          <p:nvPr>
            <p:ph type="media" sz="quarter" idx="12" hasCustomPrompt="1"/>
          </p:nvPr>
        </p:nvSpPr>
        <p:spPr>
          <a:xfrm>
            <a:off x="4359460" y="699842"/>
            <a:ext cx="7561745" cy="5417437"/>
          </a:xfrm>
        </p:spPr>
        <p:txBody>
          <a:bodyPr/>
          <a:lstStyle>
            <a:lvl1pPr marL="0" indent="0" algn="ctr">
              <a:buNone/>
              <a:defRPr sz="4000" baseline="0"/>
            </a:lvl1pPr>
          </a:lstStyle>
          <a:p>
            <a:r>
              <a:rPr lang="en-US" dirty="0"/>
              <a:t>  </a:t>
            </a:r>
          </a:p>
          <a:p>
            <a:r>
              <a:rPr lang="en-US" dirty="0"/>
              <a:t>Drag video to  placeholder or </a:t>
            </a:r>
          </a:p>
          <a:p>
            <a:r>
              <a:rPr lang="en-US" dirty="0"/>
              <a:t>click icon to add</a:t>
            </a:r>
          </a:p>
        </p:txBody>
      </p:sp>
      <p:sp>
        <p:nvSpPr>
          <p:cNvPr id="9" name="Text Placeholder 18"/>
          <p:cNvSpPr>
            <a:spLocks noGrp="1"/>
          </p:cNvSpPr>
          <p:nvPr>
            <p:ph type="body" sz="quarter" idx="13" hasCustomPrompt="1"/>
          </p:nvPr>
        </p:nvSpPr>
        <p:spPr>
          <a:xfrm>
            <a:off x="514909" y="1945386"/>
            <a:ext cx="3626785" cy="2814873"/>
          </a:xfrm>
          <a:noFill/>
          <a:ln>
            <a:noFill/>
          </a:ln>
        </p:spPr>
        <p:txBody>
          <a:bodyPr>
            <a:normAutofit/>
          </a:bodyPr>
          <a:lstStyle>
            <a:lvl1pPr marL="0" indent="0">
              <a:lnSpc>
                <a:spcPct val="100000"/>
              </a:lnSpc>
              <a:buNone/>
              <a:defRPr sz="20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Insert information about your video here</a:t>
            </a:r>
          </a:p>
        </p:txBody>
      </p:sp>
      <p:sp>
        <p:nvSpPr>
          <p:cNvPr id="10" name="Rectangle 9"/>
          <p:cNvSpPr/>
          <p:nvPr userDrawn="1"/>
        </p:nvSpPr>
        <p:spPr>
          <a:xfrm>
            <a:off x="4359186" y="699899"/>
            <a:ext cx="7562137" cy="5417101"/>
          </a:xfrm>
          <a:prstGeom prst="rect">
            <a:avLst/>
          </a:prstGeom>
          <a:noFill/>
          <a:ln>
            <a:solidFill>
              <a:schemeClr val="tx1">
                <a:lumMod val="85000"/>
                <a:lumOff val="1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id="{7747747F-A9BB-4A44-8A8D-06153CD68E94}"/>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7" name="Slide Number Placeholder 5">
            <a:extLst>
              <a:ext uri="{FF2B5EF4-FFF2-40B4-BE49-F238E27FC236}">
                <a16:creationId xmlns:a16="http://schemas.microsoft.com/office/drawing/2014/main" id="{74DAE534-CAD6-044C-8113-043AFE50A0A1}"/>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8430387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6EB7914E-61F7-C54E-A127-B095AAE1CB8B}"/>
              </a:ext>
            </a:extLst>
          </p:cNvPr>
          <p:cNvSpPr>
            <a:spLocks noGrp="1"/>
          </p:cNvSpPr>
          <p:nvPr>
            <p:ph type="ftr" sz="quarter" idx="3"/>
          </p:nvPr>
        </p:nvSpPr>
        <p:spPr>
          <a:xfrm>
            <a:off x="277100" y="6479598"/>
            <a:ext cx="2545773" cy="365125"/>
          </a:xfrm>
          <a:prstGeom prst="rect">
            <a:avLst/>
          </a:prstGeom>
        </p:spPr>
        <p:txBody>
          <a:bodyPr anchor="ctr"/>
          <a:lstStyle>
            <a:lvl1pPr>
              <a:defRPr sz="700">
                <a:solidFill>
                  <a:srgbClr val="8F8F8F"/>
                </a:solidFill>
              </a:defRPr>
            </a:lvl1pPr>
          </a:lstStyle>
          <a:p>
            <a:r>
              <a:rPr lang="en-US" altLang="en-US">
                <a:ea typeface="Verdana" charset="0"/>
                <a:cs typeface="Verdana" charset="0"/>
              </a:rPr>
              <a:t>© Copyright 2000-2020 TIBCO Software Inc.        </a:t>
            </a:r>
            <a:endParaRPr lang="en-US" dirty="0"/>
          </a:p>
        </p:txBody>
      </p:sp>
      <p:pic>
        <p:nvPicPr>
          <p:cNvPr id="9" name="Picture 8">
            <a:extLst>
              <a:ext uri="{FF2B5EF4-FFF2-40B4-BE49-F238E27FC236}">
                <a16:creationId xmlns:a16="http://schemas.microsoft.com/office/drawing/2014/main" id="{5B691ABD-578D-7248-ACA9-6B40B0E28D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47868A1A-2A89-244F-84BC-35C08E81C07A}"/>
              </a:ext>
            </a:extLst>
          </p:cNvPr>
          <p:cNvSpPr txBox="1"/>
          <p:nvPr userDrawn="1"/>
        </p:nvSpPr>
        <p:spPr>
          <a:xfrm>
            <a:off x="779318" y="914400"/>
            <a:ext cx="3214085" cy="784830"/>
          </a:xfrm>
          <a:prstGeom prst="rect">
            <a:avLst/>
          </a:prstGeom>
          <a:noFill/>
        </p:spPr>
        <p:txBody>
          <a:bodyPr wrap="none" rtlCol="0">
            <a:spAutoFit/>
          </a:bodyPr>
          <a:lstStyle/>
          <a:p>
            <a:r>
              <a:rPr lang="en-US" sz="4500" dirty="0">
                <a:solidFill>
                  <a:schemeClr val="bg1"/>
                </a:solidFill>
                <a:latin typeface="Verdana" charset="0"/>
                <a:ea typeface="Verdana" charset="0"/>
                <a:cs typeface="Verdana" charset="0"/>
              </a:rPr>
              <a:t>Thank you</a:t>
            </a:r>
          </a:p>
        </p:txBody>
      </p:sp>
    </p:spTree>
    <p:extLst>
      <p:ext uri="{BB962C8B-B14F-4D97-AF65-F5344CB8AC3E}">
        <p14:creationId xmlns:p14="http://schemas.microsoft.com/office/powerpoint/2010/main" val="195500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userDrawn="1">
            <p:ph type="title"/>
          </p:nvPr>
        </p:nvSpPr>
        <p:spPr>
          <a:xfrm>
            <a:off x="786245" y="209260"/>
            <a:ext cx="10515600" cy="1325563"/>
          </a:xfrm>
        </p:spPr>
        <p:txBody>
          <a:bodyPr anchor="t"/>
          <a:lstStyle/>
          <a:p>
            <a:r>
              <a:rPr lang="en-GB"/>
              <a:t>Click to edit Master title style</a:t>
            </a:r>
            <a:endParaRPr lang="en-US" dirty="0"/>
          </a:p>
        </p:txBody>
      </p:sp>
      <p:sp>
        <p:nvSpPr>
          <p:cNvPr id="28" name="Footer Placeholder 4"/>
          <p:cNvSpPr>
            <a:spLocks noGrp="1"/>
          </p:cNvSpPr>
          <p:nvPr userDrawn="1">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688804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Line Title Subtitl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A80C80-AAB2-E148-A2A6-78396BD08969}" type="slidenum">
              <a:rPr lang="en-US" smtClean="0"/>
              <a:t>‹#›</a:t>
            </a:fld>
            <a:endParaRPr lang="en-US"/>
          </a:p>
        </p:txBody>
      </p:sp>
      <p:sp>
        <p:nvSpPr>
          <p:cNvPr id="13" name="Title 1"/>
          <p:cNvSpPr>
            <a:spLocks noGrp="1"/>
          </p:cNvSpPr>
          <p:nvPr userDrawn="1">
            <p:ph type="title" hasCustomPrompt="1"/>
          </p:nvPr>
        </p:nvSpPr>
        <p:spPr>
          <a:xfrm>
            <a:off x="786245" y="209260"/>
            <a:ext cx="10515600" cy="666917"/>
          </a:xfrm>
        </p:spPr>
        <p:txBody>
          <a:bodyPr anchor="t"/>
          <a:lstStyle/>
          <a:p>
            <a:r>
              <a:rPr lang="en-US" dirty="0"/>
              <a:t>Click to edit Master title style (1 Line)</a:t>
            </a:r>
          </a:p>
        </p:txBody>
      </p:sp>
      <p:sp>
        <p:nvSpPr>
          <p:cNvPr id="28" name="Footer Placeholder 4"/>
          <p:cNvSpPr>
            <a:spLocks noGrp="1"/>
          </p:cNvSpPr>
          <p:nvPr userDrawn="1">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16" name="Text Placeholder 2">
            <a:extLst>
              <a:ext uri="{FF2B5EF4-FFF2-40B4-BE49-F238E27FC236}">
                <a16:creationId xmlns:a16="http://schemas.microsoft.com/office/drawing/2014/main" id="{D2A22546-A992-F042-B577-284D7EFC4FE9}"/>
              </a:ext>
            </a:extLst>
          </p:cNvPr>
          <p:cNvSpPr>
            <a:spLocks noGrp="1"/>
          </p:cNvSpPr>
          <p:nvPr>
            <p:ph idx="17" hasCustomPrompt="1"/>
          </p:nvPr>
        </p:nvSpPr>
        <p:spPr>
          <a:xfrm>
            <a:off x="788505" y="876177"/>
            <a:ext cx="10515600" cy="1135359"/>
          </a:xfrm>
          <a:prstGeom prst="rect">
            <a:avLst/>
          </a:prstGeom>
        </p:spPr>
        <p:txBody>
          <a:bodyPr vert="horz" lIns="91440" tIns="45720" rIns="91440" bIns="45720" rtlCol="0">
            <a:noAutofit/>
          </a:bodyPr>
          <a:lstStyle>
            <a:lvl1pPr marL="0" indent="0">
              <a:lnSpc>
                <a:spcPct val="100000"/>
              </a:lnSpc>
              <a:buNone/>
              <a:defRPr sz="2000"/>
            </a:lvl1pPr>
            <a:lvl2pPr marL="457200" indent="0">
              <a:buNone/>
              <a:defRPr sz="1800"/>
            </a:lvl2pPr>
            <a:lvl3pPr marL="914400" indent="0">
              <a:buNone/>
              <a:defRPr sz="1400"/>
            </a:lvl3pPr>
          </a:lstStyle>
          <a:p>
            <a:pPr lvl="0"/>
            <a:r>
              <a:rPr lang="en-US" dirty="0"/>
              <a:t>Click to edit Subtitle. Keep the length to 1-2 lines.</a:t>
            </a:r>
          </a:p>
        </p:txBody>
      </p:sp>
    </p:spTree>
    <p:extLst>
      <p:ext uri="{BB962C8B-B14F-4D97-AF65-F5344CB8AC3E}">
        <p14:creationId xmlns:p14="http://schemas.microsoft.com/office/powerpoint/2010/main" val="16338745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277100" y="6479598"/>
            <a:ext cx="2545773" cy="365125"/>
          </a:xfrm>
          <a:prstGeom prst="rect">
            <a:avLst/>
          </a:prstGeom>
        </p:spPr>
        <p:txBody>
          <a:bodyPr vert="horz" lIns="91440" tIns="45720" rIns="91440" bIns="45720" rtlCol="0" anchor="ctr"/>
          <a:lstStyle>
            <a:lvl1pPr algn="ctr">
              <a:defRPr sz="700">
                <a:solidFill>
                  <a:schemeClr val="tx1">
                    <a:tint val="75000"/>
                  </a:schemeClr>
                </a:solidFill>
              </a:defRPr>
            </a:lvl1pPr>
          </a:lstStyle>
          <a:p>
            <a:r>
              <a:rPr lang="en-US" altLang="en-US">
                <a:latin typeface="Verdana" charset="0"/>
                <a:ea typeface="Verdana" charset="0"/>
                <a:cs typeface="Verdana" charset="0"/>
              </a:rPr>
              <a:t>© Copyright 2000-2020 TIBCO Software Inc.        </a:t>
            </a:r>
            <a:endParaRPr lang="en-US" dirty="0"/>
          </a:p>
        </p:txBody>
      </p:sp>
      <p:sp>
        <p:nvSpPr>
          <p:cNvPr id="6" name="Slide Number Placeholder 5"/>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169023351"/>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55" r:id="rId3"/>
    <p:sldLayoutId id="2147483667" r:id="rId4"/>
    <p:sldLayoutId id="2147483759" r:id="rId5"/>
    <p:sldLayoutId id="2147483734" r:id="rId6"/>
    <p:sldLayoutId id="2147483747" r:id="rId7"/>
    <p:sldLayoutId id="2147483654" r:id="rId8"/>
    <p:sldLayoutId id="2147483753" r:id="rId9"/>
    <p:sldLayoutId id="2147483754" r:id="rId10"/>
    <p:sldLayoutId id="2147483649" r:id="rId11"/>
    <p:sldLayoutId id="2147483660" r:id="rId12"/>
    <p:sldLayoutId id="2147483676" r:id="rId13"/>
    <p:sldLayoutId id="2147483659" r:id="rId14"/>
    <p:sldLayoutId id="2147483658" r:id="rId15"/>
    <p:sldLayoutId id="2147483661" r:id="rId16"/>
    <p:sldLayoutId id="2147483662" r:id="rId17"/>
    <p:sldLayoutId id="2147483650" r:id="rId18"/>
    <p:sldLayoutId id="2147483652" r:id="rId19"/>
    <p:sldLayoutId id="2147483672" r:id="rId20"/>
    <p:sldLayoutId id="2147483673" r:id="rId21"/>
    <p:sldLayoutId id="2147483677" r:id="rId22"/>
    <p:sldLayoutId id="2147483678" r:id="rId23"/>
    <p:sldLayoutId id="2147483679" r:id="rId24"/>
    <p:sldLayoutId id="2147483680" r:id="rId25"/>
    <p:sldLayoutId id="2147483674" r:id="rId26"/>
    <p:sldLayoutId id="2147483686" r:id="rId27"/>
    <p:sldLayoutId id="2147483687" r:id="rId28"/>
    <p:sldLayoutId id="2147483681" r:id="rId29"/>
    <p:sldLayoutId id="2147483684" r:id="rId30"/>
    <p:sldLayoutId id="2147483685" r:id="rId31"/>
    <p:sldLayoutId id="2147483670" r:id="rId32"/>
    <p:sldLayoutId id="2147483671" r:id="rId33"/>
    <p:sldLayoutId id="2147483757" r:id="rId34"/>
    <p:sldLayoutId id="2147483762" r:id="rId35"/>
    <p:sldLayoutId id="2147483763" r:id="rId36"/>
    <p:sldLayoutId id="2147483764" r:id="rId37"/>
    <p:sldLayoutId id="2147483765" r:id="rId38"/>
    <p:sldLayoutId id="2147483766" r:id="rId39"/>
  </p:sldLayoutIdLst>
  <p:hf sldNum="0" hdr="0" dt="0"/>
  <p:txStyles>
    <p:titleStyle>
      <a:lvl1pPr algn="l" defTabSz="914400" rtl="0" eaLnBrk="1" latinLnBrk="0" hangingPunct="1">
        <a:lnSpc>
          <a:spcPct val="90000"/>
        </a:lnSpc>
        <a:spcBef>
          <a:spcPct val="0"/>
        </a:spcBef>
        <a:buNone/>
        <a:defRPr sz="3800" kern="1200" baseline="0">
          <a:solidFill>
            <a:srgbClr val="333333"/>
          </a:solidFill>
          <a:latin typeface="verdana"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800" kern="1200" baseline="0">
          <a:solidFill>
            <a:srgbClr val="333333"/>
          </a:solidFill>
          <a:latin typeface="verdana"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rgbClr val="333333"/>
          </a:solidFill>
          <a:latin typeface="verdana"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rgbClr val="333333"/>
          </a:solidFill>
          <a:latin typeface="verdana"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rgbClr val="333333"/>
          </a:solidFill>
          <a:latin typeface="verdana"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rgbClr val="333333"/>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3FD129E5-695C-554C-BC76-709F918F921A}"/>
              </a:ext>
            </a:extLst>
          </p:cNvPr>
          <p:cNvSpPr>
            <a:spLocks noGrp="1"/>
          </p:cNvSpPr>
          <p:nvPr>
            <p:ph type="ftr" sz="quarter" idx="3"/>
          </p:nvPr>
        </p:nvSpPr>
        <p:spPr>
          <a:xfrm>
            <a:off x="277100" y="6479598"/>
            <a:ext cx="2545773" cy="365125"/>
          </a:xfrm>
          <a:prstGeom prst="rect">
            <a:avLst/>
          </a:prstGeom>
        </p:spPr>
        <p:txBody>
          <a:bodyPr anchor="ctr"/>
          <a:lstStyle>
            <a:lvl1pPr algn="ctr">
              <a:defRPr sz="700">
                <a:solidFill>
                  <a:srgbClr val="8F8F8F"/>
                </a:solidFill>
              </a:defRPr>
            </a:lvl1pPr>
          </a:lstStyle>
          <a:p>
            <a:r>
              <a:rPr lang="en-US" altLang="en-US">
                <a:ea typeface="Verdana" charset="0"/>
                <a:cs typeface="Verdana" charset="0"/>
              </a:rPr>
              <a:t>© Copyright 2000-2020 TIBCO Software Inc.        </a:t>
            </a:r>
            <a:endParaRPr lang="en-US" dirty="0"/>
          </a:p>
        </p:txBody>
      </p:sp>
      <p:sp>
        <p:nvSpPr>
          <p:cNvPr id="5" name="Slide Number Placeholder 5">
            <a:extLst>
              <a:ext uri="{FF2B5EF4-FFF2-40B4-BE49-F238E27FC236}">
                <a16:creationId xmlns:a16="http://schemas.microsoft.com/office/drawing/2014/main" id="{B28FFC9D-54E2-E742-8432-957A48F0B477}"/>
              </a:ext>
            </a:extLst>
          </p:cNvPr>
          <p:cNvSpPr>
            <a:spLocks noGrp="1"/>
          </p:cNvSpPr>
          <p:nvPr>
            <p:ph type="sldNum" sz="quarter" idx="4"/>
          </p:nvPr>
        </p:nvSpPr>
        <p:spPr>
          <a:xfrm>
            <a:off x="13846" y="6479596"/>
            <a:ext cx="509322" cy="365125"/>
          </a:xfrm>
          <a:prstGeom prst="rect">
            <a:avLst/>
          </a:prstGeom>
        </p:spPr>
        <p:txBody>
          <a:bodyPr vert="horz" lIns="91440" tIns="45720" rIns="91440" bIns="45720" rtlCol="0" anchor="ctr"/>
          <a:lstStyle>
            <a:lvl1pPr algn="r">
              <a:defRPr sz="700">
                <a:solidFill>
                  <a:schemeClr val="tx1">
                    <a:tint val="75000"/>
                  </a:schemeClr>
                </a:solidFill>
                <a:latin typeface="Verdana" charset="0"/>
                <a:ea typeface="Verdana" charset="0"/>
                <a:cs typeface="Verdana" charset="0"/>
              </a:defRPr>
            </a:lvl1pPr>
          </a:lstStyle>
          <a:p>
            <a:fld id="{F3A80C80-AAB2-E148-A2A6-78396BD08969}" type="slidenum">
              <a:rPr lang="en-US" smtClean="0"/>
              <a:pPr/>
              <a:t>‹#›</a:t>
            </a:fld>
            <a:endParaRPr lang="en-US" dirty="0"/>
          </a:p>
        </p:txBody>
      </p:sp>
    </p:spTree>
    <p:extLst>
      <p:ext uri="{BB962C8B-B14F-4D97-AF65-F5344CB8AC3E}">
        <p14:creationId xmlns:p14="http://schemas.microsoft.com/office/powerpoint/2010/main" val="2055102066"/>
      </p:ext>
    </p:extLst>
  </p:cSld>
  <p:clrMap bg1="lt1" tx1="dk1" bg2="lt2" tx2="dk2" accent1="accent1" accent2="accent2" accent3="accent3" accent4="accent4" accent5="accent5" accent6="accent6" hlink="hlink" folHlink="folHlink"/>
  <p:sldLayoutIdLst>
    <p:sldLayoutId id="2147483700" r:id="rId1"/>
    <p:sldLayoutId id="2147483702" r:id="rId2"/>
    <p:sldLayoutId id="2147483703" r:id="rId3"/>
    <p:sldLayoutId id="2147483707" r:id="rId4"/>
    <p:sldLayoutId id="2147483760" r:id="rId5"/>
    <p:sldLayoutId id="2147483740" r:id="rId6"/>
    <p:sldLayoutId id="2147483750" r:id="rId7"/>
    <p:sldLayoutId id="2147483724" r:id="rId8"/>
    <p:sldLayoutId id="2147483755" r:id="rId9"/>
    <p:sldLayoutId id="2147483756"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5" r:id="rId26"/>
    <p:sldLayoutId id="2147483727" r:id="rId27"/>
    <p:sldLayoutId id="2147483728" r:id="rId28"/>
    <p:sldLayoutId id="2147483729" r:id="rId29"/>
    <p:sldLayoutId id="2147483730" r:id="rId30"/>
    <p:sldLayoutId id="2147483731" r:id="rId31"/>
    <p:sldLayoutId id="2147483732" r:id="rId32"/>
    <p:sldLayoutId id="2147483733" r:id="rId33"/>
    <p:sldLayoutId id="2147483758" r:id="rId34"/>
  </p:sldLayoutIdLst>
  <p:hf sldNum="0" hdr="0" dt="0"/>
  <p:txStyles>
    <p:titleStyle>
      <a:lvl1pPr algn="l" defTabSz="914400" rtl="0" eaLnBrk="1" latinLnBrk="0" hangingPunct="1">
        <a:lnSpc>
          <a:spcPct val="90000"/>
        </a:lnSpc>
        <a:spcBef>
          <a:spcPct val="0"/>
        </a:spcBef>
        <a:buNone/>
        <a:defRPr sz="3800" kern="1200" baseline="0">
          <a:solidFill>
            <a:schemeClr val="bg1"/>
          </a:solidFill>
          <a:latin typeface="verdana"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800" kern="1200" baseline="0">
          <a:solidFill>
            <a:schemeClr val="bg1"/>
          </a:solidFill>
          <a:latin typeface="verdana"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bg1"/>
          </a:solidFill>
          <a:latin typeface="verdana"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bg1"/>
          </a:solidFill>
          <a:latin typeface="verdana"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bg1"/>
          </a:solidFill>
          <a:latin typeface="verdana"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bg1"/>
          </a:solidFill>
          <a:latin typeface="verdan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100.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18" Type="http://schemas.openxmlformats.org/officeDocument/2006/relationships/image" Target="../media/image272.png"/><Relationship Id="rId3" Type="http://schemas.openxmlformats.org/officeDocument/2006/relationships/image" Target="../media/image257.png"/><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271.png"/><Relationship Id="rId2" Type="http://schemas.openxmlformats.org/officeDocument/2006/relationships/notesSlide" Target="../notesSlides/notesSlide99.xml"/><Relationship Id="rId16" Type="http://schemas.openxmlformats.org/officeDocument/2006/relationships/image" Target="../media/image270.png"/><Relationship Id="rId1" Type="http://schemas.openxmlformats.org/officeDocument/2006/relationships/slideLayout" Target="../slideLayouts/slideLayout39.xml"/><Relationship Id="rId6" Type="http://schemas.openxmlformats.org/officeDocument/2006/relationships/image" Target="../media/image260.png"/><Relationship Id="rId11" Type="http://schemas.openxmlformats.org/officeDocument/2006/relationships/image" Target="../media/image265.png"/><Relationship Id="rId5" Type="http://schemas.openxmlformats.org/officeDocument/2006/relationships/image" Target="../media/image259.png"/><Relationship Id="rId15" Type="http://schemas.openxmlformats.org/officeDocument/2006/relationships/image" Target="../media/image269.pn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s>
</file>

<file path=ppt/slides/_rels/slide101.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276.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10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01.xml"/><Relationship Id="rId1" Type="http://schemas.openxmlformats.org/officeDocument/2006/relationships/slideLayout" Target="../slideLayouts/slideLayout39.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103.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5.png"/><Relationship Id="rId7" Type="http://schemas.openxmlformats.org/officeDocument/2006/relationships/image" Target="../media/image288.png"/><Relationship Id="rId2" Type="http://schemas.openxmlformats.org/officeDocument/2006/relationships/notesSlide" Target="../notesSlides/notesSlide102.xml"/><Relationship Id="rId1" Type="http://schemas.openxmlformats.org/officeDocument/2006/relationships/slideLayout" Target="../slideLayouts/slideLayout39.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30.png"/><Relationship Id="rId9" Type="http://schemas.openxmlformats.org/officeDocument/2006/relationships/image" Target="../media/image290.png"/></Relationships>
</file>

<file path=ppt/slides/_rels/slide104.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3.png"/><Relationship Id="rId2" Type="http://schemas.openxmlformats.org/officeDocument/2006/relationships/notesSlide" Target="../notesSlides/notesSlide103.xml"/><Relationship Id="rId1" Type="http://schemas.openxmlformats.org/officeDocument/2006/relationships/slideLayout" Target="../slideLayouts/slideLayout39.xml"/><Relationship Id="rId6" Type="http://schemas.openxmlformats.org/officeDocument/2006/relationships/image" Target="../media/image249.png"/><Relationship Id="rId5" Type="http://schemas.openxmlformats.org/officeDocument/2006/relationships/image" Target="../media/image40.png"/><Relationship Id="rId4" Type="http://schemas.openxmlformats.org/officeDocument/2006/relationships/image" Target="../media/image292.png"/></Relationships>
</file>

<file path=ppt/slides/_rels/slide105.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95.jpg"/><Relationship Id="rId7" Type="http://schemas.openxmlformats.org/officeDocument/2006/relationships/image" Target="../media/image299.png"/><Relationship Id="rId2" Type="http://schemas.openxmlformats.org/officeDocument/2006/relationships/notesSlide" Target="../notesSlides/notesSlide105.xml"/><Relationship Id="rId1" Type="http://schemas.openxmlformats.org/officeDocument/2006/relationships/slideLayout" Target="../slideLayouts/slideLayout8.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 Id="rId9" Type="http://schemas.openxmlformats.org/officeDocument/2006/relationships/image" Target="../media/image301.png"/></Relationships>
</file>

<file path=ppt/slides/_rels/slide107.xml.rels><?xml version="1.0" encoding="UTF-8" standalone="yes"?>
<Relationships xmlns="http://schemas.openxmlformats.org/package/2006/relationships"><Relationship Id="rId3" Type="http://schemas.openxmlformats.org/officeDocument/2006/relationships/image" Target="../media/image302.jpg"/><Relationship Id="rId2" Type="http://schemas.openxmlformats.org/officeDocument/2006/relationships/notesSlide" Target="../notesSlides/notesSlide106.xml"/><Relationship Id="rId1" Type="http://schemas.openxmlformats.org/officeDocument/2006/relationships/slideLayout" Target="../slideLayouts/slideLayout8.xml"/><Relationship Id="rId6" Type="http://schemas.openxmlformats.org/officeDocument/2006/relationships/image" Target="../media/image244.png"/><Relationship Id="rId5" Type="http://schemas.openxmlformats.org/officeDocument/2006/relationships/image" Target="../media/image13.png"/><Relationship Id="rId4" Type="http://schemas.openxmlformats.org/officeDocument/2006/relationships/image" Target="../media/image242.png"/></Relationships>
</file>

<file path=ppt/slides/_rels/slide108.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notesSlide" Target="../notesSlides/notesSlide107.xml"/><Relationship Id="rId1" Type="http://schemas.openxmlformats.org/officeDocument/2006/relationships/slideLayout" Target="../slideLayouts/slideLayout8.xml"/><Relationship Id="rId6" Type="http://schemas.openxmlformats.org/officeDocument/2006/relationships/image" Target="../media/image244.png"/><Relationship Id="rId5" Type="http://schemas.openxmlformats.org/officeDocument/2006/relationships/image" Target="../media/image13.png"/><Relationship Id="rId4" Type="http://schemas.openxmlformats.org/officeDocument/2006/relationships/image" Target="../media/image24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313.png"/><Relationship Id="rId2" Type="http://schemas.openxmlformats.org/officeDocument/2006/relationships/notesSlide" Target="../notesSlides/notesSlide109.xml"/><Relationship Id="rId1" Type="http://schemas.openxmlformats.org/officeDocument/2006/relationships/slideLayout" Target="../slideLayouts/slideLayout35.xml"/><Relationship Id="rId6" Type="http://schemas.openxmlformats.org/officeDocument/2006/relationships/image" Target="../media/image307.png"/><Relationship Id="rId11" Type="http://schemas.openxmlformats.org/officeDocument/2006/relationships/image" Target="../media/image312.png"/><Relationship Id="rId5" Type="http://schemas.openxmlformats.org/officeDocument/2006/relationships/image" Target="../media/image306.png"/><Relationship Id="rId10" Type="http://schemas.openxmlformats.org/officeDocument/2006/relationships/image" Target="../media/image311.png"/><Relationship Id="rId4" Type="http://schemas.openxmlformats.org/officeDocument/2006/relationships/image" Target="../media/image305.png"/><Relationship Id="rId9" Type="http://schemas.openxmlformats.org/officeDocument/2006/relationships/image" Target="../media/image310.png"/></Relationships>
</file>

<file path=ppt/slides/_rels/slide111.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91.png"/><Relationship Id="rId3" Type="http://schemas.openxmlformats.org/officeDocument/2006/relationships/image" Target="../media/image314.png"/><Relationship Id="rId21" Type="http://schemas.openxmlformats.org/officeDocument/2006/relationships/image" Target="../media/image331.png"/><Relationship Id="rId7" Type="http://schemas.openxmlformats.org/officeDocument/2006/relationships/image" Target="../media/image318.png"/><Relationship Id="rId12" Type="http://schemas.openxmlformats.org/officeDocument/2006/relationships/image" Target="../media/image323.png"/><Relationship Id="rId17" Type="http://schemas.openxmlformats.org/officeDocument/2006/relationships/image" Target="../media/image328.png"/><Relationship Id="rId2" Type="http://schemas.openxmlformats.org/officeDocument/2006/relationships/notesSlide" Target="../notesSlides/notesSlide110.xml"/><Relationship Id="rId16" Type="http://schemas.openxmlformats.org/officeDocument/2006/relationships/image" Target="../media/image327.png"/><Relationship Id="rId20" Type="http://schemas.openxmlformats.org/officeDocument/2006/relationships/image" Target="../media/image330.png"/><Relationship Id="rId1" Type="http://schemas.openxmlformats.org/officeDocument/2006/relationships/slideLayout" Target="../slideLayouts/slideLayout39.xml"/><Relationship Id="rId6" Type="http://schemas.openxmlformats.org/officeDocument/2006/relationships/image" Target="../media/image317.png"/><Relationship Id="rId11" Type="http://schemas.openxmlformats.org/officeDocument/2006/relationships/image" Target="../media/image322.png"/><Relationship Id="rId24" Type="http://schemas.openxmlformats.org/officeDocument/2006/relationships/image" Target="../media/image334.png"/><Relationship Id="rId5" Type="http://schemas.openxmlformats.org/officeDocument/2006/relationships/image" Target="../media/image316.png"/><Relationship Id="rId15" Type="http://schemas.openxmlformats.org/officeDocument/2006/relationships/image" Target="../media/image326.png"/><Relationship Id="rId23" Type="http://schemas.openxmlformats.org/officeDocument/2006/relationships/image" Target="../media/image333.png"/><Relationship Id="rId10" Type="http://schemas.openxmlformats.org/officeDocument/2006/relationships/image" Target="../media/image321.png"/><Relationship Id="rId19" Type="http://schemas.openxmlformats.org/officeDocument/2006/relationships/image" Target="../media/image329.png"/><Relationship Id="rId4" Type="http://schemas.openxmlformats.org/officeDocument/2006/relationships/image" Target="../media/image315.png"/><Relationship Id="rId9" Type="http://schemas.openxmlformats.org/officeDocument/2006/relationships/image" Target="../media/image320.png"/><Relationship Id="rId14" Type="http://schemas.openxmlformats.org/officeDocument/2006/relationships/image" Target="../media/image325.png"/><Relationship Id="rId22" Type="http://schemas.openxmlformats.org/officeDocument/2006/relationships/image" Target="../media/image332.png"/></Relationships>
</file>

<file path=ppt/slides/_rels/slide11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13.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15.png"/><Relationship Id="rId3" Type="http://schemas.openxmlformats.org/officeDocument/2006/relationships/image" Target="../media/image250.png"/><Relationship Id="rId7" Type="http://schemas.openxmlformats.org/officeDocument/2006/relationships/image" Target="../media/image335.png"/><Relationship Id="rId12" Type="http://schemas.openxmlformats.org/officeDocument/2006/relationships/image" Target="../media/image342.png"/><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image" Target="../media/image340.png"/><Relationship Id="rId11" Type="http://schemas.openxmlformats.org/officeDocument/2006/relationships/image" Target="../media/image341.png"/><Relationship Id="rId5" Type="http://schemas.openxmlformats.org/officeDocument/2006/relationships/image" Target="../media/image332.png"/><Relationship Id="rId10" Type="http://schemas.openxmlformats.org/officeDocument/2006/relationships/image" Target="../media/image338.png"/><Relationship Id="rId4" Type="http://schemas.openxmlformats.org/officeDocument/2006/relationships/image" Target="../media/image339.png"/><Relationship Id="rId9" Type="http://schemas.openxmlformats.org/officeDocument/2006/relationships/image" Target="../media/image337.png"/><Relationship Id="rId14" Type="http://schemas.openxmlformats.org/officeDocument/2006/relationships/image" Target="../media/image317.png"/></Relationships>
</file>

<file path=ppt/slides/_rels/slide114.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hyperlink" Target="https://www.mckinsey.com/~/media/McKinsey/Business%20Functions/McKinsey%20Digital/Our%20Insights/Why%20digital%20strategies%20fail/Why-digital-strategies-fail.ashx"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21.xml"/><Relationship Id="rId16"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1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1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jp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3.png"/><Relationship Id="rId11" Type="http://schemas.openxmlformats.org/officeDocument/2006/relationships/image" Target="../media/image69.png"/><Relationship Id="rId5" Type="http://schemas.openxmlformats.org/officeDocument/2006/relationships/image" Target="../media/image1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96.pn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openxmlformats.org/officeDocument/2006/relationships/image" Target="../media/image115.jp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jpg"/><Relationship Id="rId12" Type="http://schemas.openxmlformats.org/officeDocument/2006/relationships/image" Target="../media/image119.jp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13.jp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7.png"/><Relationship Id="rId10" Type="http://schemas.openxmlformats.org/officeDocument/2006/relationships/image" Target="../media/image131.png"/><Relationship Id="rId4" Type="http://schemas.openxmlformats.org/officeDocument/2006/relationships/image" Target="../media/image126.png"/><Relationship Id="rId9"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hyperlink" Target="http://www.flogo.io/" TargetMode="External"/><Relationship Id="rId13" Type="http://schemas.openxmlformats.org/officeDocument/2006/relationships/image" Target="../media/image137.png"/><Relationship Id="rId3" Type="http://schemas.openxmlformats.org/officeDocument/2006/relationships/hyperlink" Target="http://cloud.tibco.com/" TargetMode="External"/><Relationship Id="rId7" Type="http://schemas.openxmlformats.org/officeDocument/2006/relationships/hyperlink" Target="https://docs.tibco.com/" TargetMode="External"/><Relationship Id="rId12"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hyperlink" Target="https://community.tibco.com/products/tibco-activematrix-businessworks" TargetMode="External"/><Relationship Id="rId11" Type="http://schemas.openxmlformats.org/officeDocument/2006/relationships/image" Target="../media/image135.png"/><Relationship Id="rId5" Type="http://schemas.openxmlformats.org/officeDocument/2006/relationships/hyperlink" Target="https://github.com/TIBCOUK/Keys2Cloud/blob/master/scratchpad.md" TargetMode="External"/><Relationship Id="rId10" Type="http://schemas.openxmlformats.org/officeDocument/2006/relationships/image" Target="../media/image134.png"/><Relationship Id="rId4" Type="http://schemas.openxmlformats.org/officeDocument/2006/relationships/hyperlink" Target="https://github.com/TIBCOUK/Keys2Cloud" TargetMode="External"/><Relationship Id="rId9" Type="http://schemas.openxmlformats.org/officeDocument/2006/relationships/image" Target="../media/image133.png"/><Relationship Id="rId14"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hyperlink" Target="https://cloud.tibco.com/"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53.png"/></Relationships>
</file>

<file path=ppt/slides/_rels/slide5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58.png"/></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60.png"/></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62.png"/></Relationships>
</file>

<file path=ppt/slides/_rels/slide5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6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image" Target="../media/image167.png"/><Relationship Id="rId4" Type="http://schemas.openxmlformats.org/officeDocument/2006/relationships/image" Target="../media/image166.png"/></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172.png"/></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74.png"/></Relationships>
</file>

<file path=ppt/slides/_rels/slide6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6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81.png"/></Relationships>
</file>

<file path=ppt/slides/_rels/slide7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184.png"/><Relationship Id="rId4" Type="http://schemas.openxmlformats.org/officeDocument/2006/relationships/image" Target="../media/image183.png"/></Relationships>
</file>

<file path=ppt/slides/_rels/slide7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188.png"/></Relationships>
</file>

<file path=ppt/slides/_rels/slide7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191.png"/></Relationships>
</file>

<file path=ppt/slides/_rels/slide7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193.png"/></Relationships>
</file>

<file path=ppt/slides/_rels/slide7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8.xml"/><Relationship Id="rId1" Type="http://schemas.openxmlformats.org/officeDocument/2006/relationships/slideLayout" Target="../slideLayouts/slideLayout8.xml"/><Relationship Id="rId5" Type="http://schemas.openxmlformats.org/officeDocument/2006/relationships/image" Target="../media/image198.png"/><Relationship Id="rId4" Type="http://schemas.openxmlformats.org/officeDocument/2006/relationships/image" Target="../media/image19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202.png"/></Relationships>
</file>

<file path=ppt/slides/_rels/slide8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204.png"/></Relationships>
</file>

<file path=ppt/slides/_rels/slide8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5.xml"/><Relationship Id="rId1" Type="http://schemas.openxmlformats.org/officeDocument/2006/relationships/slideLayout" Target="../slideLayouts/slideLayout8.xml"/><Relationship Id="rId5" Type="http://schemas.openxmlformats.org/officeDocument/2006/relationships/image" Target="../media/image206.jpeg"/><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18.xml"/><Relationship Id="rId6" Type="http://schemas.openxmlformats.org/officeDocument/2006/relationships/image" Target="../media/image207.png"/><Relationship Id="rId5" Type="http://schemas.openxmlformats.org/officeDocument/2006/relationships/image" Target="../media/image42.png"/><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jpg"/><Relationship Id="rId7" Type="http://schemas.openxmlformats.org/officeDocument/2006/relationships/image" Target="../media/image212.png"/><Relationship Id="rId12" Type="http://schemas.openxmlformats.org/officeDocument/2006/relationships/image" Target="../media/image217.png"/><Relationship Id="rId2" Type="http://schemas.openxmlformats.org/officeDocument/2006/relationships/notesSlide" Target="../notesSlides/notesSlide88.xml"/><Relationship Id="rId1" Type="http://schemas.openxmlformats.org/officeDocument/2006/relationships/slideLayout" Target="../slideLayouts/slideLayout38.xml"/><Relationship Id="rId6" Type="http://schemas.openxmlformats.org/officeDocument/2006/relationships/image" Target="../media/image211.png"/><Relationship Id="rId11" Type="http://schemas.openxmlformats.org/officeDocument/2006/relationships/image" Target="../media/image216.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jpg"/><Relationship Id="rId9" Type="http://schemas.openxmlformats.org/officeDocument/2006/relationships/image" Target="../media/image21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89.xml"/><Relationship Id="rId1" Type="http://schemas.openxmlformats.org/officeDocument/2006/relationships/slideLayout" Target="../slideLayouts/slideLayout38.xml"/><Relationship Id="rId6" Type="http://schemas.openxmlformats.org/officeDocument/2006/relationships/image" Target="../media/image221.png"/><Relationship Id="rId5" Type="http://schemas.openxmlformats.org/officeDocument/2006/relationships/image" Target="../media/image220.png"/><Relationship Id="rId10" Type="http://schemas.openxmlformats.org/officeDocument/2006/relationships/image" Target="../media/image216.png"/><Relationship Id="rId4" Type="http://schemas.openxmlformats.org/officeDocument/2006/relationships/image" Target="../media/image219.png"/><Relationship Id="rId9" Type="http://schemas.openxmlformats.org/officeDocument/2006/relationships/image" Target="../media/image212.png"/></Relationships>
</file>

<file path=ppt/slides/_rels/slide91.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notesSlide" Target="../notesSlides/notesSlide90.xml"/><Relationship Id="rId1" Type="http://schemas.openxmlformats.org/officeDocument/2006/relationships/slideLayout" Target="../slideLayouts/slideLayout39.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2.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91.xml"/><Relationship Id="rId1" Type="http://schemas.openxmlformats.org/officeDocument/2006/relationships/slideLayout" Target="../slideLayouts/slideLayout39.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93.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5.png"/><Relationship Id="rId7" Type="http://schemas.openxmlformats.org/officeDocument/2006/relationships/image" Target="../media/image242.png"/><Relationship Id="rId2" Type="http://schemas.openxmlformats.org/officeDocument/2006/relationships/notesSlide" Target="../notesSlides/notesSlide92.xml"/><Relationship Id="rId1" Type="http://schemas.openxmlformats.org/officeDocument/2006/relationships/slideLayout" Target="../slideLayouts/slideLayout3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24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4.xml"/><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24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97.xml"/><Relationship Id="rId1" Type="http://schemas.openxmlformats.org/officeDocument/2006/relationships/slideLayout" Target="../slideLayouts/slideLayout39.xml"/><Relationship Id="rId5" Type="http://schemas.openxmlformats.org/officeDocument/2006/relationships/image" Target="../media/image250.png"/><Relationship Id="rId4" Type="http://schemas.openxmlformats.org/officeDocument/2006/relationships/image" Target="../media/image249.png"/></Relationships>
</file>

<file path=ppt/slides/_rels/slide9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1DECA9-C450-3846-A3A6-EC0F738E010C}"/>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B5BF87B-53C2-9648-A283-1A3A6680AEC5}"/>
              </a:ext>
            </a:extLst>
          </p:cNvPr>
          <p:cNvSpPr>
            <a:spLocks noGrp="1"/>
          </p:cNvSpPr>
          <p:nvPr>
            <p:ph type="body" sz="quarter" idx="14"/>
          </p:nvPr>
        </p:nvSpPr>
        <p:spPr/>
        <p:txBody>
          <a:bodyPr/>
          <a:lstStyle/>
          <a:p>
            <a:r>
              <a:rPr lang="en-US" dirty="0"/>
              <a:t>23</a:t>
            </a:r>
            <a:r>
              <a:rPr lang="en-US" baseline="30000" dirty="0"/>
              <a:t>rd</a:t>
            </a:r>
            <a:r>
              <a:rPr lang="en-US" dirty="0"/>
              <a:t> January 2020</a:t>
            </a:r>
          </a:p>
        </p:txBody>
      </p:sp>
      <p:sp>
        <p:nvSpPr>
          <p:cNvPr id="2" name="Title 1">
            <a:extLst>
              <a:ext uri="{FF2B5EF4-FFF2-40B4-BE49-F238E27FC236}">
                <a16:creationId xmlns:a16="http://schemas.microsoft.com/office/drawing/2014/main" id="{DBCDCDD1-4B30-7D49-B2C8-883DA71C430B}"/>
              </a:ext>
            </a:extLst>
          </p:cNvPr>
          <p:cNvSpPr>
            <a:spLocks noGrp="1"/>
          </p:cNvSpPr>
          <p:nvPr>
            <p:ph type="title"/>
          </p:nvPr>
        </p:nvSpPr>
        <p:spPr/>
        <p:txBody>
          <a:bodyPr/>
          <a:lstStyle/>
          <a:p>
            <a:r>
              <a:rPr lang="en-US" dirty="0"/>
              <a:t>TIBCO Cloud Workshop</a:t>
            </a:r>
          </a:p>
        </p:txBody>
      </p:sp>
      <p:sp>
        <p:nvSpPr>
          <p:cNvPr id="5" name="Text Placeholder 4">
            <a:extLst>
              <a:ext uri="{FF2B5EF4-FFF2-40B4-BE49-F238E27FC236}">
                <a16:creationId xmlns:a16="http://schemas.microsoft.com/office/drawing/2014/main" id="{41A34873-1F95-2946-8986-784A7E752CB6}"/>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EBD2F408-07D4-194B-9054-086437A4F303}"/>
              </a:ext>
            </a:extLst>
          </p:cNvPr>
          <p:cNvSpPr>
            <a:spLocks noGrp="1"/>
          </p:cNvSpPr>
          <p:nvPr>
            <p:ph type="body" sz="quarter" idx="16"/>
          </p:nvPr>
        </p:nvSpPr>
        <p:spPr/>
        <p:txBody>
          <a:bodyPr/>
          <a:lstStyle/>
          <a:p>
            <a:r>
              <a:rPr lang="en-US" dirty="0"/>
              <a:t>London</a:t>
            </a:r>
          </a:p>
        </p:txBody>
      </p:sp>
    </p:spTree>
    <p:extLst>
      <p:ext uri="{BB962C8B-B14F-4D97-AF65-F5344CB8AC3E}">
        <p14:creationId xmlns:p14="http://schemas.microsoft.com/office/powerpoint/2010/main" val="636171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86"/>
        <p:cNvGrpSpPr/>
        <p:nvPr/>
      </p:nvGrpSpPr>
      <p:grpSpPr>
        <a:xfrm>
          <a:off x="0" y="0"/>
          <a:ext cx="0" cy="0"/>
          <a:chOff x="0" y="0"/>
          <a:chExt cx="0" cy="0"/>
        </a:xfrm>
      </p:grpSpPr>
      <p:sp>
        <p:nvSpPr>
          <p:cNvPr id="787" name="Google Shape;787;p167"/>
          <p:cNvSpPr/>
          <p:nvPr/>
        </p:nvSpPr>
        <p:spPr>
          <a:xfrm>
            <a:off x="4385867" y="80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88" name="Google Shape;788;p1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789" name="Google Shape;789;p167"/>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Mark Mussett</a:t>
            </a:r>
            <a:endParaRPr sz="1900" b="0" i="0" u="none" strike="noStrike" cap="none">
              <a:solidFill>
                <a:srgbClr val="FFFFFF"/>
              </a:solidFill>
              <a:latin typeface="Roboto"/>
              <a:ea typeface="Roboto"/>
              <a:cs typeface="Roboto"/>
              <a:sym typeface="Roboto"/>
            </a:endParaRPr>
          </a:p>
        </p:txBody>
      </p:sp>
      <p:sp>
        <p:nvSpPr>
          <p:cNvPr id="790" name="Google Shape;790;p167"/>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Senior Solutions Consultant</a:t>
            </a:r>
            <a:endParaRPr sz="1900" b="0" i="0" u="none" strike="noStrike" cap="none">
              <a:solidFill>
                <a:srgbClr val="FFFFFF"/>
              </a:solidFill>
              <a:latin typeface="Roboto"/>
              <a:ea typeface="Roboto"/>
              <a:cs typeface="Roboto"/>
              <a:sym typeface="Roboto"/>
            </a:endParaRPr>
          </a:p>
        </p:txBody>
      </p:sp>
      <p:sp>
        <p:nvSpPr>
          <p:cNvPr id="791" name="Google Shape;791;p167"/>
          <p:cNvSpPr txBox="1"/>
          <p:nvPr/>
        </p:nvSpPr>
        <p:spPr>
          <a:xfrm>
            <a:off x="5411867" y="189219"/>
            <a:ext cx="5754000" cy="6285472"/>
          </a:xfrm>
          <a:prstGeom prst="rect">
            <a:avLst/>
          </a:prstGeom>
          <a:noFill/>
          <a:ln>
            <a:noFill/>
          </a:ln>
        </p:spPr>
        <p:txBody>
          <a:bodyPr spcFirstLastPara="1" wrap="square" lIns="121900" tIns="121900" rIns="121900" bIns="121900" anchor="t" anchorCtr="0">
            <a:noAutofit/>
          </a:bodyPr>
          <a:lstStyle/>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Veteran IT specialist with a career spanning 21 years in the Integration industry. Joined TIBCO in 2005, with 11 years in Professional Services as Technical Architect and 3 years in Pre-Sales organisations working with our Connected portfolio of products.</a:t>
            </a:r>
            <a:endParaRPr sz="1900" b="0" i="0" u="none" strike="noStrike" cap="none">
              <a:solidFill>
                <a:srgbClr val="FFFFFF"/>
              </a:solidFill>
              <a:latin typeface="Roboto"/>
              <a:ea typeface="Roboto"/>
              <a:cs typeface="Roboto"/>
              <a:sym typeface="Roboto"/>
            </a:endParaRPr>
          </a:p>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Expertise in API (Mashery), Integration (BusinessWorks, Flogo), Messaging (JMS, FTL, and RV), and Golang programming.</a:t>
            </a:r>
            <a:endParaRPr sz="1900" b="0" i="0" u="none" strike="noStrike" cap="none">
              <a:solidFill>
                <a:srgbClr val="FFFFFF"/>
              </a:solidFill>
              <a:latin typeface="Roboto"/>
              <a:ea typeface="Roboto"/>
              <a:cs typeface="Roboto"/>
              <a:sym typeface="Roboto"/>
            </a:endParaRPr>
          </a:p>
        </p:txBody>
      </p:sp>
      <p:pic>
        <p:nvPicPr>
          <p:cNvPr id="792" name="Google Shape;792;p167"/>
          <p:cNvPicPr preferRelativeResize="0"/>
          <p:nvPr/>
        </p:nvPicPr>
        <p:blipFill rotWithShape="1">
          <a:blip r:embed="rId4">
            <a:alphaModFix/>
          </a:blip>
          <a:srcRect/>
          <a:stretch/>
        </p:blipFill>
        <p:spPr>
          <a:xfrm>
            <a:off x="873559" y="1091400"/>
            <a:ext cx="2540000" cy="2540000"/>
          </a:xfrm>
          <a:prstGeom prst="rect">
            <a:avLst/>
          </a:prstGeom>
          <a:noFill/>
          <a:ln>
            <a:noFill/>
          </a:ln>
        </p:spPr>
      </p:pic>
    </p:spTree>
    <p:extLst>
      <p:ext uri="{BB962C8B-B14F-4D97-AF65-F5344CB8AC3E}">
        <p14:creationId xmlns:p14="http://schemas.microsoft.com/office/powerpoint/2010/main" val="1185518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42"/>
        <p:cNvGrpSpPr/>
        <p:nvPr/>
      </p:nvGrpSpPr>
      <p:grpSpPr>
        <a:xfrm>
          <a:off x="0" y="0"/>
          <a:ext cx="0" cy="0"/>
          <a:chOff x="0" y="0"/>
          <a:chExt cx="0" cy="0"/>
        </a:xfrm>
      </p:grpSpPr>
      <p:sp>
        <p:nvSpPr>
          <p:cNvPr id="2943" name="Google Shape;2943;g6c30f14632_1_142"/>
          <p:cNvSpPr/>
          <p:nvPr/>
        </p:nvSpPr>
        <p:spPr>
          <a:xfrm>
            <a:off x="587027" y="5030664"/>
            <a:ext cx="2218800" cy="10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44" name="Google Shape;2944;g6c30f14632_1_142"/>
          <p:cNvSpPr/>
          <p:nvPr/>
        </p:nvSpPr>
        <p:spPr>
          <a:xfrm>
            <a:off x="10859653" y="2060792"/>
            <a:ext cx="1082100" cy="3545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700"/>
              <a:buFont typeface="Verdana"/>
              <a:buNone/>
            </a:pPr>
            <a:r>
              <a:rPr lang="en-US" sz="1700" b="0" i="0" u="none" strike="noStrike" cap="none">
                <a:solidFill>
                  <a:schemeClr val="dk1"/>
                </a:solidFill>
                <a:latin typeface="Verdana"/>
                <a:ea typeface="Verdana"/>
                <a:cs typeface="Verdana"/>
                <a:sym typeface="Verdana"/>
              </a:rPr>
              <a:t>Public Cloud</a:t>
            </a:r>
            <a:endParaRPr sz="1700" b="0" i="0" u="none" strike="noStrike" cap="none">
              <a:solidFill>
                <a:schemeClr val="dk1"/>
              </a:solidFill>
              <a:latin typeface="Verdana"/>
              <a:ea typeface="Verdana"/>
              <a:cs typeface="Verdana"/>
              <a:sym typeface="Verdana"/>
            </a:endParaRPr>
          </a:p>
        </p:txBody>
      </p:sp>
      <p:pic>
        <p:nvPicPr>
          <p:cNvPr id="2945" name="Google Shape;2945;g6c30f14632_1_1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41823" y="2899461"/>
            <a:ext cx="2218850" cy="1174426"/>
          </a:xfrm>
          <a:prstGeom prst="rect">
            <a:avLst/>
          </a:prstGeom>
          <a:noFill/>
          <a:ln>
            <a:noFill/>
          </a:ln>
        </p:spPr>
      </p:pic>
      <p:sp>
        <p:nvSpPr>
          <p:cNvPr id="2946" name="Google Shape;2946;g6c30f14632_1_142"/>
          <p:cNvSpPr/>
          <p:nvPr/>
        </p:nvSpPr>
        <p:spPr>
          <a:xfrm rot="5400000">
            <a:off x="1518174" y="4402976"/>
            <a:ext cx="544200" cy="347700"/>
          </a:xfrm>
          <a:prstGeom prst="rightArrow">
            <a:avLst>
              <a:gd name="adj1" fmla="val 50000"/>
              <a:gd name="adj2" fmla="val 5000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pic>
        <p:nvPicPr>
          <p:cNvPr id="2947" name="Google Shape;2947;g6c30f14632_1_1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79352" y="5437302"/>
            <a:ext cx="1154025" cy="291906"/>
          </a:xfrm>
          <a:prstGeom prst="rect">
            <a:avLst/>
          </a:prstGeom>
          <a:noFill/>
          <a:ln>
            <a:noFill/>
          </a:ln>
        </p:spPr>
      </p:pic>
      <p:pic>
        <p:nvPicPr>
          <p:cNvPr id="2948" name="Google Shape;2948;g6c30f14632_1_14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60602" y="5137364"/>
            <a:ext cx="646174" cy="891776"/>
          </a:xfrm>
          <a:prstGeom prst="rect">
            <a:avLst/>
          </a:prstGeom>
          <a:noFill/>
          <a:ln>
            <a:noFill/>
          </a:ln>
        </p:spPr>
      </p:pic>
      <p:sp>
        <p:nvSpPr>
          <p:cNvPr id="2949" name="Google Shape;2949;g6c30f14632_1_142"/>
          <p:cNvSpPr/>
          <p:nvPr/>
        </p:nvSpPr>
        <p:spPr>
          <a:xfrm>
            <a:off x="4223652" y="1388739"/>
            <a:ext cx="848100" cy="2004300"/>
          </a:xfrm>
          <a:prstGeom prst="bentArrow">
            <a:avLst>
              <a:gd name="adj1" fmla="val 25000"/>
              <a:gd name="adj2" fmla="val 25000"/>
              <a:gd name="adj3" fmla="val 25000"/>
              <a:gd name="adj4" fmla="val 4375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50" name="Google Shape;2950;g6c30f14632_1_142"/>
          <p:cNvSpPr/>
          <p:nvPr/>
        </p:nvSpPr>
        <p:spPr>
          <a:xfrm rot="10800000" flipH="1">
            <a:off x="4214911" y="3533164"/>
            <a:ext cx="848100" cy="1298100"/>
          </a:xfrm>
          <a:prstGeom prst="bentArrow">
            <a:avLst>
              <a:gd name="adj1" fmla="val 25000"/>
              <a:gd name="adj2" fmla="val 25000"/>
              <a:gd name="adj3" fmla="val 25000"/>
              <a:gd name="adj4" fmla="val 4375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51" name="Google Shape;2951;g6c30f14632_1_142"/>
          <p:cNvSpPr/>
          <p:nvPr/>
        </p:nvSpPr>
        <p:spPr>
          <a:xfrm>
            <a:off x="4223652" y="2754514"/>
            <a:ext cx="848100" cy="1786200"/>
          </a:xfrm>
          <a:prstGeom prst="bentArrow">
            <a:avLst>
              <a:gd name="adj1" fmla="val 25000"/>
              <a:gd name="adj2" fmla="val 25000"/>
              <a:gd name="adj3" fmla="val 25000"/>
              <a:gd name="adj4" fmla="val 4375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52" name="Google Shape;2952;g6c30f14632_1_142"/>
          <p:cNvSpPr/>
          <p:nvPr/>
        </p:nvSpPr>
        <p:spPr>
          <a:xfrm rot="10800000" flipH="1">
            <a:off x="4223652" y="4358264"/>
            <a:ext cx="848100" cy="2249100"/>
          </a:xfrm>
          <a:prstGeom prst="bentArrow">
            <a:avLst>
              <a:gd name="adj1" fmla="val 25000"/>
              <a:gd name="adj2" fmla="val 25000"/>
              <a:gd name="adj3" fmla="val 25000"/>
              <a:gd name="adj4" fmla="val 4375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53" name="Google Shape;2953;g6c30f14632_1_142"/>
          <p:cNvSpPr/>
          <p:nvPr/>
        </p:nvSpPr>
        <p:spPr>
          <a:xfrm>
            <a:off x="3044350" y="5333038"/>
            <a:ext cx="759000" cy="447300"/>
          </a:xfrm>
          <a:prstGeom prst="rightArrow">
            <a:avLst>
              <a:gd name="adj1" fmla="val 50000"/>
              <a:gd name="adj2" fmla="val 5000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pic>
        <p:nvPicPr>
          <p:cNvPr id="2954" name="Google Shape;2954;g6c30f14632_1_14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187974" y="2891995"/>
            <a:ext cx="2651974" cy="364200"/>
          </a:xfrm>
          <a:prstGeom prst="rect">
            <a:avLst/>
          </a:prstGeom>
          <a:noFill/>
          <a:ln>
            <a:noFill/>
          </a:ln>
        </p:spPr>
      </p:pic>
      <p:pic>
        <p:nvPicPr>
          <p:cNvPr id="2955" name="Google Shape;2955;g6c30f14632_1_142"/>
          <p:cNvPicPr preferRelativeResize="0"/>
          <p:nvPr/>
        </p:nvPicPr>
        <p:blipFill rotWithShape="1">
          <a:blip r:embed="rId7">
            <a:alphaModFix/>
          </a:blip>
          <a:srcRect/>
          <a:stretch/>
        </p:blipFill>
        <p:spPr>
          <a:xfrm>
            <a:off x="6122475" y="3507859"/>
            <a:ext cx="2099057" cy="544200"/>
          </a:xfrm>
          <a:prstGeom prst="rect">
            <a:avLst/>
          </a:prstGeom>
          <a:noFill/>
          <a:ln>
            <a:noFill/>
          </a:ln>
        </p:spPr>
      </p:pic>
      <p:pic>
        <p:nvPicPr>
          <p:cNvPr id="2956" name="Google Shape;2956;g6c30f14632_1_14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105155" y="2175685"/>
            <a:ext cx="646175" cy="622719"/>
          </a:xfrm>
          <a:prstGeom prst="rect">
            <a:avLst/>
          </a:prstGeom>
          <a:noFill/>
          <a:ln>
            <a:noFill/>
          </a:ln>
        </p:spPr>
      </p:pic>
      <p:pic>
        <p:nvPicPr>
          <p:cNvPr id="2957" name="Google Shape;2957;g6c30f14632_1_14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790056" y="4392347"/>
            <a:ext cx="2867375" cy="622702"/>
          </a:xfrm>
          <a:prstGeom prst="rect">
            <a:avLst/>
          </a:prstGeom>
          <a:noFill/>
          <a:ln>
            <a:noFill/>
          </a:ln>
        </p:spPr>
      </p:pic>
      <p:pic>
        <p:nvPicPr>
          <p:cNvPr id="2958" name="Google Shape;2958;g6c30f14632_1_14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5305733" y="1404038"/>
            <a:ext cx="1909751" cy="1068550"/>
          </a:xfrm>
          <a:prstGeom prst="rect">
            <a:avLst/>
          </a:prstGeom>
          <a:noFill/>
          <a:ln>
            <a:noFill/>
          </a:ln>
        </p:spPr>
      </p:pic>
      <p:pic>
        <p:nvPicPr>
          <p:cNvPr id="2959" name="Google Shape;2959;g6c30f14632_1_14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0870465" y="2913156"/>
            <a:ext cx="1068600" cy="1068571"/>
          </a:xfrm>
          <a:prstGeom prst="rect">
            <a:avLst/>
          </a:prstGeom>
          <a:noFill/>
          <a:ln>
            <a:noFill/>
          </a:ln>
        </p:spPr>
      </p:pic>
      <p:pic>
        <p:nvPicPr>
          <p:cNvPr id="2960" name="Google Shape;2960;g6c30f14632_1_14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295800" y="4417063"/>
            <a:ext cx="2099049" cy="546192"/>
          </a:xfrm>
          <a:prstGeom prst="rect">
            <a:avLst/>
          </a:prstGeom>
          <a:noFill/>
          <a:ln>
            <a:noFill/>
          </a:ln>
        </p:spPr>
      </p:pic>
      <p:grpSp>
        <p:nvGrpSpPr>
          <p:cNvPr id="2961" name="Google Shape;2961;g6c30f14632_1_142"/>
          <p:cNvGrpSpPr/>
          <p:nvPr/>
        </p:nvGrpSpPr>
        <p:grpSpPr>
          <a:xfrm>
            <a:off x="8429303" y="3321353"/>
            <a:ext cx="1081983" cy="1167600"/>
            <a:chOff x="7811501" y="2696953"/>
            <a:chExt cx="1096012" cy="1183098"/>
          </a:xfrm>
        </p:grpSpPr>
        <p:pic>
          <p:nvPicPr>
            <p:cNvPr id="2962" name="Google Shape;2962;g6c30f14632_1_142"/>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936800" y="2696953"/>
              <a:ext cx="848100" cy="888043"/>
            </a:xfrm>
            <a:prstGeom prst="rect">
              <a:avLst/>
            </a:prstGeom>
            <a:noFill/>
            <a:ln>
              <a:noFill/>
            </a:ln>
          </p:spPr>
        </p:pic>
        <p:pic>
          <p:nvPicPr>
            <p:cNvPr id="2963" name="Google Shape;2963;g6c30f14632_1_14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811501" y="3704851"/>
              <a:ext cx="1096012" cy="175200"/>
            </a:xfrm>
            <a:prstGeom prst="rect">
              <a:avLst/>
            </a:prstGeom>
            <a:noFill/>
            <a:ln>
              <a:noFill/>
            </a:ln>
          </p:spPr>
        </p:pic>
      </p:grpSp>
      <p:pic>
        <p:nvPicPr>
          <p:cNvPr id="2964" name="Google Shape;2964;g6c30f14632_1_142"/>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8021955" y="2635520"/>
            <a:ext cx="2753050" cy="582227"/>
          </a:xfrm>
          <a:prstGeom prst="rect">
            <a:avLst/>
          </a:prstGeom>
          <a:noFill/>
          <a:ln>
            <a:noFill/>
          </a:ln>
        </p:spPr>
      </p:pic>
      <p:pic>
        <p:nvPicPr>
          <p:cNvPr id="2965" name="Google Shape;2965;g6c30f14632_1_14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5305734" y="5376193"/>
            <a:ext cx="1439424" cy="1137075"/>
          </a:xfrm>
          <a:prstGeom prst="rect">
            <a:avLst/>
          </a:prstGeom>
          <a:noFill/>
          <a:ln>
            <a:noFill/>
          </a:ln>
        </p:spPr>
      </p:pic>
      <p:pic>
        <p:nvPicPr>
          <p:cNvPr id="2966" name="Google Shape;2966;g6c30f14632_1_14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1025265" y="3950892"/>
            <a:ext cx="759000" cy="759000"/>
          </a:xfrm>
          <a:prstGeom prst="rect">
            <a:avLst/>
          </a:prstGeom>
          <a:noFill/>
          <a:ln>
            <a:noFill/>
          </a:ln>
        </p:spPr>
      </p:pic>
      <p:sp>
        <p:nvSpPr>
          <p:cNvPr id="2967" name="Google Shape;2967;g6c30f14632_1_142"/>
          <p:cNvSpPr txBox="1"/>
          <p:nvPr/>
        </p:nvSpPr>
        <p:spPr>
          <a:xfrm>
            <a:off x="10791728" y="4596042"/>
            <a:ext cx="1226100" cy="36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000"/>
              <a:buFont typeface="Verdana"/>
              <a:buNone/>
            </a:pPr>
            <a:r>
              <a:rPr lang="en-US" sz="1000" b="0" i="0" u="none" strike="noStrike" cap="none">
                <a:solidFill>
                  <a:schemeClr val="dk1"/>
                </a:solidFill>
                <a:latin typeface="Verdana"/>
                <a:ea typeface="Verdana"/>
                <a:cs typeface="Verdana"/>
                <a:sym typeface="Verdana"/>
              </a:rPr>
              <a:t>Microsoft Azure</a:t>
            </a:r>
            <a:endParaRPr sz="1000" b="0" i="0" u="none" strike="noStrike" cap="none">
              <a:solidFill>
                <a:schemeClr val="dk1"/>
              </a:solidFill>
              <a:latin typeface="Verdana"/>
              <a:ea typeface="Verdana"/>
              <a:cs typeface="Verdana"/>
              <a:sym typeface="Verdana"/>
            </a:endParaRPr>
          </a:p>
        </p:txBody>
      </p:sp>
      <p:sp>
        <p:nvSpPr>
          <p:cNvPr id="2968" name="Google Shape;2968;g6c30f14632_1_142"/>
          <p:cNvSpPr txBox="1"/>
          <p:nvPr/>
        </p:nvSpPr>
        <p:spPr>
          <a:xfrm>
            <a:off x="632952" y="6145529"/>
            <a:ext cx="2218800" cy="49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800"/>
              <a:buFont typeface="Verdana"/>
              <a:buNone/>
            </a:pPr>
            <a:r>
              <a:rPr lang="en-US" sz="1800" b="1" i="0" u="none" strike="noStrike" cap="none">
                <a:solidFill>
                  <a:schemeClr val="dk1"/>
                </a:solidFill>
                <a:latin typeface="Verdana"/>
                <a:ea typeface="Verdana"/>
                <a:cs typeface="Verdana"/>
                <a:sym typeface="Verdana"/>
              </a:rPr>
              <a:t>CI Pipeline</a:t>
            </a:r>
            <a:endParaRPr sz="1800" b="1" i="0" u="none" strike="noStrike" cap="none">
              <a:solidFill>
                <a:schemeClr val="dk1"/>
              </a:solidFill>
              <a:latin typeface="Verdana"/>
              <a:ea typeface="Verdana"/>
              <a:cs typeface="Verdana"/>
              <a:sym typeface="Verdana"/>
            </a:endParaRPr>
          </a:p>
        </p:txBody>
      </p:sp>
      <p:sp>
        <p:nvSpPr>
          <p:cNvPr id="2969" name="Google Shape;2969;g6c30f14632_1_142"/>
          <p:cNvSpPr txBox="1"/>
          <p:nvPr/>
        </p:nvSpPr>
        <p:spPr>
          <a:xfrm>
            <a:off x="6100346" y="5654660"/>
            <a:ext cx="2623500" cy="49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Verdana"/>
              <a:buNone/>
            </a:pPr>
            <a:r>
              <a:rPr lang="en-US" sz="1400" b="0" i="0" u="none" strike="noStrike" cap="none">
                <a:solidFill>
                  <a:schemeClr val="dk1"/>
                </a:solidFill>
                <a:latin typeface="Verdana"/>
                <a:ea typeface="Verdana"/>
                <a:cs typeface="Verdana"/>
                <a:sym typeface="Verdana"/>
              </a:rPr>
              <a:t>AppSpace </a:t>
            </a:r>
            <a:br>
              <a:rPr lang="en-US" sz="1400" b="0" i="0" u="none" strike="noStrike" cap="none">
                <a:solidFill>
                  <a:schemeClr val="dk1"/>
                </a:solidFill>
                <a:latin typeface="Verdana"/>
                <a:ea typeface="Verdana"/>
                <a:cs typeface="Verdana"/>
                <a:sym typeface="Verdana"/>
              </a:rPr>
            </a:br>
            <a:r>
              <a:rPr lang="en-US" sz="1400" b="0" i="0" u="none" strike="noStrike" cap="none">
                <a:solidFill>
                  <a:schemeClr val="dk1"/>
                </a:solidFill>
                <a:latin typeface="Verdana"/>
                <a:ea typeface="Verdana"/>
                <a:cs typeface="Verdana"/>
                <a:sym typeface="Verdana"/>
              </a:rPr>
              <a:t>(On Premise)</a:t>
            </a:r>
            <a:endParaRPr sz="1400" b="0" i="0" u="none" strike="noStrike" cap="none">
              <a:solidFill>
                <a:schemeClr val="dk1"/>
              </a:solidFill>
              <a:latin typeface="Verdana"/>
              <a:ea typeface="Verdana"/>
              <a:cs typeface="Verdana"/>
              <a:sym typeface="Verdana"/>
            </a:endParaRPr>
          </a:p>
        </p:txBody>
      </p:sp>
      <p:sp>
        <p:nvSpPr>
          <p:cNvPr id="2970" name="Google Shape;2970;g6c30f14632_1_142"/>
          <p:cNvSpPr txBox="1"/>
          <p:nvPr/>
        </p:nvSpPr>
        <p:spPr>
          <a:xfrm>
            <a:off x="838200" y="83719"/>
            <a:ext cx="10515600" cy="7779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rgbClr val="16A9D4"/>
                </a:solidFill>
                <a:latin typeface="Arial"/>
                <a:ea typeface="Arial"/>
                <a:cs typeface="Arial"/>
                <a:sym typeface="Arial"/>
              </a:rPr>
              <a:t>TIBCO Cloud Integration - </a:t>
            </a:r>
            <a:r>
              <a:rPr lang="en-US" sz="3200" i="1">
                <a:solidFill>
                  <a:srgbClr val="16A9D4"/>
                </a:solidFill>
              </a:rPr>
              <a:t>BusinessWorks  Apps</a:t>
            </a:r>
            <a:r>
              <a:rPr lang="en-US" sz="3200" b="0" i="0" u="none" strike="noStrike" cap="none">
                <a:solidFill>
                  <a:srgbClr val="16A9D4"/>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rgbClr val="333333"/>
                </a:solidFill>
                <a:latin typeface="verdana"/>
                <a:ea typeface="verdana"/>
                <a:cs typeface="verdana"/>
                <a:sym typeface="verdana"/>
              </a:rPr>
              <a:t>Migrate, build once and deploy anywhere</a:t>
            </a:r>
            <a:endParaRPr sz="3200" b="0" i="0" u="none" strike="noStrike" cap="none">
              <a:solidFill>
                <a:srgbClr val="333333"/>
              </a:solidFill>
              <a:latin typeface="verdana"/>
              <a:ea typeface="verdana"/>
              <a:cs typeface="verdana"/>
              <a:sym typeface="verdana"/>
            </a:endParaRPr>
          </a:p>
        </p:txBody>
      </p:sp>
      <p:pic>
        <p:nvPicPr>
          <p:cNvPr id="2971" name="Google Shape;2971;g6c30f14632_1_14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260626" y="2832909"/>
            <a:ext cx="1222990" cy="1254188"/>
          </a:xfrm>
          <a:prstGeom prst="rect">
            <a:avLst/>
          </a:prstGeom>
          <a:noFill/>
          <a:ln>
            <a:noFill/>
          </a:ln>
        </p:spPr>
      </p:pic>
      <p:sp>
        <p:nvSpPr>
          <p:cNvPr id="2972" name="Google Shape;2972;g6c30f14632_1_142"/>
          <p:cNvSpPr txBox="1"/>
          <p:nvPr/>
        </p:nvSpPr>
        <p:spPr>
          <a:xfrm>
            <a:off x="626922" y="1376574"/>
            <a:ext cx="23136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BusinessWorks 5.x</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Application</a:t>
            </a:r>
            <a:endParaRPr sz="1800" b="1" i="0" u="none" strike="noStrike" cap="none">
              <a:solidFill>
                <a:srgbClr val="000000"/>
              </a:solidFill>
              <a:latin typeface="Arial"/>
              <a:ea typeface="Arial"/>
              <a:cs typeface="Arial"/>
              <a:sym typeface="Arial"/>
            </a:endParaRPr>
          </a:p>
        </p:txBody>
      </p:sp>
      <p:sp>
        <p:nvSpPr>
          <p:cNvPr id="2973" name="Google Shape;2973;g6c30f14632_1_142"/>
          <p:cNvSpPr/>
          <p:nvPr/>
        </p:nvSpPr>
        <p:spPr>
          <a:xfrm rot="5400000">
            <a:off x="1514824" y="2171025"/>
            <a:ext cx="544200" cy="347700"/>
          </a:xfrm>
          <a:prstGeom prst="rightArrow">
            <a:avLst>
              <a:gd name="adj1" fmla="val 50000"/>
              <a:gd name="adj2" fmla="val 50000"/>
            </a:avLst>
          </a:prstGeom>
          <a:solidFill>
            <a:srgbClr val="16A9D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700"/>
              <a:buFont typeface="Verdana"/>
              <a:buNone/>
            </a:pPr>
            <a:endParaRPr sz="1700" b="0" i="0" u="none" strike="noStrike" cap="none">
              <a:solidFill>
                <a:schemeClr val="dk1"/>
              </a:solidFill>
              <a:latin typeface="Verdana"/>
              <a:ea typeface="Verdana"/>
              <a:cs typeface="Verdana"/>
              <a:sym typeface="Verdana"/>
            </a:endParaRPr>
          </a:p>
        </p:txBody>
      </p:sp>
      <p:sp>
        <p:nvSpPr>
          <p:cNvPr id="2974" name="Google Shape;2974;g6c30f14632_1_142"/>
          <p:cNvSpPr txBox="1"/>
          <p:nvPr/>
        </p:nvSpPr>
        <p:spPr>
          <a:xfrm>
            <a:off x="1948637" y="2107454"/>
            <a:ext cx="16650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Migration Process</a:t>
            </a:r>
            <a:endParaRPr sz="1400" b="0" i="1" u="none" strike="noStrike" cap="none">
              <a:solidFill>
                <a:srgbClr val="000000"/>
              </a:solidFill>
              <a:latin typeface="Arial"/>
              <a:ea typeface="Arial"/>
              <a:cs typeface="Arial"/>
              <a:sym typeface="Arial"/>
            </a:endParaRPr>
          </a:p>
        </p:txBody>
      </p:sp>
      <p:sp>
        <p:nvSpPr>
          <p:cNvPr id="2975" name="Google Shape;2975;g6c30f14632_1_142"/>
          <p:cNvSpPr txBox="1"/>
          <p:nvPr/>
        </p:nvSpPr>
        <p:spPr>
          <a:xfrm>
            <a:off x="197234" y="4096406"/>
            <a:ext cx="13392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Migration Wizard</a:t>
            </a:r>
            <a:endParaRPr sz="1200" b="0" i="0" u="none" strike="noStrike" cap="none">
              <a:solidFill>
                <a:srgbClr val="000000"/>
              </a:solidFill>
              <a:latin typeface="Arial"/>
              <a:ea typeface="Arial"/>
              <a:cs typeface="Arial"/>
              <a:sym typeface="Arial"/>
            </a:endParaRPr>
          </a:p>
        </p:txBody>
      </p:sp>
      <p:sp>
        <p:nvSpPr>
          <p:cNvPr id="2976" name="Google Shape;2976;g6c30f14632_1_142"/>
          <p:cNvSpPr txBox="1"/>
          <p:nvPr/>
        </p:nvSpPr>
        <p:spPr>
          <a:xfrm>
            <a:off x="1943086" y="4093043"/>
            <a:ext cx="18183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BW Studio Design Time</a:t>
            </a:r>
            <a:endParaRPr sz="1200" b="0" i="0" u="none" strike="noStrike" cap="none">
              <a:solidFill>
                <a:srgbClr val="000000"/>
              </a:solidFill>
              <a:latin typeface="Arial"/>
              <a:ea typeface="Arial"/>
              <a:cs typeface="Arial"/>
              <a:sym typeface="Arial"/>
            </a:endParaRPr>
          </a:p>
        </p:txBody>
      </p:sp>
      <p:sp>
        <p:nvSpPr>
          <p:cNvPr id="2977" name="Google Shape;2977;g6c30f14632_1_142"/>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Font typeface="Verdana"/>
              <a:buNone/>
            </a:pPr>
            <a:r>
              <a:rPr lang="en-US">
                <a:solidFill>
                  <a:srgbClr val="000000"/>
                </a:solidFill>
                <a:latin typeface="Verdana"/>
                <a:ea typeface="Verdana"/>
                <a:cs typeface="Verdana"/>
                <a:sym typeface="Verdana"/>
              </a:rPr>
              <a:t>© Copyright 2000-2020 TIBCO Software Inc.        </a:t>
            </a:r>
            <a:endParaRPr>
              <a:solidFill>
                <a:srgbClr val="000000"/>
              </a:solidFill>
            </a:endParaRPr>
          </a:p>
        </p:txBody>
      </p:sp>
      <p:sp>
        <p:nvSpPr>
          <p:cNvPr id="2978" name="Google Shape;2978;g6c30f14632_1_142"/>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100</a:t>
            </a:fld>
            <a:endParaRPr/>
          </a:p>
        </p:txBody>
      </p:sp>
    </p:spTree>
    <p:extLst>
      <p:ext uri="{BB962C8B-B14F-4D97-AF65-F5344CB8AC3E}">
        <p14:creationId xmlns:p14="http://schemas.microsoft.com/office/powerpoint/2010/main" val="3222335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8"/>
                                        </p:tgtEl>
                                        <p:attrNameLst>
                                          <p:attrName>style.visibility</p:attrName>
                                        </p:attrNameLst>
                                      </p:cBhvr>
                                      <p:to>
                                        <p:strVal val="visible"/>
                                      </p:to>
                                    </p:set>
                                    <p:animEffect transition="in" filter="fade">
                                      <p:cBhvr>
                                        <p:cTn id="7" dur="1000"/>
                                        <p:tgtEl>
                                          <p:spTgt spid="2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4"/>
                                        </p:tgtEl>
                                        <p:attrNameLst>
                                          <p:attrName>style.visibility</p:attrName>
                                        </p:attrNameLst>
                                      </p:cBhvr>
                                      <p:to>
                                        <p:strVal val="visible"/>
                                      </p:to>
                                    </p:set>
                                    <p:animEffect transition="in" filter="fade">
                                      <p:cBhvr>
                                        <p:cTn id="12" dur="1000"/>
                                        <p:tgtEl>
                                          <p:spTgt spid="2954"/>
                                        </p:tgtEl>
                                      </p:cBhvr>
                                    </p:animEffect>
                                  </p:childTnLst>
                                </p:cTn>
                              </p:par>
                              <p:par>
                                <p:cTn id="13" presetID="10" presetClass="entr" presetSubtype="0" fill="hold" nodeType="withEffect">
                                  <p:stCondLst>
                                    <p:cond delay="0"/>
                                  </p:stCondLst>
                                  <p:childTnLst>
                                    <p:set>
                                      <p:cBhvr>
                                        <p:cTn id="14" dur="1" fill="hold">
                                          <p:stCondLst>
                                            <p:cond delay="0"/>
                                          </p:stCondLst>
                                        </p:cTn>
                                        <p:tgtEl>
                                          <p:spTgt spid="2964"/>
                                        </p:tgtEl>
                                        <p:attrNameLst>
                                          <p:attrName>style.visibility</p:attrName>
                                        </p:attrNameLst>
                                      </p:cBhvr>
                                      <p:to>
                                        <p:strVal val="visible"/>
                                      </p:to>
                                    </p:set>
                                    <p:animEffect transition="in" filter="fade">
                                      <p:cBhvr>
                                        <p:cTn id="15" dur="1000"/>
                                        <p:tgtEl>
                                          <p:spTgt spid="29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55"/>
                                        </p:tgtEl>
                                        <p:attrNameLst>
                                          <p:attrName>style.visibility</p:attrName>
                                        </p:attrNameLst>
                                      </p:cBhvr>
                                      <p:to>
                                        <p:strVal val="visible"/>
                                      </p:to>
                                    </p:set>
                                    <p:animEffect transition="in" filter="fade">
                                      <p:cBhvr>
                                        <p:cTn id="20" dur="1000"/>
                                        <p:tgtEl>
                                          <p:spTgt spid="2955"/>
                                        </p:tgtEl>
                                      </p:cBhvr>
                                    </p:animEffect>
                                  </p:childTnLst>
                                </p:cTn>
                              </p:par>
                              <p:par>
                                <p:cTn id="21" presetID="10" presetClass="entr" presetSubtype="0" fill="hold" nodeType="withEffect">
                                  <p:stCondLst>
                                    <p:cond delay="0"/>
                                  </p:stCondLst>
                                  <p:childTnLst>
                                    <p:set>
                                      <p:cBhvr>
                                        <p:cTn id="22" dur="1" fill="hold">
                                          <p:stCondLst>
                                            <p:cond delay="0"/>
                                          </p:stCondLst>
                                        </p:cTn>
                                        <p:tgtEl>
                                          <p:spTgt spid="2957"/>
                                        </p:tgtEl>
                                        <p:attrNameLst>
                                          <p:attrName>style.visibility</p:attrName>
                                        </p:attrNameLst>
                                      </p:cBhvr>
                                      <p:to>
                                        <p:strVal val="visible"/>
                                      </p:to>
                                    </p:set>
                                    <p:animEffect transition="in" filter="fade">
                                      <p:cBhvr>
                                        <p:cTn id="23" dur="1000"/>
                                        <p:tgtEl>
                                          <p:spTgt spid="2957"/>
                                        </p:tgtEl>
                                      </p:cBhvr>
                                    </p:animEffect>
                                  </p:childTnLst>
                                </p:cTn>
                              </p:par>
                              <p:par>
                                <p:cTn id="24" presetID="10" presetClass="entr" presetSubtype="0" fill="hold" nodeType="withEffect">
                                  <p:stCondLst>
                                    <p:cond delay="0"/>
                                  </p:stCondLst>
                                  <p:childTnLst>
                                    <p:set>
                                      <p:cBhvr>
                                        <p:cTn id="25" dur="1" fill="hold">
                                          <p:stCondLst>
                                            <p:cond delay="0"/>
                                          </p:stCondLst>
                                        </p:cTn>
                                        <p:tgtEl>
                                          <p:spTgt spid="2961"/>
                                        </p:tgtEl>
                                        <p:attrNameLst>
                                          <p:attrName>style.visibility</p:attrName>
                                        </p:attrNameLst>
                                      </p:cBhvr>
                                      <p:to>
                                        <p:strVal val="visible"/>
                                      </p:to>
                                    </p:set>
                                    <p:animEffect transition="in" filter="fade">
                                      <p:cBhvr>
                                        <p:cTn id="26" dur="1000"/>
                                        <p:tgtEl>
                                          <p:spTgt spid="2961"/>
                                        </p:tgtEl>
                                      </p:cBhvr>
                                    </p:animEffect>
                                  </p:childTnLst>
                                </p:cTn>
                              </p:par>
                              <p:par>
                                <p:cTn id="27" presetID="10" presetClass="entr" presetSubtype="0" fill="hold" nodeType="withEffect">
                                  <p:stCondLst>
                                    <p:cond delay="0"/>
                                  </p:stCondLst>
                                  <p:childTnLst>
                                    <p:set>
                                      <p:cBhvr>
                                        <p:cTn id="28" dur="1" fill="hold">
                                          <p:stCondLst>
                                            <p:cond delay="0"/>
                                          </p:stCondLst>
                                        </p:cTn>
                                        <p:tgtEl>
                                          <p:spTgt spid="2960"/>
                                        </p:tgtEl>
                                        <p:attrNameLst>
                                          <p:attrName>style.visibility</p:attrName>
                                        </p:attrNameLst>
                                      </p:cBhvr>
                                      <p:to>
                                        <p:strVal val="visible"/>
                                      </p:to>
                                    </p:set>
                                    <p:animEffect transition="in" filter="fade">
                                      <p:cBhvr>
                                        <p:cTn id="29" dur="1000"/>
                                        <p:tgtEl>
                                          <p:spTgt spid="296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56"/>
                                        </p:tgtEl>
                                        <p:attrNameLst>
                                          <p:attrName>style.visibility</p:attrName>
                                        </p:attrNameLst>
                                      </p:cBhvr>
                                      <p:to>
                                        <p:strVal val="visible"/>
                                      </p:to>
                                    </p:set>
                                    <p:animEffect transition="in" filter="fade">
                                      <p:cBhvr>
                                        <p:cTn id="34" dur="1000"/>
                                        <p:tgtEl>
                                          <p:spTgt spid="2956"/>
                                        </p:tgtEl>
                                      </p:cBhvr>
                                    </p:animEffect>
                                  </p:childTnLst>
                                </p:cTn>
                              </p:par>
                              <p:par>
                                <p:cTn id="35" presetID="10" presetClass="entr" presetSubtype="0" fill="hold" nodeType="withEffect">
                                  <p:stCondLst>
                                    <p:cond delay="0"/>
                                  </p:stCondLst>
                                  <p:childTnLst>
                                    <p:set>
                                      <p:cBhvr>
                                        <p:cTn id="36" dur="1" fill="hold">
                                          <p:stCondLst>
                                            <p:cond delay="0"/>
                                          </p:stCondLst>
                                        </p:cTn>
                                        <p:tgtEl>
                                          <p:spTgt spid="2959"/>
                                        </p:tgtEl>
                                        <p:attrNameLst>
                                          <p:attrName>style.visibility</p:attrName>
                                        </p:attrNameLst>
                                      </p:cBhvr>
                                      <p:to>
                                        <p:strVal val="visible"/>
                                      </p:to>
                                    </p:set>
                                    <p:animEffect transition="in" filter="fade">
                                      <p:cBhvr>
                                        <p:cTn id="37" dur="1000"/>
                                        <p:tgtEl>
                                          <p:spTgt spid="2959"/>
                                        </p:tgtEl>
                                      </p:cBhvr>
                                    </p:animEffect>
                                  </p:childTnLst>
                                </p:cTn>
                              </p:par>
                              <p:par>
                                <p:cTn id="38" presetID="10" presetClass="entr" presetSubtype="0" fill="hold" nodeType="withEffect">
                                  <p:stCondLst>
                                    <p:cond delay="0"/>
                                  </p:stCondLst>
                                  <p:childTnLst>
                                    <p:set>
                                      <p:cBhvr>
                                        <p:cTn id="39" dur="1" fill="hold">
                                          <p:stCondLst>
                                            <p:cond delay="0"/>
                                          </p:stCondLst>
                                        </p:cTn>
                                        <p:tgtEl>
                                          <p:spTgt spid="2966"/>
                                        </p:tgtEl>
                                        <p:attrNameLst>
                                          <p:attrName>style.visibility</p:attrName>
                                        </p:attrNameLst>
                                      </p:cBhvr>
                                      <p:to>
                                        <p:strVal val="visible"/>
                                      </p:to>
                                    </p:set>
                                    <p:animEffect transition="in" filter="fade">
                                      <p:cBhvr>
                                        <p:cTn id="40" dur="1000"/>
                                        <p:tgtEl>
                                          <p:spTgt spid="2966"/>
                                        </p:tgtEl>
                                      </p:cBhvr>
                                    </p:animEffect>
                                  </p:childTnLst>
                                </p:cTn>
                              </p:par>
                              <p:par>
                                <p:cTn id="41" presetID="10" presetClass="entr" presetSubtype="0" fill="hold" nodeType="withEffect">
                                  <p:stCondLst>
                                    <p:cond delay="0"/>
                                  </p:stCondLst>
                                  <p:childTnLst>
                                    <p:set>
                                      <p:cBhvr>
                                        <p:cTn id="42" dur="1" fill="hold">
                                          <p:stCondLst>
                                            <p:cond delay="0"/>
                                          </p:stCondLst>
                                        </p:cTn>
                                        <p:tgtEl>
                                          <p:spTgt spid="2967"/>
                                        </p:tgtEl>
                                        <p:attrNameLst>
                                          <p:attrName>style.visibility</p:attrName>
                                        </p:attrNameLst>
                                      </p:cBhvr>
                                      <p:to>
                                        <p:strVal val="visible"/>
                                      </p:to>
                                    </p:set>
                                    <p:animEffect transition="in" filter="fade">
                                      <p:cBhvr>
                                        <p:cTn id="43" dur="1000"/>
                                        <p:tgtEl>
                                          <p:spTgt spid="2967"/>
                                        </p:tgtEl>
                                      </p:cBhvr>
                                    </p:animEffect>
                                  </p:childTnLst>
                                </p:cTn>
                              </p:par>
                              <p:par>
                                <p:cTn id="44" presetID="10" presetClass="entr" presetSubtype="0" fill="hold" nodeType="withEffect">
                                  <p:stCondLst>
                                    <p:cond delay="0"/>
                                  </p:stCondLst>
                                  <p:childTnLst>
                                    <p:set>
                                      <p:cBhvr>
                                        <p:cTn id="45" dur="1" fill="hold">
                                          <p:stCondLst>
                                            <p:cond delay="0"/>
                                          </p:stCondLst>
                                        </p:cTn>
                                        <p:tgtEl>
                                          <p:spTgt spid="2944"/>
                                        </p:tgtEl>
                                        <p:attrNameLst>
                                          <p:attrName>style.visibility</p:attrName>
                                        </p:attrNameLst>
                                      </p:cBhvr>
                                      <p:to>
                                        <p:strVal val="visible"/>
                                      </p:to>
                                    </p:set>
                                    <p:animEffect transition="in" filter="fade">
                                      <p:cBhvr>
                                        <p:cTn id="46" dur="1000"/>
                                        <p:tgtEl>
                                          <p:spTgt spid="294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65"/>
                                        </p:tgtEl>
                                        <p:attrNameLst>
                                          <p:attrName>style.visibility</p:attrName>
                                        </p:attrNameLst>
                                      </p:cBhvr>
                                      <p:to>
                                        <p:strVal val="visible"/>
                                      </p:to>
                                    </p:set>
                                    <p:animEffect transition="in" filter="fade">
                                      <p:cBhvr>
                                        <p:cTn id="51" dur="1000"/>
                                        <p:tgtEl>
                                          <p:spTgt spid="2965"/>
                                        </p:tgtEl>
                                      </p:cBhvr>
                                    </p:animEffect>
                                  </p:childTnLst>
                                </p:cTn>
                              </p:par>
                              <p:par>
                                <p:cTn id="52" presetID="10" presetClass="entr" presetSubtype="0" fill="hold" nodeType="withEffect">
                                  <p:stCondLst>
                                    <p:cond delay="0"/>
                                  </p:stCondLst>
                                  <p:childTnLst>
                                    <p:set>
                                      <p:cBhvr>
                                        <p:cTn id="53" dur="1" fill="hold">
                                          <p:stCondLst>
                                            <p:cond delay="0"/>
                                          </p:stCondLst>
                                        </p:cTn>
                                        <p:tgtEl>
                                          <p:spTgt spid="2969"/>
                                        </p:tgtEl>
                                        <p:attrNameLst>
                                          <p:attrName>style.visibility</p:attrName>
                                        </p:attrNameLst>
                                      </p:cBhvr>
                                      <p:to>
                                        <p:strVal val="visible"/>
                                      </p:to>
                                    </p:set>
                                    <p:animEffect transition="in" filter="fade">
                                      <p:cBhvr>
                                        <p:cTn id="54" dur="1000"/>
                                        <p:tgtEl>
                                          <p:spTgt spid="2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g6c30f14632_1_200"/>
          <p:cNvSpPr txBox="1">
            <a:spLocks noGrp="1"/>
          </p:cNvSpPr>
          <p:nvPr>
            <p:ph type="title" idx="4294967295"/>
          </p:nvPr>
        </p:nvSpPr>
        <p:spPr>
          <a:xfrm>
            <a:off x="931651" y="2951751"/>
            <a:ext cx="10328700" cy="987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3200"/>
              <a:buNone/>
            </a:pPr>
            <a:r>
              <a:rPr lang="en-US">
                <a:solidFill>
                  <a:srgbClr val="16A9D4"/>
                </a:solidFill>
              </a:rPr>
              <a:t>Key new features</a:t>
            </a:r>
            <a:endParaRPr>
              <a:solidFill>
                <a:srgbClr val="16A9D4"/>
              </a:solidFill>
            </a:endParaRPr>
          </a:p>
          <a:p>
            <a:pPr marL="0" lvl="0" indent="0" algn="ctr" rtl="0">
              <a:lnSpc>
                <a:spcPct val="90000"/>
              </a:lnSpc>
              <a:spcBef>
                <a:spcPts val="0"/>
              </a:spcBef>
              <a:spcAft>
                <a:spcPts val="0"/>
              </a:spcAft>
              <a:buClr>
                <a:schemeClr val="accent6"/>
              </a:buClr>
              <a:buSzPts val="3200"/>
              <a:buNone/>
            </a:pPr>
            <a:r>
              <a:rPr lang="en-US" sz="3000">
                <a:solidFill>
                  <a:srgbClr val="16A9D4"/>
                </a:solidFill>
              </a:rPr>
              <a:t>TIBCO Cloud Integration - </a:t>
            </a:r>
            <a:r>
              <a:rPr lang="en-US" sz="3000" i="1">
                <a:solidFill>
                  <a:srgbClr val="16A9D4"/>
                </a:solidFill>
              </a:rPr>
              <a:t>BusinessWorks Apps</a:t>
            </a:r>
            <a:endParaRPr sz="3000" i="1" baseline="30000">
              <a:solidFill>
                <a:srgbClr val="16A9D4"/>
              </a:solidFill>
            </a:endParaRPr>
          </a:p>
        </p:txBody>
      </p:sp>
      <p:sp>
        <p:nvSpPr>
          <p:cNvPr id="2985" name="Google Shape;2985;g6c30f14632_1_200"/>
          <p:cNvSpPr txBox="1"/>
          <p:nvPr/>
        </p:nvSpPr>
        <p:spPr>
          <a:xfrm>
            <a:off x="6264822" y="5710133"/>
            <a:ext cx="2422500" cy="8049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JWT Auth</a:t>
            </a:r>
            <a:endParaRPr sz="1400" b="1" i="0" u="none" strike="noStrike" cap="none">
              <a:solidFill>
                <a:srgbClr val="000000"/>
              </a:solidFill>
              <a:latin typeface="Verdana"/>
              <a:ea typeface="Verdana"/>
              <a:cs typeface="Verdana"/>
              <a:sym typeface="Verdana"/>
            </a:endParaRPr>
          </a:p>
        </p:txBody>
      </p:sp>
      <p:sp>
        <p:nvSpPr>
          <p:cNvPr id="2986" name="Google Shape;2986;g6c30f14632_1_200"/>
          <p:cNvSpPr txBox="1"/>
          <p:nvPr/>
        </p:nvSpPr>
        <p:spPr>
          <a:xfrm>
            <a:off x="3704125" y="1917825"/>
            <a:ext cx="1610700" cy="2796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Unit Testin</a:t>
            </a:r>
            <a:r>
              <a:rPr lang="en-US" b="1">
                <a:latin typeface="Verdana"/>
                <a:ea typeface="Verdana"/>
                <a:cs typeface="Verdana"/>
                <a:sym typeface="Verdana"/>
              </a:rPr>
              <a:t>g &amp; Mocking</a:t>
            </a:r>
            <a:endParaRPr sz="1400" b="1"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1400"/>
              <a:buFont typeface="Arial"/>
              <a:buNone/>
            </a:pPr>
            <a:endParaRPr sz="1400" b="1" i="0" u="none" strike="noStrike" cap="none">
              <a:solidFill>
                <a:srgbClr val="000000"/>
              </a:solidFill>
              <a:latin typeface="Verdana"/>
              <a:ea typeface="Verdana"/>
              <a:cs typeface="Verdana"/>
              <a:sym typeface="Verdana"/>
            </a:endParaRPr>
          </a:p>
        </p:txBody>
      </p:sp>
      <p:sp>
        <p:nvSpPr>
          <p:cNvPr id="2987" name="Google Shape;2987;g6c30f14632_1_200"/>
          <p:cNvSpPr txBox="1"/>
          <p:nvPr/>
        </p:nvSpPr>
        <p:spPr>
          <a:xfrm>
            <a:off x="-24675" y="5693175"/>
            <a:ext cx="3501300" cy="8388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Hot Updates to</a:t>
            </a:r>
            <a:endParaRPr sz="1400" b="1"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Business</a:t>
            </a:r>
            <a:endParaRPr sz="1400" b="1"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Parameters</a:t>
            </a:r>
            <a:endParaRPr sz="1400" b="1" i="0" u="none" strike="noStrike" cap="none">
              <a:solidFill>
                <a:srgbClr val="000000"/>
              </a:solidFill>
              <a:latin typeface="Verdana"/>
              <a:ea typeface="Verdana"/>
              <a:cs typeface="Verdana"/>
              <a:sym typeface="Verdana"/>
            </a:endParaRPr>
          </a:p>
        </p:txBody>
      </p:sp>
      <p:cxnSp>
        <p:nvCxnSpPr>
          <p:cNvPr id="2988" name="Google Shape;2988;g6c30f14632_1_200"/>
          <p:cNvCxnSpPr/>
          <p:nvPr/>
        </p:nvCxnSpPr>
        <p:spPr>
          <a:xfrm>
            <a:off x="1134301" y="2799351"/>
            <a:ext cx="9923100" cy="0"/>
          </a:xfrm>
          <a:prstGeom prst="straightConnector1">
            <a:avLst/>
          </a:prstGeom>
          <a:noFill/>
          <a:ln w="38100" cap="flat" cmpd="sng">
            <a:solidFill>
              <a:srgbClr val="16A9D4"/>
            </a:solidFill>
            <a:prstDash val="solid"/>
            <a:round/>
            <a:headEnd type="none" w="sm" len="sm"/>
            <a:tailEnd type="none" w="sm" len="sm"/>
          </a:ln>
        </p:spPr>
      </p:cxnSp>
      <p:cxnSp>
        <p:nvCxnSpPr>
          <p:cNvPr id="2989" name="Google Shape;2989;g6c30f14632_1_200"/>
          <p:cNvCxnSpPr/>
          <p:nvPr/>
        </p:nvCxnSpPr>
        <p:spPr>
          <a:xfrm>
            <a:off x="1133701" y="4032100"/>
            <a:ext cx="9924300" cy="0"/>
          </a:xfrm>
          <a:prstGeom prst="straightConnector1">
            <a:avLst/>
          </a:prstGeom>
          <a:noFill/>
          <a:ln w="38100" cap="flat" cmpd="sng">
            <a:solidFill>
              <a:srgbClr val="16A9D4"/>
            </a:solidFill>
            <a:prstDash val="solid"/>
            <a:round/>
            <a:headEnd type="none" w="sm" len="sm"/>
            <a:tailEnd type="none" w="sm" len="sm"/>
          </a:ln>
        </p:spPr>
      </p:cxnSp>
      <p:sp>
        <p:nvSpPr>
          <p:cNvPr id="2990" name="Google Shape;2990;g6c30f14632_1_200"/>
          <p:cNvSpPr txBox="1"/>
          <p:nvPr/>
        </p:nvSpPr>
        <p:spPr>
          <a:xfrm>
            <a:off x="9194126" y="5709101"/>
            <a:ext cx="2303100" cy="8931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bw-tooling </a:t>
            </a:r>
            <a:endParaRPr sz="1400" b="1"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GitHub</a:t>
            </a:r>
            <a:endParaRPr sz="1400" b="1" i="0" u="none" strike="noStrike" cap="none">
              <a:solidFill>
                <a:srgbClr val="000000"/>
              </a:solidFill>
              <a:latin typeface="Verdana"/>
              <a:ea typeface="Verdana"/>
              <a:cs typeface="Verdana"/>
              <a:sym typeface="Verdana"/>
            </a:endParaRPr>
          </a:p>
        </p:txBody>
      </p:sp>
      <p:sp>
        <p:nvSpPr>
          <p:cNvPr id="2991" name="Google Shape;2991;g6c30f14632_1_200"/>
          <p:cNvSpPr txBox="1"/>
          <p:nvPr/>
        </p:nvSpPr>
        <p:spPr>
          <a:xfrm>
            <a:off x="9098275" y="1860951"/>
            <a:ext cx="2303100" cy="5103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HTTP 2.0</a:t>
            </a:r>
            <a:endParaRPr sz="1400" b="1" i="0" u="none" strike="noStrike" cap="none">
              <a:solidFill>
                <a:srgbClr val="000000"/>
              </a:solidFill>
              <a:latin typeface="Verdana"/>
              <a:ea typeface="Verdana"/>
              <a:cs typeface="Verdana"/>
              <a:sym typeface="Verdana"/>
            </a:endParaRPr>
          </a:p>
        </p:txBody>
      </p:sp>
      <p:pic>
        <p:nvPicPr>
          <p:cNvPr id="2992" name="Google Shape;2992;g6c30f14632_1_200"/>
          <p:cNvPicPr preferRelativeResize="0"/>
          <p:nvPr/>
        </p:nvPicPr>
        <p:blipFill rotWithShape="1">
          <a:blip r:embed="rId3">
            <a:alphaModFix/>
          </a:blip>
          <a:srcRect/>
          <a:stretch/>
        </p:blipFill>
        <p:spPr>
          <a:xfrm>
            <a:off x="6899789" y="4445434"/>
            <a:ext cx="1152525" cy="1152525"/>
          </a:xfrm>
          <a:prstGeom prst="rect">
            <a:avLst/>
          </a:prstGeom>
          <a:noFill/>
          <a:ln>
            <a:noFill/>
          </a:ln>
        </p:spPr>
      </p:pic>
      <p:pic>
        <p:nvPicPr>
          <p:cNvPr id="2993" name="Google Shape;2993;g6c30f14632_1_200"/>
          <p:cNvPicPr preferRelativeResize="0"/>
          <p:nvPr/>
        </p:nvPicPr>
        <p:blipFill rotWithShape="1">
          <a:blip r:embed="rId4">
            <a:alphaModFix/>
          </a:blip>
          <a:srcRect/>
          <a:stretch/>
        </p:blipFill>
        <p:spPr>
          <a:xfrm>
            <a:off x="1149702" y="4286376"/>
            <a:ext cx="1152525" cy="1152525"/>
          </a:xfrm>
          <a:prstGeom prst="rect">
            <a:avLst/>
          </a:prstGeom>
          <a:noFill/>
          <a:ln>
            <a:noFill/>
          </a:ln>
        </p:spPr>
      </p:pic>
      <p:pic>
        <p:nvPicPr>
          <p:cNvPr id="2994" name="Google Shape;2994;g6c30f14632_1_20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673785" y="688773"/>
            <a:ext cx="1152143" cy="1152143"/>
          </a:xfrm>
          <a:prstGeom prst="rect">
            <a:avLst/>
          </a:prstGeom>
          <a:noFill/>
          <a:ln>
            <a:noFill/>
          </a:ln>
        </p:spPr>
      </p:pic>
      <p:sp>
        <p:nvSpPr>
          <p:cNvPr id="2995" name="Google Shape;2995;g6c30f14632_1_200"/>
          <p:cNvSpPr txBox="1"/>
          <p:nvPr/>
        </p:nvSpPr>
        <p:spPr>
          <a:xfrm>
            <a:off x="3459151" y="5709101"/>
            <a:ext cx="2082900" cy="893100"/>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b="1">
                <a:latin typeface="Verdana"/>
                <a:ea typeface="Verdana"/>
                <a:cs typeface="Verdana"/>
                <a:sym typeface="Verdana"/>
              </a:rPr>
              <a:t>Distributed Tracing &amp; Advanced Process Monitoring</a:t>
            </a:r>
            <a:br>
              <a:rPr lang="en-US" sz="1400" b="1" i="0" u="none" strike="noStrike" cap="none">
                <a:solidFill>
                  <a:srgbClr val="000000"/>
                </a:solidFill>
                <a:latin typeface="Verdana"/>
                <a:ea typeface="Verdana"/>
                <a:cs typeface="Verdana"/>
                <a:sym typeface="Verdana"/>
              </a:rPr>
            </a:br>
            <a:endParaRPr sz="1200" b="0" i="1" u="none" strike="noStrike" cap="none">
              <a:solidFill>
                <a:srgbClr val="4A86E8"/>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1400"/>
              <a:buFont typeface="Arial"/>
              <a:buNone/>
            </a:pPr>
            <a:endParaRPr sz="1400" b="1" i="0" u="none" strike="noStrike" cap="none">
              <a:solidFill>
                <a:srgbClr val="000000"/>
              </a:solidFill>
              <a:latin typeface="Verdana"/>
              <a:ea typeface="Verdana"/>
              <a:cs typeface="Verdana"/>
              <a:sym typeface="Verdana"/>
            </a:endParaRPr>
          </a:p>
        </p:txBody>
      </p:sp>
      <p:sp>
        <p:nvSpPr>
          <p:cNvPr id="2996" name="Google Shape;2996;g6c30f14632_1_200"/>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997" name="Google Shape;2997;g6c30f14632_1_200"/>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101</a:t>
            </a:fld>
            <a:endParaRPr/>
          </a:p>
        </p:txBody>
      </p:sp>
      <p:pic>
        <p:nvPicPr>
          <p:cNvPr id="2998" name="Google Shape;2998;g6c30f14632_1_20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684453" y="4384475"/>
            <a:ext cx="1141475" cy="1141475"/>
          </a:xfrm>
          <a:prstGeom prst="rect">
            <a:avLst/>
          </a:prstGeom>
          <a:noFill/>
          <a:ln>
            <a:noFill/>
          </a:ln>
        </p:spPr>
      </p:pic>
      <p:pic>
        <p:nvPicPr>
          <p:cNvPr id="2999" name="Google Shape;2999;g6c30f14632_1_200"/>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929175" y="679625"/>
            <a:ext cx="1099975" cy="1099975"/>
          </a:xfrm>
          <a:prstGeom prst="rect">
            <a:avLst/>
          </a:prstGeom>
          <a:noFill/>
          <a:ln>
            <a:noFill/>
          </a:ln>
        </p:spPr>
      </p:pic>
      <p:sp>
        <p:nvSpPr>
          <p:cNvPr id="3000" name="Google Shape;3000;g6c30f14632_1_200"/>
          <p:cNvSpPr txBox="1"/>
          <p:nvPr/>
        </p:nvSpPr>
        <p:spPr>
          <a:xfrm>
            <a:off x="6093575" y="1644875"/>
            <a:ext cx="3022500" cy="8931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chemeClr val="accent5"/>
              </a:buClr>
              <a:buSzPts val="1100"/>
              <a:buFont typeface="Verdana"/>
              <a:buNone/>
            </a:pPr>
            <a:r>
              <a:rPr lang="en-US" sz="1600" b="1">
                <a:latin typeface="Verdana"/>
                <a:ea typeface="Verdana"/>
                <a:cs typeface="Verdana"/>
                <a:sym typeface="Verdana"/>
              </a:rPr>
              <a:t>JSON</a:t>
            </a:r>
            <a:endParaRPr sz="1600" b="1">
              <a:latin typeface="Verdana"/>
              <a:ea typeface="Verdana"/>
              <a:cs typeface="Verdana"/>
              <a:sym typeface="Verdana"/>
            </a:endParaRPr>
          </a:p>
          <a:p>
            <a:pPr marL="0" marR="0" lvl="0" indent="0" algn="ctr" rtl="0">
              <a:lnSpc>
                <a:spcPct val="90000"/>
              </a:lnSpc>
              <a:spcBef>
                <a:spcPts val="0"/>
              </a:spcBef>
              <a:spcAft>
                <a:spcPts val="0"/>
              </a:spcAft>
              <a:buClr>
                <a:schemeClr val="accent5"/>
              </a:buClr>
              <a:buSzPts val="1100"/>
              <a:buFont typeface="Verdana"/>
              <a:buNone/>
            </a:pPr>
            <a:r>
              <a:rPr lang="en-US" sz="1600" b="1">
                <a:latin typeface="Verdana"/>
                <a:ea typeface="Verdana"/>
                <a:cs typeface="Verdana"/>
                <a:sym typeface="Verdana"/>
              </a:rPr>
              <a:t>Transformation</a:t>
            </a:r>
            <a:endParaRPr sz="1600" b="1">
              <a:latin typeface="Verdana"/>
              <a:ea typeface="Verdana"/>
              <a:cs typeface="Verdana"/>
              <a:sym typeface="Verdana"/>
            </a:endParaRPr>
          </a:p>
        </p:txBody>
      </p:sp>
      <p:pic>
        <p:nvPicPr>
          <p:cNvPr id="3001" name="Google Shape;3001;g6c30f14632_1_200"/>
          <p:cNvPicPr preferRelativeResize="0"/>
          <p:nvPr/>
        </p:nvPicPr>
        <p:blipFill>
          <a:blip r:embed="rId8">
            <a:alphaModFix/>
          </a:blip>
          <a:stretch>
            <a:fillRect/>
          </a:stretch>
        </p:blipFill>
        <p:spPr>
          <a:xfrm>
            <a:off x="7028744" y="492725"/>
            <a:ext cx="1152144" cy="1152144"/>
          </a:xfrm>
          <a:prstGeom prst="rect">
            <a:avLst/>
          </a:prstGeom>
          <a:noFill/>
          <a:ln>
            <a:noFill/>
          </a:ln>
        </p:spPr>
      </p:pic>
      <p:pic>
        <p:nvPicPr>
          <p:cNvPr id="3002" name="Google Shape;3002;g6c30f14632_1_200"/>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3934025" y="4379138"/>
            <a:ext cx="1152144" cy="1152144"/>
          </a:xfrm>
          <a:prstGeom prst="rect">
            <a:avLst/>
          </a:prstGeom>
          <a:noFill/>
          <a:ln>
            <a:noFill/>
          </a:ln>
        </p:spPr>
      </p:pic>
      <p:sp>
        <p:nvSpPr>
          <p:cNvPr id="3003" name="Google Shape;3003;g6c30f14632_1_200"/>
          <p:cNvSpPr txBox="1"/>
          <p:nvPr/>
        </p:nvSpPr>
        <p:spPr>
          <a:xfrm>
            <a:off x="214725" y="1860725"/>
            <a:ext cx="3022500" cy="510300"/>
          </a:xfrm>
          <a:prstGeom prst="rect">
            <a:avLst/>
          </a:prstGeom>
          <a:noFill/>
          <a:ln>
            <a:noFill/>
          </a:ln>
        </p:spPr>
        <p:txBody>
          <a:bodyPr spcFirstLastPara="1" wrap="square" lIns="91400" tIns="45700" rIns="91400" bIns="45700" anchor="t" anchorCtr="0">
            <a:noAutofit/>
          </a:bodyPr>
          <a:lstStyle/>
          <a:p>
            <a:pPr marL="0" marR="0" lvl="0" indent="0" algn="ctr" rtl="0">
              <a:lnSpc>
                <a:spcPct val="90000"/>
              </a:lnSpc>
              <a:spcBef>
                <a:spcPts val="0"/>
              </a:spcBef>
              <a:spcAft>
                <a:spcPts val="0"/>
              </a:spcAft>
              <a:buClr>
                <a:schemeClr val="accent5"/>
              </a:buClr>
              <a:buSzPts val="1100"/>
              <a:buFont typeface="Verdana"/>
              <a:buNone/>
            </a:pPr>
            <a:r>
              <a:rPr lang="en-US" sz="1600" b="1">
                <a:latin typeface="Verdana"/>
                <a:ea typeface="Verdana"/>
                <a:cs typeface="Verdana"/>
                <a:sym typeface="Verdana"/>
              </a:rPr>
              <a:t>Dependency Viewer, Unused Resource Management</a:t>
            </a:r>
            <a:endParaRPr sz="1600" b="1">
              <a:latin typeface="Verdana"/>
              <a:ea typeface="Verdana"/>
              <a:cs typeface="Verdana"/>
              <a:sym typeface="Verdana"/>
            </a:endParaRPr>
          </a:p>
          <a:p>
            <a:pPr marL="0" marR="0" lvl="0" indent="0" algn="ctr" rtl="0">
              <a:lnSpc>
                <a:spcPct val="90000"/>
              </a:lnSpc>
              <a:spcBef>
                <a:spcPts val="0"/>
              </a:spcBef>
              <a:spcAft>
                <a:spcPts val="0"/>
              </a:spcAft>
              <a:buClr>
                <a:schemeClr val="dk1"/>
              </a:buClr>
              <a:buSzPts val="2400"/>
              <a:buFont typeface="Verdana"/>
              <a:buNone/>
            </a:pPr>
            <a:endParaRPr sz="1600" b="1" i="0" u="none" strike="noStrike" cap="none">
              <a:solidFill>
                <a:srgbClr val="000000"/>
              </a:solidFill>
              <a:latin typeface="Verdana"/>
              <a:ea typeface="Verdana"/>
              <a:cs typeface="Verdana"/>
              <a:sym typeface="Verdana"/>
            </a:endParaRPr>
          </a:p>
        </p:txBody>
      </p:sp>
      <p:pic>
        <p:nvPicPr>
          <p:cNvPr id="3004" name="Google Shape;3004;g6c30f14632_1_200"/>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1149900" y="688775"/>
            <a:ext cx="1152144" cy="1152144"/>
          </a:xfrm>
          <a:prstGeom prst="rect">
            <a:avLst/>
          </a:prstGeom>
          <a:noFill/>
          <a:ln>
            <a:noFill/>
          </a:ln>
        </p:spPr>
      </p:pic>
    </p:spTree>
    <p:extLst>
      <p:ext uri="{BB962C8B-B14F-4D97-AF65-F5344CB8AC3E}">
        <p14:creationId xmlns:p14="http://schemas.microsoft.com/office/powerpoint/2010/main" val="3988846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g6c30f14632_1_182"/>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3011" name="Google Shape;3011;g6c30f14632_1_182"/>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102</a:t>
            </a:fld>
            <a:endParaRPr/>
          </a:p>
        </p:txBody>
      </p:sp>
      <p:sp>
        <p:nvSpPr>
          <p:cNvPr id="3012" name="Google Shape;3012;g6c30f14632_1_182"/>
          <p:cNvSpPr txBox="1"/>
          <p:nvPr/>
        </p:nvSpPr>
        <p:spPr>
          <a:xfrm>
            <a:off x="840080" y="2715422"/>
            <a:ext cx="1390800" cy="311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verdana"/>
              <a:ea typeface="verdana"/>
              <a:cs typeface="verdana"/>
              <a:sym typeface="verdana"/>
            </a:endParaRPr>
          </a:p>
        </p:txBody>
      </p:sp>
      <p:sp>
        <p:nvSpPr>
          <p:cNvPr id="3013" name="Google Shape;3013;g6c30f14632_1_182"/>
          <p:cNvSpPr txBox="1"/>
          <p:nvPr/>
        </p:nvSpPr>
        <p:spPr>
          <a:xfrm>
            <a:off x="2535767" y="653501"/>
            <a:ext cx="3165600" cy="18891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Verdana"/>
                <a:ea typeface="Verdana"/>
                <a:cs typeface="Verdana"/>
                <a:sym typeface="Verdana"/>
              </a:rPr>
              <a:t>Memory Optimization</a:t>
            </a:r>
            <a:endParaRPr sz="24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Verdana"/>
                <a:ea typeface="Verdana"/>
                <a:cs typeface="Verdana"/>
                <a:sym typeface="Verdana"/>
              </a:rPr>
              <a:t>Reduce JVM heap utilization with Memory Saving Mode for BW Engine</a:t>
            </a:r>
            <a:endParaRPr sz="1900" b="0" i="0" u="none" strike="noStrike" cap="none">
              <a:solidFill>
                <a:srgbClr val="000000"/>
              </a:solidFill>
              <a:latin typeface="Verdana"/>
              <a:ea typeface="Verdana"/>
              <a:cs typeface="Verdana"/>
              <a:sym typeface="Verdana"/>
            </a:endParaRPr>
          </a:p>
        </p:txBody>
      </p:sp>
      <p:sp>
        <p:nvSpPr>
          <p:cNvPr id="3014" name="Google Shape;3014;g6c30f14632_1_182"/>
          <p:cNvSpPr txBox="1"/>
          <p:nvPr/>
        </p:nvSpPr>
        <p:spPr>
          <a:xfrm>
            <a:off x="8533767" y="658368"/>
            <a:ext cx="2808000" cy="1900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Verdana"/>
                <a:ea typeface="Verdana"/>
                <a:cs typeface="Verdana"/>
                <a:sym typeface="Verdana"/>
              </a:rPr>
              <a:t>Fast </a:t>
            </a:r>
            <a:endParaRPr sz="24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Verdana"/>
                <a:ea typeface="Verdana"/>
                <a:cs typeface="Verdana"/>
                <a:sym typeface="Verdana"/>
              </a:rPr>
              <a:t>Startups</a:t>
            </a:r>
            <a:endParaRPr sz="24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Verdana"/>
                <a:ea typeface="Verdana"/>
                <a:cs typeface="Verdana"/>
                <a:sym typeface="Verdana"/>
              </a:rPr>
              <a:t>Faster startups for multi-module apps, Improved Restarts</a:t>
            </a:r>
            <a:endParaRPr sz="19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Verdana"/>
              <a:ea typeface="Verdana"/>
              <a:cs typeface="Verdana"/>
              <a:sym typeface="Verdana"/>
            </a:endParaRPr>
          </a:p>
        </p:txBody>
      </p:sp>
      <p:sp>
        <p:nvSpPr>
          <p:cNvPr id="3015" name="Google Shape;3015;g6c30f14632_1_182"/>
          <p:cNvSpPr txBox="1"/>
          <p:nvPr/>
        </p:nvSpPr>
        <p:spPr>
          <a:xfrm>
            <a:off x="2535936" y="4604483"/>
            <a:ext cx="2641200" cy="4668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Verdana"/>
                <a:ea typeface="Verdana"/>
                <a:cs typeface="Verdana"/>
                <a:sym typeface="Verdana"/>
              </a:rPr>
              <a:t>Faster XML Processing</a:t>
            </a:r>
            <a:endParaRPr sz="2400" b="1"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900"/>
              <a:buFont typeface="Arial"/>
              <a:buNone/>
            </a:pPr>
            <a:r>
              <a:rPr lang="en-US" sz="1900" b="0" i="0" u="none" strike="noStrike" cap="none">
                <a:solidFill>
                  <a:srgbClr val="000000"/>
                </a:solidFill>
                <a:latin typeface="Verdana"/>
                <a:ea typeface="Verdana"/>
                <a:cs typeface="Verdana"/>
                <a:sym typeface="Verdana"/>
              </a:rPr>
              <a:t>Enhanced XML Processing Layer</a:t>
            </a:r>
            <a:endParaRPr sz="1900" b="0" i="0" u="none" strike="noStrike" cap="none">
              <a:solidFill>
                <a:srgbClr val="000000"/>
              </a:solidFill>
              <a:latin typeface="Verdana"/>
              <a:ea typeface="Verdana"/>
              <a:cs typeface="Verdana"/>
              <a:sym typeface="Verdana"/>
            </a:endParaRPr>
          </a:p>
        </p:txBody>
      </p:sp>
      <p:sp>
        <p:nvSpPr>
          <p:cNvPr id="3016" name="Google Shape;3016;g6c30f14632_1_182"/>
          <p:cNvSpPr txBox="1"/>
          <p:nvPr/>
        </p:nvSpPr>
        <p:spPr>
          <a:xfrm>
            <a:off x="8534401" y="4608576"/>
            <a:ext cx="2268900" cy="633600"/>
          </a:xfrm>
          <a:prstGeom prst="rect">
            <a:avLst/>
          </a:prstGeom>
          <a:noFill/>
          <a:ln>
            <a:noFill/>
          </a:ln>
        </p:spPr>
        <p:txBody>
          <a:bodyPr spcFirstLastPara="1" wrap="square" lIns="121875" tIns="60925" rIns="121875" bIns="60925"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chemeClr val="dk1"/>
                </a:solidFill>
                <a:latin typeface="Verdana"/>
                <a:ea typeface="Verdana"/>
                <a:cs typeface="Verdana"/>
                <a:sym typeface="Verdana"/>
              </a:rPr>
              <a:t>Minified EAR</a:t>
            </a:r>
            <a:endParaRPr sz="2400" b="1" i="0" u="none" strike="noStrike" cap="none">
              <a:solidFill>
                <a:schemeClr val="dk1"/>
              </a:solidFill>
              <a:latin typeface="Verdana"/>
              <a:ea typeface="Verdana"/>
              <a:cs typeface="Verdana"/>
              <a:sym typeface="Verdana"/>
            </a:endParaRPr>
          </a:p>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rgbClr val="000000"/>
                </a:solidFill>
                <a:latin typeface="Verdana"/>
                <a:ea typeface="Verdana"/>
                <a:cs typeface="Verdana"/>
                <a:sym typeface="Verdana"/>
              </a:rPr>
              <a:t>Significant reduction in EAR size</a:t>
            </a:r>
            <a:endParaRPr sz="1900" b="0" i="0" u="none" strike="noStrike" cap="none">
              <a:solidFill>
                <a:srgbClr val="000000"/>
              </a:solidFill>
              <a:latin typeface="Verdana"/>
              <a:ea typeface="Verdana"/>
              <a:cs typeface="Verdana"/>
              <a:sym typeface="Verdana"/>
            </a:endParaRPr>
          </a:p>
        </p:txBody>
      </p:sp>
      <p:pic>
        <p:nvPicPr>
          <p:cNvPr id="3017" name="Google Shape;3017;g6c30f14632_1_18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193281" y="4572000"/>
            <a:ext cx="1231393" cy="1109472"/>
          </a:xfrm>
          <a:prstGeom prst="rect">
            <a:avLst/>
          </a:prstGeom>
          <a:noFill/>
          <a:ln>
            <a:noFill/>
          </a:ln>
        </p:spPr>
      </p:pic>
      <p:pic>
        <p:nvPicPr>
          <p:cNvPr id="3018" name="Google Shape;3018;g6c30f14632_1_18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187417" y="902208"/>
            <a:ext cx="1231392" cy="1109472"/>
          </a:xfrm>
          <a:prstGeom prst="rect">
            <a:avLst/>
          </a:prstGeom>
          <a:noFill/>
          <a:ln>
            <a:noFill/>
          </a:ln>
        </p:spPr>
      </p:pic>
      <p:pic>
        <p:nvPicPr>
          <p:cNvPr id="3019" name="Google Shape;3019;g6c30f14632_1_18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70432" y="4569887"/>
            <a:ext cx="1231392" cy="1109472"/>
          </a:xfrm>
          <a:prstGeom prst="rect">
            <a:avLst/>
          </a:prstGeom>
          <a:noFill/>
          <a:ln>
            <a:noFill/>
          </a:ln>
        </p:spPr>
      </p:pic>
      <p:pic>
        <p:nvPicPr>
          <p:cNvPr id="3020" name="Google Shape;3020;g6c30f14632_1_18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169982" y="900179"/>
            <a:ext cx="1229295" cy="1109160"/>
          </a:xfrm>
          <a:prstGeom prst="rect">
            <a:avLst/>
          </a:prstGeom>
          <a:noFill/>
          <a:ln>
            <a:noFill/>
          </a:ln>
        </p:spPr>
      </p:pic>
      <p:sp>
        <p:nvSpPr>
          <p:cNvPr id="3021" name="Google Shape;3021;g6c30f14632_1_182"/>
          <p:cNvSpPr txBox="1"/>
          <p:nvPr/>
        </p:nvSpPr>
        <p:spPr>
          <a:xfrm>
            <a:off x="931651" y="3027951"/>
            <a:ext cx="10328700" cy="987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6"/>
              </a:buClr>
              <a:buSzPts val="3200"/>
              <a:buFont typeface="Calibri"/>
              <a:buNone/>
            </a:pPr>
            <a:r>
              <a:rPr lang="en-US" sz="3600">
                <a:solidFill>
                  <a:srgbClr val="16A9D4"/>
                </a:solidFill>
                <a:latin typeface="Calibri"/>
                <a:ea typeface="Calibri"/>
                <a:cs typeface="Calibri"/>
                <a:sym typeface="Calibri"/>
              </a:rPr>
              <a:t>Turbo-charged Runtime Engine</a:t>
            </a:r>
            <a:br>
              <a:rPr lang="en-US" sz="3600" b="0" i="0" u="none" strike="noStrike" cap="none">
                <a:solidFill>
                  <a:srgbClr val="16A9D4"/>
                </a:solidFill>
                <a:latin typeface="Calibri"/>
                <a:ea typeface="Calibri"/>
                <a:cs typeface="Calibri"/>
                <a:sym typeface="Calibri"/>
              </a:rPr>
            </a:br>
            <a:r>
              <a:rPr lang="en-US" sz="2800" b="0" i="0" u="none" strike="noStrike" cap="none">
                <a:solidFill>
                  <a:srgbClr val="16A9D4"/>
                </a:solidFill>
                <a:latin typeface="Calibri"/>
                <a:ea typeface="Calibri"/>
                <a:cs typeface="Calibri"/>
                <a:sym typeface="Calibri"/>
              </a:rPr>
              <a:t>TIBCO Cloud Integration - </a:t>
            </a:r>
            <a:r>
              <a:rPr lang="en-US" sz="2800" i="1">
                <a:solidFill>
                  <a:srgbClr val="16A9D4"/>
                </a:solidFill>
                <a:latin typeface="Calibri"/>
                <a:ea typeface="Calibri"/>
                <a:cs typeface="Calibri"/>
                <a:sym typeface="Calibri"/>
              </a:rPr>
              <a:t>BusinessWorks Apps</a:t>
            </a:r>
            <a:endParaRPr sz="2800" b="0" i="1" u="none" strike="noStrike" cap="none" baseline="30000">
              <a:solidFill>
                <a:srgbClr val="16A9D4"/>
              </a:solidFill>
              <a:latin typeface="Calibri"/>
              <a:ea typeface="Calibri"/>
              <a:cs typeface="Calibri"/>
              <a:sym typeface="Calibri"/>
            </a:endParaRPr>
          </a:p>
        </p:txBody>
      </p:sp>
      <p:cxnSp>
        <p:nvCxnSpPr>
          <p:cNvPr id="3022" name="Google Shape;3022;g6c30f14632_1_182"/>
          <p:cNvCxnSpPr/>
          <p:nvPr/>
        </p:nvCxnSpPr>
        <p:spPr>
          <a:xfrm>
            <a:off x="1134301" y="2952500"/>
            <a:ext cx="9923100" cy="0"/>
          </a:xfrm>
          <a:prstGeom prst="straightConnector1">
            <a:avLst/>
          </a:prstGeom>
          <a:noFill/>
          <a:ln w="38100" cap="flat" cmpd="sng">
            <a:solidFill>
              <a:srgbClr val="16A9D4"/>
            </a:solidFill>
            <a:prstDash val="solid"/>
            <a:round/>
            <a:headEnd type="none" w="sm" len="sm"/>
            <a:tailEnd type="none" w="sm" len="sm"/>
          </a:ln>
        </p:spPr>
      </p:cxnSp>
      <p:cxnSp>
        <p:nvCxnSpPr>
          <p:cNvPr id="3023" name="Google Shape;3023;g6c30f14632_1_182"/>
          <p:cNvCxnSpPr/>
          <p:nvPr/>
        </p:nvCxnSpPr>
        <p:spPr>
          <a:xfrm>
            <a:off x="1133701" y="4108300"/>
            <a:ext cx="9924300" cy="0"/>
          </a:xfrm>
          <a:prstGeom prst="straightConnector1">
            <a:avLst/>
          </a:prstGeom>
          <a:noFill/>
          <a:ln w="38100" cap="flat" cmpd="sng">
            <a:solidFill>
              <a:srgbClr val="16A9D4"/>
            </a:solidFill>
            <a:prstDash val="solid"/>
            <a:round/>
            <a:headEnd type="none" w="sm" len="sm"/>
            <a:tailEnd type="none" w="sm" len="sm"/>
          </a:ln>
        </p:spPr>
      </p:cxnSp>
    </p:spTree>
    <p:extLst>
      <p:ext uri="{BB962C8B-B14F-4D97-AF65-F5344CB8AC3E}">
        <p14:creationId xmlns:p14="http://schemas.microsoft.com/office/powerpoint/2010/main" val="902313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g768bfa6d1e_0_3824"/>
          <p:cNvSpPr txBox="1">
            <a:spLocks noGrp="1"/>
          </p:cNvSpPr>
          <p:nvPr>
            <p:ph type="title" idx="4294967295"/>
          </p:nvPr>
        </p:nvSpPr>
        <p:spPr>
          <a:xfrm>
            <a:off x="931650" y="2646950"/>
            <a:ext cx="10328700" cy="987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6"/>
              </a:buClr>
              <a:buSzPts val="3200"/>
              <a:buFont typeface="Verdana"/>
              <a:buNone/>
            </a:pPr>
            <a:r>
              <a:rPr lang="en-US" sz="3200">
                <a:solidFill>
                  <a:schemeClr val="accent3"/>
                </a:solidFill>
              </a:rPr>
              <a:t>Key new features</a:t>
            </a:r>
            <a:endParaRPr sz="3200">
              <a:solidFill>
                <a:schemeClr val="accent3"/>
              </a:solidFill>
            </a:endParaRPr>
          </a:p>
          <a:p>
            <a:pPr marL="0" marR="0" lvl="0" indent="0" algn="ctr" rtl="0">
              <a:lnSpc>
                <a:spcPct val="90000"/>
              </a:lnSpc>
              <a:spcBef>
                <a:spcPts val="0"/>
              </a:spcBef>
              <a:spcAft>
                <a:spcPts val="0"/>
              </a:spcAft>
              <a:buClr>
                <a:schemeClr val="accent6"/>
              </a:buClr>
              <a:buSzPts val="3200"/>
              <a:buFont typeface="Verdana"/>
              <a:buNone/>
            </a:pPr>
            <a:r>
              <a:rPr lang="en-US" sz="3000">
                <a:solidFill>
                  <a:schemeClr val="accent3"/>
                </a:solidFill>
              </a:rPr>
              <a:t>TIBCO Cloud Integration </a:t>
            </a:r>
            <a:r>
              <a:rPr lang="en-US" sz="3000" i="1">
                <a:solidFill>
                  <a:schemeClr val="accent3"/>
                </a:solidFill>
              </a:rPr>
              <a:t>Scribe Apps</a:t>
            </a:r>
            <a:endParaRPr sz="3000" b="0" i="1" u="none" strike="noStrike" cap="none" baseline="30000">
              <a:solidFill>
                <a:srgbClr val="000000"/>
              </a:solidFill>
              <a:latin typeface="Verdana"/>
              <a:ea typeface="Verdana"/>
              <a:cs typeface="Verdana"/>
              <a:sym typeface="Verdana"/>
            </a:endParaRPr>
          </a:p>
        </p:txBody>
      </p:sp>
      <p:cxnSp>
        <p:nvCxnSpPr>
          <p:cNvPr id="3030" name="Google Shape;3030;g768bfa6d1e_0_3824"/>
          <p:cNvCxnSpPr/>
          <p:nvPr/>
        </p:nvCxnSpPr>
        <p:spPr>
          <a:xfrm>
            <a:off x="1134300" y="2570750"/>
            <a:ext cx="9923400" cy="0"/>
          </a:xfrm>
          <a:prstGeom prst="straightConnector1">
            <a:avLst/>
          </a:prstGeom>
          <a:noFill/>
          <a:ln w="38100" cap="flat" cmpd="sng">
            <a:solidFill>
              <a:schemeClr val="accent3"/>
            </a:solidFill>
            <a:prstDash val="solid"/>
            <a:round/>
            <a:headEnd type="none" w="sm" len="sm"/>
            <a:tailEnd type="none" w="sm" len="sm"/>
          </a:ln>
        </p:spPr>
      </p:cxnSp>
      <p:cxnSp>
        <p:nvCxnSpPr>
          <p:cNvPr id="3031" name="Google Shape;3031;g768bfa6d1e_0_3824"/>
          <p:cNvCxnSpPr/>
          <p:nvPr/>
        </p:nvCxnSpPr>
        <p:spPr>
          <a:xfrm>
            <a:off x="1133700" y="3727300"/>
            <a:ext cx="9924600" cy="0"/>
          </a:xfrm>
          <a:prstGeom prst="straightConnector1">
            <a:avLst/>
          </a:prstGeom>
          <a:noFill/>
          <a:ln w="38100" cap="flat" cmpd="sng">
            <a:solidFill>
              <a:schemeClr val="accent3"/>
            </a:solidFill>
            <a:prstDash val="solid"/>
            <a:round/>
            <a:headEnd type="none" w="sm" len="sm"/>
            <a:tailEnd type="none" w="sm" len="sm"/>
          </a:ln>
        </p:spPr>
      </p:cxnSp>
      <p:sp>
        <p:nvSpPr>
          <p:cNvPr id="3032" name="Google Shape;3032;g768bfa6d1e_0_3824"/>
          <p:cNvSpPr txBox="1"/>
          <p:nvPr/>
        </p:nvSpPr>
        <p:spPr>
          <a:xfrm>
            <a:off x="6645325" y="5567200"/>
            <a:ext cx="32877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Verdana"/>
                <a:ea typeface="Verdana"/>
                <a:cs typeface="Verdana"/>
                <a:sym typeface="Verdana"/>
              </a:rPr>
              <a:t>REST Web Services Connector Update</a:t>
            </a:r>
            <a:endParaRPr sz="1800" b="0" i="0" u="none" strike="noStrike" cap="none">
              <a:solidFill>
                <a:srgbClr val="000000"/>
              </a:solidFill>
              <a:latin typeface="Verdana"/>
              <a:ea typeface="Verdana"/>
              <a:cs typeface="Verdana"/>
              <a:sym typeface="Verdana"/>
            </a:endParaRPr>
          </a:p>
        </p:txBody>
      </p:sp>
      <p:pic>
        <p:nvPicPr>
          <p:cNvPr id="3033" name="Google Shape;3033;g768bfa6d1e_0_38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32322" y="3932857"/>
            <a:ext cx="1385775" cy="1385775"/>
          </a:xfrm>
          <a:prstGeom prst="rect">
            <a:avLst/>
          </a:prstGeom>
          <a:noFill/>
          <a:ln>
            <a:noFill/>
          </a:ln>
        </p:spPr>
      </p:pic>
      <p:pic>
        <p:nvPicPr>
          <p:cNvPr id="3034" name="Google Shape;3034;g768bfa6d1e_0_3824"/>
          <p:cNvPicPr preferRelativeResize="0"/>
          <p:nvPr/>
        </p:nvPicPr>
        <p:blipFill rotWithShape="1">
          <a:blip r:embed="rId4">
            <a:alphaModFix/>
          </a:blip>
          <a:srcRect/>
          <a:stretch/>
        </p:blipFill>
        <p:spPr>
          <a:xfrm>
            <a:off x="2285252" y="209716"/>
            <a:ext cx="1907242" cy="1914385"/>
          </a:xfrm>
          <a:prstGeom prst="rect">
            <a:avLst/>
          </a:prstGeom>
          <a:noFill/>
          <a:ln>
            <a:noFill/>
          </a:ln>
        </p:spPr>
      </p:pic>
      <p:sp>
        <p:nvSpPr>
          <p:cNvPr id="3035" name="Google Shape;3035;g768bfa6d1e_0_3824"/>
          <p:cNvSpPr txBox="1"/>
          <p:nvPr/>
        </p:nvSpPr>
        <p:spPr>
          <a:xfrm>
            <a:off x="4532500" y="582550"/>
            <a:ext cx="6595800" cy="1354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Verdana"/>
                <a:ea typeface="Verdana"/>
                <a:cs typeface="Verdana"/>
                <a:sym typeface="Verdana"/>
              </a:rPr>
              <a:t>Scribe as part of TIBCO Cloud Integration</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Verdana"/>
                <a:ea typeface="Verdana"/>
                <a:cs typeface="Verdana"/>
                <a:sym typeface="Verdana"/>
              </a:rPr>
              <a:t>Native user experience and navigation</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Verdana"/>
                <a:ea typeface="Verdana"/>
                <a:cs typeface="Verdana"/>
                <a:sym typeface="Verdana"/>
              </a:rPr>
              <a:t>Simplified onboarding to broader TIBCO Cloud capabilities</a:t>
            </a:r>
            <a:endParaRPr/>
          </a:p>
          <a:p>
            <a:pPr marL="285750" marR="0" lvl="0" indent="-28575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Verdana"/>
                <a:ea typeface="Verdana"/>
                <a:cs typeface="Verdana"/>
                <a:sym typeface="Verdana"/>
              </a:rPr>
              <a:t>Functional Parity including hierarchical organizations</a:t>
            </a:r>
            <a:endParaRPr sz="1600" b="0" i="0" u="none" strike="noStrike" cap="none">
              <a:solidFill>
                <a:srgbClr val="000000"/>
              </a:solidFill>
              <a:latin typeface="Verdana"/>
              <a:ea typeface="Verdana"/>
              <a:cs typeface="Verdana"/>
              <a:sym typeface="Verdana"/>
            </a:endParaRPr>
          </a:p>
        </p:txBody>
      </p:sp>
      <p:pic>
        <p:nvPicPr>
          <p:cNvPr id="3036" name="Google Shape;3036;g768bfa6d1e_0_382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115425" y="4083500"/>
            <a:ext cx="2568851" cy="1254226"/>
          </a:xfrm>
          <a:prstGeom prst="rect">
            <a:avLst/>
          </a:prstGeom>
          <a:noFill/>
          <a:ln>
            <a:noFill/>
          </a:ln>
        </p:spPr>
      </p:pic>
      <p:sp>
        <p:nvSpPr>
          <p:cNvPr id="3037" name="Google Shape;3037;g768bfa6d1e_0_3824"/>
          <p:cNvSpPr txBox="1"/>
          <p:nvPr/>
        </p:nvSpPr>
        <p:spPr>
          <a:xfrm>
            <a:off x="2126950" y="5398900"/>
            <a:ext cx="25458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Verdana"/>
                <a:ea typeface="Verdana"/>
                <a:cs typeface="Verdana"/>
                <a:sym typeface="Verdana"/>
              </a:rPr>
              <a:t>TIBCO Cloud™ AuditSafe Connector</a:t>
            </a:r>
            <a:endParaRPr sz="1800">
              <a:latin typeface="Verdana"/>
              <a:ea typeface="Verdana"/>
              <a:cs typeface="Verdana"/>
              <a:sym typeface="Verdana"/>
            </a:endParaRPr>
          </a:p>
        </p:txBody>
      </p:sp>
      <p:sp>
        <p:nvSpPr>
          <p:cNvPr id="3038" name="Google Shape;3038;g768bfa6d1e_0_3824"/>
          <p:cNvSpPr txBox="1"/>
          <p:nvPr/>
        </p:nvSpPr>
        <p:spPr>
          <a:xfrm>
            <a:off x="4684275" y="5494450"/>
            <a:ext cx="2272800" cy="82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Verdana"/>
                <a:ea typeface="Verdana"/>
                <a:cs typeface="Verdana"/>
                <a:sym typeface="Verdana"/>
              </a:rPr>
              <a:t>Quickbooks Online </a:t>
            </a:r>
            <a:r>
              <a:rPr lang="en-US" sz="1800">
                <a:latin typeface="Verdana"/>
                <a:ea typeface="Verdana"/>
                <a:cs typeface="Verdana"/>
                <a:sym typeface="Verdana"/>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Connector</a:t>
            </a:r>
            <a:endParaRPr sz="1800">
              <a:latin typeface="Verdana"/>
              <a:ea typeface="Verdana"/>
              <a:cs typeface="Verdana"/>
              <a:sym typeface="Verdana"/>
            </a:endParaRPr>
          </a:p>
        </p:txBody>
      </p:sp>
      <p:sp>
        <p:nvSpPr>
          <p:cNvPr id="3039" name="Google Shape;3039;g768bfa6d1e_0_3824"/>
          <p:cNvSpPr txBox="1"/>
          <p:nvPr/>
        </p:nvSpPr>
        <p:spPr>
          <a:xfrm>
            <a:off x="9416050" y="5414800"/>
            <a:ext cx="24555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a:latin typeface="Verdana"/>
                <a:ea typeface="Verdana"/>
                <a:cs typeface="Verdana"/>
                <a:sym typeface="Verdana"/>
              </a:rPr>
              <a:t>CRM / CDS Multi-Factor Auth Connector Update</a:t>
            </a:r>
            <a:endParaRPr sz="1800" b="0" i="0" u="none" strike="noStrike" cap="none">
              <a:solidFill>
                <a:srgbClr val="000000"/>
              </a:solidFill>
              <a:latin typeface="Verdana"/>
              <a:ea typeface="Verdana"/>
              <a:cs typeface="Verdana"/>
              <a:sym typeface="Verdana"/>
            </a:endParaRPr>
          </a:p>
        </p:txBody>
      </p:sp>
      <p:sp>
        <p:nvSpPr>
          <p:cNvPr id="3040" name="Google Shape;3040;g768bfa6d1e_0_3824"/>
          <p:cNvSpPr txBox="1"/>
          <p:nvPr/>
        </p:nvSpPr>
        <p:spPr>
          <a:xfrm>
            <a:off x="376919" y="5417650"/>
            <a:ext cx="1816800" cy="669900"/>
          </a:xfrm>
          <a:prstGeom prst="rect">
            <a:avLst/>
          </a:prstGeom>
          <a:noFill/>
          <a:ln>
            <a:noFill/>
          </a:ln>
        </p:spPr>
        <p:txBody>
          <a:bodyPr spcFirstLastPara="1" wrap="square" lIns="68550" tIns="34275" rIns="68550" bIns="34275" anchor="t" anchorCtr="0">
            <a:noAutofit/>
          </a:bodyPr>
          <a:lstStyle/>
          <a:p>
            <a:pPr marL="0" marR="0" lvl="0" indent="0" algn="ctr" rtl="0">
              <a:lnSpc>
                <a:spcPct val="90000"/>
              </a:lnSpc>
              <a:spcBef>
                <a:spcPts val="0"/>
              </a:spcBef>
              <a:spcAft>
                <a:spcPts val="0"/>
              </a:spcAft>
              <a:buClr>
                <a:srgbClr val="24BAB3"/>
              </a:buClr>
              <a:buSzPts val="1800"/>
              <a:buFont typeface="Verdana"/>
              <a:buNone/>
            </a:pPr>
            <a:r>
              <a:rPr lang="en-US" sz="1800">
                <a:latin typeface="Verdana"/>
                <a:ea typeface="Verdana"/>
                <a:cs typeface="Verdana"/>
                <a:sym typeface="Verdana"/>
              </a:rPr>
              <a:t>Dynamic Conditional Mappings</a:t>
            </a:r>
            <a:endParaRPr sz="1200" b="1" i="0" u="none" strike="noStrike" cap="none">
              <a:solidFill>
                <a:srgbClr val="000000"/>
              </a:solidFill>
              <a:latin typeface="Verdana"/>
              <a:ea typeface="Verdana"/>
              <a:cs typeface="Verdana"/>
              <a:sym typeface="Verdana"/>
            </a:endParaRPr>
          </a:p>
        </p:txBody>
      </p:sp>
      <p:pic>
        <p:nvPicPr>
          <p:cNvPr id="3041" name="Google Shape;3041;g768bfa6d1e_0_382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60556" y="3998632"/>
            <a:ext cx="1249525" cy="1254225"/>
          </a:xfrm>
          <a:prstGeom prst="rect">
            <a:avLst/>
          </a:prstGeom>
          <a:noFill/>
          <a:ln>
            <a:noFill/>
          </a:ln>
        </p:spPr>
      </p:pic>
      <p:sp>
        <p:nvSpPr>
          <p:cNvPr id="3042" name="Google Shape;3042;g768bfa6d1e_0_3824"/>
          <p:cNvSpPr txBox="1">
            <a:spLocks noGrp="1"/>
          </p:cNvSpPr>
          <p:nvPr>
            <p:ph type="sldNum" idx="12"/>
          </p:nvPr>
        </p:nvSpPr>
        <p:spPr>
          <a:xfrm>
            <a:off x="-4" y="6470071"/>
            <a:ext cx="50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US"/>
              <a:t>103</a:t>
            </a:fld>
            <a:endParaRPr/>
          </a:p>
        </p:txBody>
      </p:sp>
      <p:sp>
        <p:nvSpPr>
          <p:cNvPr id="3043" name="Google Shape;3043;g768bfa6d1e_0_3824"/>
          <p:cNvSpPr txBox="1">
            <a:spLocks noGrp="1"/>
          </p:cNvSpPr>
          <p:nvPr>
            <p:ph type="ftr" idx="11"/>
          </p:nvPr>
        </p:nvSpPr>
        <p:spPr>
          <a:xfrm>
            <a:off x="0" y="6479600"/>
            <a:ext cx="2545800" cy="3651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sz="700">
              <a:solidFill>
                <a:srgbClr val="000000"/>
              </a:solidFill>
              <a:latin typeface="Verdana"/>
              <a:ea typeface="Verdana"/>
              <a:cs typeface="Verdana"/>
              <a:sym typeface="Verdana"/>
            </a:endParaRPr>
          </a:p>
          <a:p>
            <a:pPr marL="0" lvl="0" indent="0" algn="ctr" rtl="0">
              <a:spcBef>
                <a:spcPts val="0"/>
              </a:spcBef>
              <a:spcAft>
                <a:spcPts val="0"/>
              </a:spcAft>
              <a:buNone/>
            </a:pPr>
            <a:r>
              <a:rPr lang="en-US" sz="700">
                <a:solidFill>
                  <a:srgbClr val="000000"/>
                </a:solidFill>
                <a:latin typeface="Verdana"/>
                <a:ea typeface="Verdana"/>
                <a:cs typeface="Verdana"/>
                <a:sym typeface="Verdana"/>
              </a:rPr>
              <a:t>© Copyright 2000-2020 TIBCO Software Inc.       </a:t>
            </a:r>
            <a:endParaRPr sz="700">
              <a:solidFill>
                <a:srgbClr val="000000"/>
              </a:solidFill>
              <a:latin typeface="Verdana"/>
              <a:ea typeface="Verdana"/>
              <a:cs typeface="Verdana"/>
              <a:sym typeface="Verdana"/>
            </a:endParaRPr>
          </a:p>
          <a:p>
            <a:pPr marL="0" lvl="0" indent="0" algn="ctr" rtl="0">
              <a:spcBef>
                <a:spcPts val="0"/>
              </a:spcBef>
              <a:spcAft>
                <a:spcPts val="0"/>
              </a:spcAft>
              <a:buNone/>
            </a:pPr>
            <a:endParaRPr sz="700">
              <a:solidFill>
                <a:srgbClr val="000000"/>
              </a:solidFill>
              <a:latin typeface="Verdana"/>
              <a:ea typeface="Verdana"/>
              <a:cs typeface="Verdana"/>
              <a:sym typeface="Verdana"/>
            </a:endParaRPr>
          </a:p>
        </p:txBody>
      </p:sp>
      <p:pic>
        <p:nvPicPr>
          <p:cNvPr id="3044" name="Google Shape;3044;g768bfa6d1e_0_382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199738" y="4157400"/>
            <a:ext cx="1252728" cy="1252728"/>
          </a:xfrm>
          <a:prstGeom prst="rect">
            <a:avLst/>
          </a:prstGeom>
          <a:noFill/>
          <a:ln>
            <a:noFill/>
          </a:ln>
        </p:spPr>
      </p:pic>
      <p:pic>
        <p:nvPicPr>
          <p:cNvPr id="3045" name="Google Shape;3045;g768bfa6d1e_0_3824"/>
          <p:cNvPicPr preferRelativeResize="0"/>
          <p:nvPr/>
        </p:nvPicPr>
        <p:blipFill>
          <a:blip r:embed="rId8">
            <a:alphaModFix/>
          </a:blip>
          <a:stretch>
            <a:fillRect/>
          </a:stretch>
        </p:blipFill>
        <p:spPr>
          <a:xfrm>
            <a:off x="9929422" y="3911362"/>
            <a:ext cx="1428750" cy="1428750"/>
          </a:xfrm>
          <a:prstGeom prst="rect">
            <a:avLst/>
          </a:prstGeom>
          <a:noFill/>
          <a:ln>
            <a:noFill/>
          </a:ln>
        </p:spPr>
      </p:pic>
      <p:pic>
        <p:nvPicPr>
          <p:cNvPr id="3046" name="Google Shape;3046;g768bfa6d1e_0_3824"/>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1201400" y="-182880"/>
            <a:ext cx="812578" cy="1285875"/>
          </a:xfrm>
          <a:prstGeom prst="rect">
            <a:avLst/>
          </a:prstGeom>
          <a:noFill/>
          <a:ln>
            <a:noFill/>
          </a:ln>
        </p:spPr>
      </p:pic>
    </p:spTree>
    <p:extLst>
      <p:ext uri="{BB962C8B-B14F-4D97-AF65-F5344CB8AC3E}">
        <p14:creationId xmlns:p14="http://schemas.microsoft.com/office/powerpoint/2010/main" val="407742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g768bfa6d1e_0_3242"/>
          <p:cNvSpPr txBox="1">
            <a:spLocks noGrp="1"/>
          </p:cNvSpPr>
          <p:nvPr>
            <p:ph type="title" idx="4294967295"/>
          </p:nvPr>
        </p:nvSpPr>
        <p:spPr>
          <a:xfrm>
            <a:off x="931650" y="2951750"/>
            <a:ext cx="10328700" cy="987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6"/>
              </a:buClr>
              <a:buSzPts val="3200"/>
              <a:buFont typeface="Verdana"/>
              <a:buNone/>
            </a:pPr>
            <a:r>
              <a:rPr lang="en-US">
                <a:solidFill>
                  <a:schemeClr val="accent3"/>
                </a:solidFill>
              </a:rPr>
              <a:t>Key new features in Full Lifecycle API Management</a:t>
            </a:r>
            <a:endParaRPr sz="3200" b="0" i="0" u="none" strike="noStrike" cap="none" baseline="30000">
              <a:solidFill>
                <a:schemeClr val="accent3"/>
              </a:solidFill>
              <a:latin typeface="Verdana"/>
              <a:ea typeface="Verdana"/>
              <a:cs typeface="Verdana"/>
              <a:sym typeface="Verdana"/>
            </a:endParaRPr>
          </a:p>
        </p:txBody>
      </p:sp>
      <p:cxnSp>
        <p:nvCxnSpPr>
          <p:cNvPr id="3053" name="Google Shape;3053;g768bfa6d1e_0_3242"/>
          <p:cNvCxnSpPr/>
          <p:nvPr/>
        </p:nvCxnSpPr>
        <p:spPr>
          <a:xfrm>
            <a:off x="1134300" y="2876300"/>
            <a:ext cx="9923400" cy="0"/>
          </a:xfrm>
          <a:prstGeom prst="straightConnector1">
            <a:avLst/>
          </a:prstGeom>
          <a:noFill/>
          <a:ln w="38100" cap="flat" cmpd="sng">
            <a:solidFill>
              <a:schemeClr val="accent3"/>
            </a:solidFill>
            <a:prstDash val="solid"/>
            <a:round/>
            <a:headEnd type="none" w="sm" len="sm"/>
            <a:tailEnd type="none" w="sm" len="sm"/>
          </a:ln>
        </p:spPr>
      </p:cxnSp>
      <p:cxnSp>
        <p:nvCxnSpPr>
          <p:cNvPr id="3054" name="Google Shape;3054;g768bfa6d1e_0_3242"/>
          <p:cNvCxnSpPr/>
          <p:nvPr/>
        </p:nvCxnSpPr>
        <p:spPr>
          <a:xfrm>
            <a:off x="1133700" y="4032100"/>
            <a:ext cx="9924600" cy="0"/>
          </a:xfrm>
          <a:prstGeom prst="straightConnector1">
            <a:avLst/>
          </a:prstGeom>
          <a:noFill/>
          <a:ln w="38100" cap="flat" cmpd="sng">
            <a:solidFill>
              <a:schemeClr val="accent3"/>
            </a:solidFill>
            <a:prstDash val="solid"/>
            <a:round/>
            <a:headEnd type="none" w="sm" len="sm"/>
            <a:tailEnd type="none" w="sm" len="sm"/>
          </a:ln>
        </p:spPr>
      </p:cxnSp>
      <p:sp>
        <p:nvSpPr>
          <p:cNvPr id="3055" name="Google Shape;3055;g768bfa6d1e_0_3242"/>
          <p:cNvSpPr txBox="1"/>
          <p:nvPr/>
        </p:nvSpPr>
        <p:spPr>
          <a:xfrm>
            <a:off x="2580463" y="1129100"/>
            <a:ext cx="2308500" cy="1747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rgbClr val="333333"/>
                </a:solidFill>
                <a:latin typeface="Verdana"/>
                <a:ea typeface="Verdana"/>
                <a:cs typeface="Verdana"/>
                <a:sym typeface="Verdana"/>
              </a:rPr>
              <a:t>Locally Deployed Dev Portal</a:t>
            </a:r>
            <a:endParaRPr sz="1800" b="1"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Verdana"/>
                <a:ea typeface="Verdana"/>
                <a:cs typeface="Verdana"/>
                <a:sym typeface="Verdana"/>
              </a:rPr>
              <a:t>Fully cloud-native and on-premises developer portal for APIs</a:t>
            </a:r>
            <a:endParaRPr sz="1400" b="0" i="0" u="none" strike="noStrike" cap="none">
              <a:solidFill>
                <a:srgbClr val="333333"/>
              </a:solidFill>
              <a:latin typeface="Verdana"/>
              <a:ea typeface="Verdana"/>
              <a:cs typeface="Verdana"/>
              <a:sym typeface="Verdana"/>
            </a:endParaRPr>
          </a:p>
        </p:txBody>
      </p:sp>
      <p:sp>
        <p:nvSpPr>
          <p:cNvPr id="3056" name="Google Shape;3056;g768bfa6d1e_0_3242"/>
          <p:cNvSpPr txBox="1"/>
          <p:nvPr/>
        </p:nvSpPr>
        <p:spPr>
          <a:xfrm>
            <a:off x="2239087" y="5169550"/>
            <a:ext cx="2551200" cy="1407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rgbClr val="333333"/>
                </a:solidFill>
                <a:latin typeface="Verdana"/>
                <a:ea typeface="Verdana"/>
                <a:cs typeface="Verdana"/>
                <a:sym typeface="Verdana"/>
              </a:rPr>
              <a:t>Async API support</a:t>
            </a:r>
            <a:endParaRPr sz="18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Verdana"/>
                <a:ea typeface="Verdana"/>
                <a:cs typeface="Verdana"/>
                <a:sym typeface="Verdana"/>
              </a:rPr>
              <a:t>Handle and process based on the Async OSS standard</a:t>
            </a:r>
            <a:endParaRPr sz="14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33333"/>
              </a:solidFill>
              <a:latin typeface="Verdana"/>
              <a:ea typeface="Verdana"/>
              <a:cs typeface="Verdana"/>
              <a:sym typeface="Verdana"/>
            </a:endParaRPr>
          </a:p>
        </p:txBody>
      </p:sp>
      <p:pic>
        <p:nvPicPr>
          <p:cNvPr id="3057" name="Google Shape;3057;g768bfa6d1e_0_32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45152" y="4268673"/>
            <a:ext cx="739050" cy="740500"/>
          </a:xfrm>
          <a:prstGeom prst="rect">
            <a:avLst/>
          </a:prstGeom>
          <a:noFill/>
          <a:ln>
            <a:noFill/>
          </a:ln>
        </p:spPr>
      </p:pic>
      <p:pic>
        <p:nvPicPr>
          <p:cNvPr id="3058" name="Google Shape;3058;g768bfa6d1e_0_32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365187" y="200175"/>
            <a:ext cx="739050" cy="729320"/>
          </a:xfrm>
          <a:prstGeom prst="rect">
            <a:avLst/>
          </a:prstGeom>
          <a:noFill/>
          <a:ln>
            <a:noFill/>
          </a:ln>
        </p:spPr>
      </p:pic>
      <p:sp>
        <p:nvSpPr>
          <p:cNvPr id="3059" name="Google Shape;3059;g768bfa6d1e_0_3242"/>
          <p:cNvSpPr txBox="1"/>
          <p:nvPr/>
        </p:nvSpPr>
        <p:spPr>
          <a:xfrm>
            <a:off x="6543000" y="1353450"/>
            <a:ext cx="2826000" cy="1024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rgbClr val="333333"/>
                </a:solidFill>
                <a:latin typeface="Verdana"/>
                <a:ea typeface="Verdana"/>
                <a:cs typeface="Verdana"/>
                <a:sym typeface="Verdana"/>
              </a:rPr>
              <a:t>Cloud-native API gateway</a:t>
            </a:r>
            <a:endParaRPr sz="18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Verdana"/>
                <a:ea typeface="Verdana"/>
                <a:cs typeface="Verdana"/>
                <a:sym typeface="Verdana"/>
              </a:rPr>
              <a:t>Deploy completely containerized in private cloud</a:t>
            </a:r>
            <a:endParaRPr sz="1400" b="0" i="0" u="none" strike="noStrike" cap="none">
              <a:solidFill>
                <a:srgbClr val="333333"/>
              </a:solidFill>
              <a:latin typeface="Verdana"/>
              <a:ea typeface="Verdana"/>
              <a:cs typeface="Verdana"/>
              <a:sym typeface="Verdana"/>
            </a:endParaRPr>
          </a:p>
        </p:txBody>
      </p:sp>
      <p:pic>
        <p:nvPicPr>
          <p:cNvPr id="3060" name="Google Shape;3060;g768bfa6d1e_0_324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536465" y="349828"/>
            <a:ext cx="904575" cy="944413"/>
          </a:xfrm>
          <a:prstGeom prst="rect">
            <a:avLst/>
          </a:prstGeom>
          <a:noFill/>
          <a:ln>
            <a:noFill/>
          </a:ln>
        </p:spPr>
      </p:pic>
      <p:sp>
        <p:nvSpPr>
          <p:cNvPr id="3061" name="Google Shape;3061;g768bfa6d1e_0_3242"/>
          <p:cNvSpPr txBox="1"/>
          <p:nvPr/>
        </p:nvSpPr>
        <p:spPr>
          <a:xfrm>
            <a:off x="6683100" y="5147650"/>
            <a:ext cx="2545800" cy="1527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rgbClr val="333333"/>
                </a:solidFill>
                <a:latin typeface="Verdana"/>
                <a:ea typeface="Verdana"/>
                <a:cs typeface="Verdana"/>
                <a:sym typeface="Verdana"/>
              </a:rPr>
              <a:t>GraphQL and gRPC </a:t>
            </a:r>
            <a:endParaRPr sz="1800" b="1"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333333"/>
                </a:solidFill>
                <a:latin typeface="Verdana"/>
                <a:ea typeface="Verdana"/>
                <a:cs typeface="Verdana"/>
                <a:sym typeface="Verdana"/>
              </a:rPr>
              <a:t>Advanced support for emerging protocols</a:t>
            </a:r>
            <a:endParaRPr sz="1400" b="0" i="0" u="none" strike="noStrike" cap="none">
              <a:solidFill>
                <a:srgbClr val="333333"/>
              </a:solidFill>
              <a:latin typeface="Verdana"/>
              <a:ea typeface="Verdana"/>
              <a:cs typeface="Verdana"/>
              <a:sym typeface="Verdana"/>
            </a:endParaRPr>
          </a:p>
        </p:txBody>
      </p:sp>
      <p:pic>
        <p:nvPicPr>
          <p:cNvPr id="3062" name="Google Shape;3062;g768bfa6d1e_0_324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645436" y="4268666"/>
            <a:ext cx="739050" cy="739050"/>
          </a:xfrm>
          <a:prstGeom prst="rect">
            <a:avLst/>
          </a:prstGeom>
          <a:noFill/>
          <a:ln>
            <a:noFill/>
          </a:ln>
        </p:spPr>
      </p:pic>
      <p:sp>
        <p:nvSpPr>
          <p:cNvPr id="3063" name="Google Shape;3063;g768bfa6d1e_0_3242"/>
          <p:cNvSpPr txBox="1">
            <a:spLocks noGrp="1"/>
          </p:cNvSpPr>
          <p:nvPr>
            <p:ph type="sldNum" idx="12"/>
          </p:nvPr>
        </p:nvSpPr>
        <p:spPr>
          <a:xfrm>
            <a:off x="-4" y="6470071"/>
            <a:ext cx="5097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US"/>
              <a:t>104</a:t>
            </a:fld>
            <a:endParaRPr/>
          </a:p>
        </p:txBody>
      </p:sp>
      <p:sp>
        <p:nvSpPr>
          <p:cNvPr id="3064" name="Google Shape;3064;g768bfa6d1e_0_3242"/>
          <p:cNvSpPr txBox="1">
            <a:spLocks noGrp="1"/>
          </p:cNvSpPr>
          <p:nvPr>
            <p:ph type="ftr" idx="11"/>
          </p:nvPr>
        </p:nvSpPr>
        <p:spPr>
          <a:xfrm>
            <a:off x="0" y="6479600"/>
            <a:ext cx="2545800" cy="3651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sz="700">
              <a:solidFill>
                <a:srgbClr val="000000"/>
              </a:solidFill>
              <a:latin typeface="Verdana"/>
              <a:ea typeface="Verdana"/>
              <a:cs typeface="Verdana"/>
              <a:sym typeface="Verdana"/>
            </a:endParaRPr>
          </a:p>
          <a:p>
            <a:pPr marL="0" lvl="0" indent="0" algn="ctr" rtl="0">
              <a:spcBef>
                <a:spcPts val="0"/>
              </a:spcBef>
              <a:spcAft>
                <a:spcPts val="0"/>
              </a:spcAft>
              <a:buNone/>
            </a:pPr>
            <a:r>
              <a:rPr lang="en-US" sz="700">
                <a:solidFill>
                  <a:srgbClr val="000000"/>
                </a:solidFill>
                <a:latin typeface="Verdana"/>
                <a:ea typeface="Verdana"/>
                <a:cs typeface="Verdana"/>
                <a:sym typeface="Verdana"/>
              </a:rPr>
              <a:t>© Copyright 2000-2020 TIBCO Software Inc.       </a:t>
            </a:r>
            <a:endParaRPr sz="700">
              <a:solidFill>
                <a:srgbClr val="000000"/>
              </a:solidFill>
              <a:latin typeface="Verdana"/>
              <a:ea typeface="Verdana"/>
              <a:cs typeface="Verdana"/>
              <a:sym typeface="Verdana"/>
            </a:endParaRPr>
          </a:p>
          <a:p>
            <a:pPr marL="0" lvl="0" indent="0" algn="ctr" rtl="0">
              <a:spcBef>
                <a:spcPts val="0"/>
              </a:spcBef>
              <a:spcAft>
                <a:spcPts val="0"/>
              </a:spcAft>
              <a:buNone/>
            </a:pPr>
            <a:endParaRPr sz="700">
              <a:solidFill>
                <a:srgbClr val="000000"/>
              </a:solidFill>
              <a:latin typeface="Verdana"/>
              <a:ea typeface="Verdana"/>
              <a:cs typeface="Verdana"/>
              <a:sym typeface="Verdana"/>
            </a:endParaRPr>
          </a:p>
        </p:txBody>
      </p:sp>
      <p:pic>
        <p:nvPicPr>
          <p:cNvPr id="3065" name="Google Shape;3065;g768bfa6d1e_0_3242"/>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1201400" y="-182880"/>
            <a:ext cx="808313" cy="1285875"/>
          </a:xfrm>
          <a:prstGeom prst="rect">
            <a:avLst/>
          </a:prstGeom>
          <a:noFill/>
          <a:ln>
            <a:noFill/>
          </a:ln>
        </p:spPr>
      </p:pic>
    </p:spTree>
    <p:extLst>
      <p:ext uri="{BB962C8B-B14F-4D97-AF65-F5344CB8AC3E}">
        <p14:creationId xmlns:p14="http://schemas.microsoft.com/office/powerpoint/2010/main" val="2827895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8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endParaRPr/>
          </a:p>
        </p:txBody>
      </p:sp>
      <p:pic>
        <p:nvPicPr>
          <p:cNvPr id="3071" name="Google Shape;3071;p84"/>
          <p:cNvPicPr preferRelativeResize="0"/>
          <p:nvPr/>
        </p:nvPicPr>
        <p:blipFill rotWithShape="1">
          <a:blip r:embed="rId3">
            <a:alphaModFix/>
          </a:blip>
          <a:srcRect/>
          <a:stretch/>
        </p:blipFill>
        <p:spPr>
          <a:xfrm>
            <a:off x="1" y="-30718"/>
            <a:ext cx="12192000" cy="6888718"/>
          </a:xfrm>
          <a:prstGeom prst="rect">
            <a:avLst/>
          </a:prstGeom>
          <a:noFill/>
          <a:ln>
            <a:noFill/>
          </a:ln>
        </p:spPr>
      </p:pic>
    </p:spTree>
    <p:extLst>
      <p:ext uri="{BB962C8B-B14F-4D97-AF65-F5344CB8AC3E}">
        <p14:creationId xmlns:p14="http://schemas.microsoft.com/office/powerpoint/2010/main" val="384561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pic>
        <p:nvPicPr>
          <p:cNvPr id="3077" name="Google Shape;3077;p91"/>
          <p:cNvPicPr preferRelativeResize="0"/>
          <p:nvPr/>
        </p:nvPicPr>
        <p:blipFill rotWithShape="1">
          <a:blip r:embed="rId3">
            <a:alphaModFix/>
          </a:blip>
          <a:srcRect/>
          <a:stretch/>
        </p:blipFill>
        <p:spPr>
          <a:xfrm>
            <a:off x="-20648" y="0"/>
            <a:ext cx="12212650" cy="6858000"/>
          </a:xfrm>
          <a:prstGeom prst="rect">
            <a:avLst/>
          </a:prstGeom>
          <a:noFill/>
          <a:ln>
            <a:noFill/>
          </a:ln>
        </p:spPr>
      </p:pic>
      <p:sp>
        <p:nvSpPr>
          <p:cNvPr id="3078" name="Google Shape;3078;p91"/>
          <p:cNvSpPr/>
          <p:nvPr/>
        </p:nvSpPr>
        <p:spPr>
          <a:xfrm>
            <a:off x="-18960" y="0"/>
            <a:ext cx="12209400" cy="6858000"/>
          </a:xfrm>
          <a:prstGeom prst="rect">
            <a:avLst/>
          </a:prstGeom>
          <a:solidFill>
            <a:srgbClr val="191919">
              <a:alpha val="4745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Verdana"/>
              <a:ea typeface="Verdana"/>
              <a:cs typeface="Verdana"/>
              <a:sym typeface="Verdana"/>
            </a:endParaRPr>
          </a:p>
        </p:txBody>
      </p:sp>
      <p:sp>
        <p:nvSpPr>
          <p:cNvPr id="3079" name="Google Shape;3079;p91"/>
          <p:cNvSpPr txBox="1">
            <a:spLocks noGrp="1"/>
          </p:cNvSpPr>
          <p:nvPr>
            <p:ph type="title"/>
          </p:nvPr>
        </p:nvSpPr>
        <p:spPr>
          <a:xfrm>
            <a:off x="786245" y="209260"/>
            <a:ext cx="11313000" cy="1325700"/>
          </a:xfrm>
          <a:prstGeom prst="rect">
            <a:avLst/>
          </a:prstGeom>
          <a:noFill/>
          <a:ln>
            <a:noFill/>
          </a:ln>
        </p:spPr>
        <p:txBody>
          <a:bodyPr spcFirstLastPara="1" wrap="square" lIns="91400" tIns="45700" rIns="91400" bIns="45700" anchor="t" anchorCtr="0">
            <a:noAutofit/>
          </a:bodyPr>
          <a:lstStyle/>
          <a:p>
            <a:pPr marL="0" lvl="0" indent="0" algn="l" rtl="0">
              <a:lnSpc>
                <a:spcPct val="90000"/>
              </a:lnSpc>
              <a:spcBef>
                <a:spcPts val="0"/>
              </a:spcBef>
              <a:spcAft>
                <a:spcPts val="0"/>
              </a:spcAft>
              <a:buClr>
                <a:schemeClr val="dk1"/>
              </a:buClr>
              <a:buSzPts val="2800"/>
              <a:buNone/>
            </a:pPr>
            <a:r>
              <a:rPr lang="en-US">
                <a:solidFill>
                  <a:schemeClr val="lt1"/>
                </a:solidFill>
                <a:latin typeface="verdana"/>
                <a:ea typeface="verdana"/>
                <a:cs typeface="verdana"/>
                <a:sym typeface="verdana"/>
              </a:rPr>
              <a:t>Data and Integration challenges slow digital businesses and increase operational issues</a:t>
            </a:r>
            <a:endParaRPr>
              <a:solidFill>
                <a:schemeClr val="lt1"/>
              </a:solidFill>
            </a:endParaRPr>
          </a:p>
        </p:txBody>
      </p:sp>
      <p:grpSp>
        <p:nvGrpSpPr>
          <p:cNvPr id="3080" name="Google Shape;3080;p91"/>
          <p:cNvGrpSpPr/>
          <p:nvPr/>
        </p:nvGrpSpPr>
        <p:grpSpPr>
          <a:xfrm>
            <a:off x="1" y="0"/>
            <a:ext cx="12195374" cy="6858000"/>
            <a:chOff x="0" y="0"/>
            <a:chExt cx="12195374" cy="6858000"/>
          </a:xfrm>
        </p:grpSpPr>
        <p:pic>
          <p:nvPicPr>
            <p:cNvPr id="3081" name="Google Shape;3081;p9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107619" y="6339632"/>
              <a:ext cx="3087756" cy="518368"/>
            </a:xfrm>
            <a:prstGeom prst="rect">
              <a:avLst/>
            </a:prstGeom>
            <a:noFill/>
            <a:ln>
              <a:noFill/>
            </a:ln>
          </p:spPr>
        </p:pic>
        <p:pic>
          <p:nvPicPr>
            <p:cNvPr id="3082" name="Google Shape;3082;p9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4639" y="6467757"/>
              <a:ext cx="901799" cy="235697"/>
            </a:xfrm>
            <a:prstGeom prst="rect">
              <a:avLst/>
            </a:prstGeom>
            <a:noFill/>
            <a:ln>
              <a:noFill/>
            </a:ln>
          </p:spPr>
        </p:pic>
        <p:pic>
          <p:nvPicPr>
            <p:cNvPr id="3083" name="Google Shape;3083;p9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0" y="0"/>
              <a:ext cx="927100" cy="315596"/>
            </a:xfrm>
            <a:prstGeom prst="rect">
              <a:avLst/>
            </a:prstGeom>
            <a:noFill/>
            <a:ln>
              <a:noFill/>
            </a:ln>
          </p:spPr>
        </p:pic>
      </p:grpSp>
      <p:sp>
        <p:nvSpPr>
          <p:cNvPr id="3084" name="Google Shape;3084;p91"/>
          <p:cNvSpPr txBox="1"/>
          <p:nvPr/>
        </p:nvSpPr>
        <p:spPr>
          <a:xfrm>
            <a:off x="4966233" y="4168689"/>
            <a:ext cx="2268000" cy="17847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Verdana"/>
                <a:ea typeface="Verdana"/>
                <a:cs typeface="Verdana"/>
                <a:sym typeface="Verdana"/>
              </a:rPr>
              <a:t>Business and technology landscapes change rapidly</a:t>
            </a:r>
            <a:endParaRPr sz="1400" b="0" i="0" u="none" strike="noStrike" cap="none">
              <a:solidFill>
                <a:srgbClr val="FFFFFF"/>
              </a:solidFill>
              <a:latin typeface="Verdana"/>
              <a:ea typeface="Verdana"/>
              <a:cs typeface="Verdana"/>
              <a:sym typeface="Verdana"/>
            </a:endParaRPr>
          </a:p>
        </p:txBody>
      </p:sp>
      <p:sp>
        <p:nvSpPr>
          <p:cNvPr id="3085" name="Google Shape;3085;p91"/>
          <p:cNvSpPr txBox="1"/>
          <p:nvPr/>
        </p:nvSpPr>
        <p:spPr>
          <a:xfrm>
            <a:off x="4713421" y="1921309"/>
            <a:ext cx="2773500" cy="531300"/>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Verdana"/>
                <a:ea typeface="Verdana"/>
                <a:cs typeface="Verdana"/>
                <a:sym typeface="Verdana"/>
              </a:rPr>
              <a:t>Rapid Pace Change</a:t>
            </a:r>
            <a:endParaRPr sz="1400" b="1" i="0" u="none" strike="noStrike" cap="none">
              <a:solidFill>
                <a:srgbClr val="FFFFFF"/>
              </a:solidFill>
              <a:latin typeface="Verdana"/>
              <a:ea typeface="Verdana"/>
              <a:cs typeface="Verdana"/>
              <a:sym typeface="Verdana"/>
            </a:endParaRPr>
          </a:p>
        </p:txBody>
      </p:sp>
      <p:pic>
        <p:nvPicPr>
          <p:cNvPr id="3086" name="Google Shape;3086;p9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512062" y="2566265"/>
            <a:ext cx="1167875" cy="1172249"/>
          </a:xfrm>
          <a:prstGeom prst="rect">
            <a:avLst/>
          </a:prstGeom>
          <a:noFill/>
          <a:ln>
            <a:noFill/>
          </a:ln>
        </p:spPr>
      </p:pic>
      <p:grpSp>
        <p:nvGrpSpPr>
          <p:cNvPr id="3087" name="Google Shape;3087;p91"/>
          <p:cNvGrpSpPr/>
          <p:nvPr/>
        </p:nvGrpSpPr>
        <p:grpSpPr>
          <a:xfrm>
            <a:off x="929142" y="1921265"/>
            <a:ext cx="2415940" cy="3000930"/>
            <a:chOff x="696874" y="1364782"/>
            <a:chExt cx="1812000" cy="2250754"/>
          </a:xfrm>
        </p:grpSpPr>
        <p:sp>
          <p:nvSpPr>
            <p:cNvPr id="3088" name="Google Shape;3088;p91"/>
            <p:cNvSpPr txBox="1"/>
            <p:nvPr/>
          </p:nvSpPr>
          <p:spPr>
            <a:xfrm>
              <a:off x="797976" y="3084536"/>
              <a:ext cx="1609800" cy="5310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Verdana"/>
                  <a:ea typeface="Verdana"/>
                  <a:cs typeface="Verdana"/>
                  <a:sym typeface="Verdana"/>
                </a:rPr>
                <a:t>Information assets are broad, complex, and diverse</a:t>
              </a:r>
              <a:endParaRPr sz="1400" b="0" i="0" u="none" strike="noStrike" cap="none">
                <a:solidFill>
                  <a:srgbClr val="FFFFFF"/>
                </a:solidFill>
                <a:latin typeface="Verdana"/>
                <a:ea typeface="Verdana"/>
                <a:cs typeface="Verdana"/>
                <a:sym typeface="Verdana"/>
              </a:endParaRPr>
            </a:p>
          </p:txBody>
        </p:sp>
        <p:sp>
          <p:nvSpPr>
            <p:cNvPr id="3089" name="Google Shape;3089;p91"/>
            <p:cNvSpPr txBox="1"/>
            <p:nvPr/>
          </p:nvSpPr>
          <p:spPr>
            <a:xfrm>
              <a:off x="696874" y="1364782"/>
              <a:ext cx="1812000" cy="398400"/>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Verdana"/>
                  <a:ea typeface="Verdana"/>
                  <a:cs typeface="Verdana"/>
                  <a:sym typeface="Verdana"/>
                </a:rPr>
                <a:t>High Complexity</a:t>
              </a:r>
              <a:endParaRPr sz="1400" b="1" i="0" u="none" strike="noStrike" cap="none">
                <a:solidFill>
                  <a:srgbClr val="FFFFFF"/>
                </a:solidFill>
                <a:latin typeface="Verdana"/>
                <a:ea typeface="Verdana"/>
                <a:cs typeface="Verdana"/>
                <a:sym typeface="Verdana"/>
              </a:endParaRPr>
            </a:p>
          </p:txBody>
        </p:sp>
      </p:grpSp>
      <p:sp>
        <p:nvSpPr>
          <p:cNvPr id="3090" name="Google Shape;3090;p91"/>
          <p:cNvSpPr txBox="1"/>
          <p:nvPr/>
        </p:nvSpPr>
        <p:spPr>
          <a:xfrm>
            <a:off x="8783877" y="4194000"/>
            <a:ext cx="2691900" cy="16533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Verdana"/>
                <a:ea typeface="Verdana"/>
                <a:cs typeface="Verdana"/>
                <a:sym typeface="Verdana"/>
              </a:rPr>
              <a:t>High IT backlog unable to satisfy requirements quickly</a:t>
            </a:r>
            <a:br>
              <a:rPr lang="en-US" sz="1400" b="0" i="0" u="none" strike="noStrike" cap="none">
                <a:solidFill>
                  <a:srgbClr val="FFFFFF"/>
                </a:solidFill>
                <a:latin typeface="Verdana"/>
                <a:ea typeface="Verdana"/>
                <a:cs typeface="Verdana"/>
                <a:sym typeface="Verdana"/>
              </a:rPr>
            </a:br>
            <a:endParaRPr sz="1400" b="0" i="0" u="none" strike="noStrike" cap="none">
              <a:solidFill>
                <a:srgbClr val="FFFFFF"/>
              </a:solidFill>
              <a:latin typeface="Verdana"/>
              <a:ea typeface="Verdana"/>
              <a:cs typeface="Verdana"/>
              <a:sym typeface="Verdana"/>
            </a:endParaRPr>
          </a:p>
        </p:txBody>
      </p:sp>
      <p:sp>
        <p:nvSpPr>
          <p:cNvPr id="3091" name="Google Shape;3091;p91"/>
          <p:cNvSpPr txBox="1"/>
          <p:nvPr/>
        </p:nvSpPr>
        <p:spPr>
          <a:xfrm>
            <a:off x="8783877" y="1921300"/>
            <a:ext cx="2840700" cy="531300"/>
          </a:xfrm>
          <a:prstGeom prst="rect">
            <a:avLst/>
          </a:prstGeom>
          <a:noFill/>
          <a:ln>
            <a:noFill/>
          </a:ln>
        </p:spPr>
        <p:txBody>
          <a:bodyPr spcFirstLastPara="1" wrap="square" lIns="68550" tIns="34250" rIns="68550" bIns="3425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FFFFFF"/>
                </a:solidFill>
                <a:latin typeface="Verdana"/>
                <a:ea typeface="Verdana"/>
                <a:cs typeface="Verdana"/>
                <a:sym typeface="Verdana"/>
              </a:rPr>
              <a:t>IT Dependency</a:t>
            </a:r>
            <a:endParaRPr sz="1400" b="1" i="0" u="none" strike="noStrike" cap="none">
              <a:solidFill>
                <a:srgbClr val="FFFFFF"/>
              </a:solidFill>
              <a:latin typeface="Verdana"/>
              <a:ea typeface="Verdana"/>
              <a:cs typeface="Verdana"/>
              <a:sym typeface="Verdana"/>
            </a:endParaRPr>
          </a:p>
        </p:txBody>
      </p:sp>
      <p:pic>
        <p:nvPicPr>
          <p:cNvPr id="3092" name="Google Shape;3092;p9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9433847" y="2398647"/>
            <a:ext cx="1330133" cy="1330133"/>
          </a:xfrm>
          <a:prstGeom prst="rect">
            <a:avLst/>
          </a:prstGeom>
          <a:noFill/>
          <a:ln>
            <a:noFill/>
          </a:ln>
        </p:spPr>
      </p:pic>
      <p:pic>
        <p:nvPicPr>
          <p:cNvPr id="3093" name="Google Shape;3093;p9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13085" y="2598453"/>
            <a:ext cx="1245067" cy="1245067"/>
          </a:xfrm>
          <a:prstGeom prst="rect">
            <a:avLst/>
          </a:prstGeom>
          <a:noFill/>
          <a:ln>
            <a:noFill/>
          </a:ln>
        </p:spPr>
      </p:pic>
      <p:sp>
        <p:nvSpPr>
          <p:cNvPr id="3094" name="Google Shape;3094;p9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69353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099"/>
        <p:cNvGrpSpPr/>
        <p:nvPr/>
      </p:nvGrpSpPr>
      <p:grpSpPr>
        <a:xfrm>
          <a:off x="0" y="0"/>
          <a:ext cx="0" cy="0"/>
          <a:chOff x="0" y="0"/>
          <a:chExt cx="0" cy="0"/>
        </a:xfrm>
      </p:grpSpPr>
      <p:pic>
        <p:nvPicPr>
          <p:cNvPr id="3100" name="Google Shape;3100;p85"/>
          <p:cNvPicPr preferRelativeResize="0"/>
          <p:nvPr/>
        </p:nvPicPr>
        <p:blipFill rotWithShape="1">
          <a:blip r:embed="rId3">
            <a:alphaModFix/>
          </a:blip>
          <a:srcRect/>
          <a:stretch/>
        </p:blipFill>
        <p:spPr>
          <a:xfrm>
            <a:off x="-11836" y="1"/>
            <a:ext cx="12203838" cy="6858000"/>
          </a:xfrm>
          <a:prstGeom prst="rect">
            <a:avLst/>
          </a:prstGeom>
          <a:noFill/>
          <a:ln>
            <a:noFill/>
          </a:ln>
        </p:spPr>
      </p:pic>
      <p:sp>
        <p:nvSpPr>
          <p:cNvPr id="3101" name="Google Shape;3101;p85"/>
          <p:cNvSpPr/>
          <p:nvPr/>
        </p:nvSpPr>
        <p:spPr>
          <a:xfrm>
            <a:off x="25682" y="-290419"/>
            <a:ext cx="12192000" cy="6858000"/>
          </a:xfrm>
          <a:prstGeom prst="rect">
            <a:avLst/>
          </a:prstGeom>
          <a:solidFill>
            <a:srgbClr val="000000">
              <a:alpha val="6157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75"/>
              <a:buFont typeface="Arial"/>
              <a:buNone/>
            </a:pPr>
            <a:endParaRPr sz="975" b="0" i="0" u="none" strike="noStrike" cap="none">
              <a:solidFill>
                <a:srgbClr val="FFFFFF"/>
              </a:solidFill>
              <a:latin typeface="Verdana"/>
              <a:ea typeface="Verdana"/>
              <a:cs typeface="Verdana"/>
              <a:sym typeface="Verdana"/>
            </a:endParaRPr>
          </a:p>
        </p:txBody>
      </p:sp>
      <p:sp>
        <p:nvSpPr>
          <p:cNvPr id="3102" name="Google Shape;3102;p85"/>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solidFill>
                  <a:schemeClr val="lt1"/>
                </a:solidFill>
              </a:rPr>
              <a:t>In the current economy cloud and SaaS </a:t>
            </a:r>
            <a:br>
              <a:rPr lang="en-US">
                <a:solidFill>
                  <a:schemeClr val="lt1"/>
                </a:solidFill>
              </a:rPr>
            </a:br>
            <a:r>
              <a:rPr lang="en-US">
                <a:solidFill>
                  <a:schemeClr val="lt1"/>
                </a:solidFill>
              </a:rPr>
              <a:t>are key.</a:t>
            </a:r>
            <a:endParaRPr/>
          </a:p>
        </p:txBody>
      </p:sp>
      <p:grpSp>
        <p:nvGrpSpPr>
          <p:cNvPr id="3103" name="Google Shape;3103;p85"/>
          <p:cNvGrpSpPr/>
          <p:nvPr/>
        </p:nvGrpSpPr>
        <p:grpSpPr>
          <a:xfrm>
            <a:off x="1413696" y="1379359"/>
            <a:ext cx="9607670" cy="4612949"/>
            <a:chOff x="1413684" y="783979"/>
            <a:chExt cx="10509374" cy="5208252"/>
          </a:xfrm>
        </p:grpSpPr>
        <p:grpSp>
          <p:nvGrpSpPr>
            <p:cNvPr id="3104" name="Google Shape;3104;p85"/>
            <p:cNvGrpSpPr/>
            <p:nvPr/>
          </p:nvGrpSpPr>
          <p:grpSpPr>
            <a:xfrm>
              <a:off x="1413684" y="4659807"/>
              <a:ext cx="5087100" cy="1332424"/>
              <a:chOff x="368719" y="2151683"/>
              <a:chExt cx="5087100" cy="1332424"/>
            </a:xfrm>
          </p:grpSpPr>
          <p:sp>
            <p:nvSpPr>
              <p:cNvPr id="3105" name="Google Shape;3105;p85"/>
              <p:cNvSpPr txBox="1"/>
              <p:nvPr/>
            </p:nvSpPr>
            <p:spPr>
              <a:xfrm>
                <a:off x="470160" y="2151683"/>
                <a:ext cx="4480500" cy="548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AAE3B"/>
                  </a:buClr>
                  <a:buSzPts val="1800"/>
                  <a:buFont typeface="Arial"/>
                  <a:buNone/>
                </a:pPr>
                <a:r>
                  <a:rPr lang="en-US" sz="1800" b="1" i="0" u="none" strike="noStrike" cap="none">
                    <a:solidFill>
                      <a:srgbClr val="FAAE3B"/>
                    </a:solidFill>
                    <a:latin typeface="Verdana"/>
                    <a:ea typeface="Verdana"/>
                    <a:cs typeface="Verdana"/>
                    <a:sym typeface="Verdana"/>
                  </a:rPr>
                  <a:t>Cloud transition is a requirement for digital transformation</a:t>
                </a:r>
                <a:endParaRPr sz="1800" b="0" i="0" u="none" strike="noStrike" cap="none">
                  <a:solidFill>
                    <a:schemeClr val="dk1"/>
                  </a:solidFill>
                  <a:latin typeface="Verdana"/>
                  <a:ea typeface="Verdana"/>
                  <a:cs typeface="Verdana"/>
                  <a:sym typeface="Verdana"/>
                </a:endParaRPr>
              </a:p>
            </p:txBody>
          </p:sp>
          <p:sp>
            <p:nvSpPr>
              <p:cNvPr id="3106" name="Google Shape;3106;p85"/>
              <p:cNvSpPr/>
              <p:nvPr/>
            </p:nvSpPr>
            <p:spPr>
              <a:xfrm>
                <a:off x="368719" y="2790207"/>
                <a:ext cx="5087100" cy="693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Verdana"/>
                  <a:buNone/>
                </a:pPr>
                <a:r>
                  <a:rPr lang="en-US" sz="1400" b="0" i="1" u="none" strike="noStrike" cap="none">
                    <a:solidFill>
                      <a:srgbClr val="FFFFFF"/>
                    </a:solidFill>
                    <a:latin typeface="Verdana"/>
                    <a:ea typeface="Verdana"/>
                    <a:cs typeface="Verdana"/>
                    <a:sym typeface="Verdana"/>
                  </a:rPr>
                  <a:t>Cloud is more than just a technology transformation driver — it's a business transformation accelerator</a:t>
                </a:r>
                <a:endParaRPr sz="18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400"/>
                  <a:buFont typeface="Verdana"/>
                  <a:buNone/>
                </a:pPr>
                <a:endParaRPr sz="4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100"/>
                  <a:buFont typeface="Verdana"/>
                  <a:buNone/>
                </a:pPr>
                <a:r>
                  <a:rPr lang="en-US" sz="1100" b="0" i="0" u="none" strike="noStrike" cap="none">
                    <a:solidFill>
                      <a:srgbClr val="FFFFFF"/>
                    </a:solidFill>
                    <a:latin typeface="Verdana"/>
                    <a:ea typeface="Verdana"/>
                    <a:cs typeface="Verdana"/>
                    <a:sym typeface="Verdana"/>
                  </a:rPr>
                  <a:t>Cloud Powers The New Connected Economy — Forrester</a:t>
                </a:r>
                <a:endParaRPr sz="1800" b="0" i="0" u="none" strike="noStrike" cap="none">
                  <a:solidFill>
                    <a:srgbClr val="FFFFFF"/>
                  </a:solidFill>
                  <a:latin typeface="Verdana"/>
                  <a:ea typeface="Verdana"/>
                  <a:cs typeface="Verdana"/>
                  <a:sym typeface="Verdana"/>
                </a:endParaRPr>
              </a:p>
            </p:txBody>
          </p:sp>
        </p:grpSp>
        <p:grpSp>
          <p:nvGrpSpPr>
            <p:cNvPr id="3107" name="Google Shape;3107;p85"/>
            <p:cNvGrpSpPr/>
            <p:nvPr/>
          </p:nvGrpSpPr>
          <p:grpSpPr>
            <a:xfrm>
              <a:off x="4101271" y="2770269"/>
              <a:ext cx="4799100" cy="1335484"/>
              <a:chOff x="5893219" y="2151664"/>
              <a:chExt cx="4799100" cy="1335484"/>
            </a:xfrm>
          </p:grpSpPr>
          <p:sp>
            <p:nvSpPr>
              <p:cNvPr id="3108" name="Google Shape;3108;p85"/>
              <p:cNvSpPr txBox="1"/>
              <p:nvPr/>
            </p:nvSpPr>
            <p:spPr>
              <a:xfrm>
                <a:off x="5977443" y="2151664"/>
                <a:ext cx="3658500" cy="548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A8D4"/>
                  </a:buClr>
                  <a:buSzPts val="1800"/>
                  <a:buFont typeface="Arial"/>
                  <a:buNone/>
                </a:pPr>
                <a:r>
                  <a:rPr lang="en-US" sz="1800" b="1" i="0" u="none" strike="noStrike" cap="none">
                    <a:solidFill>
                      <a:srgbClr val="00A8D4"/>
                    </a:solidFill>
                    <a:latin typeface="Verdana"/>
                    <a:ea typeface="Verdana"/>
                    <a:cs typeface="Verdana"/>
                    <a:sym typeface="Verdana"/>
                  </a:rPr>
                  <a:t>The rate of cloud adoption is increasing</a:t>
                </a:r>
                <a:endParaRPr sz="1800" b="1" i="0" u="none" strike="noStrike" cap="none">
                  <a:solidFill>
                    <a:srgbClr val="00A8D4"/>
                  </a:solidFill>
                  <a:latin typeface="Verdana"/>
                  <a:ea typeface="Verdana"/>
                  <a:cs typeface="Verdana"/>
                  <a:sym typeface="Verdana"/>
                </a:endParaRPr>
              </a:p>
            </p:txBody>
          </p:sp>
          <p:sp>
            <p:nvSpPr>
              <p:cNvPr id="3109" name="Google Shape;3109;p85"/>
              <p:cNvSpPr/>
              <p:nvPr/>
            </p:nvSpPr>
            <p:spPr>
              <a:xfrm>
                <a:off x="5893219" y="2799248"/>
                <a:ext cx="4799100" cy="68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CCAF2"/>
                  </a:buClr>
                  <a:buSzPts val="1400"/>
                  <a:buFont typeface="Verdana"/>
                  <a:buNone/>
                </a:pPr>
                <a:r>
                  <a:rPr lang="en-US" sz="1400" b="0" i="1" u="none" strike="noStrike" cap="none">
                    <a:solidFill>
                      <a:srgbClr val="FFFFFF"/>
                    </a:solidFill>
                    <a:latin typeface="Verdana"/>
                    <a:ea typeface="Verdana"/>
                    <a:cs typeface="Verdana"/>
                    <a:sym typeface="Verdana"/>
                  </a:rPr>
                  <a:t>70% of all software, services, and technology spend by 2020 will be cloud based</a:t>
                </a:r>
                <a:endParaRPr sz="18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400"/>
                  <a:buFont typeface="Verdana"/>
                  <a:buNone/>
                </a:pPr>
                <a:endParaRPr sz="400" b="0" i="1"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CCCAF2"/>
                  </a:buClr>
                  <a:buSzPts val="1100"/>
                  <a:buFont typeface="Verdana"/>
                  <a:buNone/>
                </a:pPr>
                <a:r>
                  <a:rPr lang="en-US" sz="1100" b="0" i="0" u="none" strike="noStrike" cap="none">
                    <a:solidFill>
                      <a:srgbClr val="FFFFFF"/>
                    </a:solidFill>
                    <a:latin typeface="Verdana"/>
                    <a:ea typeface="Verdana"/>
                    <a:cs typeface="Verdana"/>
                    <a:sym typeface="Verdana"/>
                  </a:rPr>
                  <a:t>FutureScape — IDC</a:t>
                </a:r>
                <a:endParaRPr sz="1800" b="0" i="0" u="none" strike="noStrike" cap="none">
                  <a:solidFill>
                    <a:srgbClr val="FFFFFF"/>
                  </a:solidFill>
                  <a:latin typeface="Verdana"/>
                  <a:ea typeface="Verdana"/>
                  <a:cs typeface="Verdana"/>
                  <a:sym typeface="Verdana"/>
                </a:endParaRPr>
              </a:p>
            </p:txBody>
          </p:sp>
        </p:grpSp>
        <p:grpSp>
          <p:nvGrpSpPr>
            <p:cNvPr id="3110" name="Google Shape;3110;p85"/>
            <p:cNvGrpSpPr/>
            <p:nvPr/>
          </p:nvGrpSpPr>
          <p:grpSpPr>
            <a:xfrm>
              <a:off x="6751958" y="783979"/>
              <a:ext cx="5171100" cy="1501690"/>
              <a:chOff x="3510444" y="4999021"/>
              <a:chExt cx="5171100" cy="1501690"/>
            </a:xfrm>
          </p:grpSpPr>
          <p:sp>
            <p:nvSpPr>
              <p:cNvPr id="3111" name="Google Shape;3111;p85"/>
              <p:cNvSpPr txBox="1"/>
              <p:nvPr/>
            </p:nvSpPr>
            <p:spPr>
              <a:xfrm>
                <a:off x="3594668" y="4999021"/>
                <a:ext cx="4480500" cy="548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5FE6C9"/>
                  </a:buClr>
                  <a:buSzPts val="1800"/>
                  <a:buFont typeface="Arial"/>
                  <a:buNone/>
                </a:pPr>
                <a:r>
                  <a:rPr lang="en-US" sz="1800" b="1" i="0" u="none" strike="noStrike" cap="none">
                    <a:solidFill>
                      <a:srgbClr val="5FE6C9"/>
                    </a:solidFill>
                    <a:latin typeface="Verdana"/>
                    <a:ea typeface="Verdana"/>
                    <a:cs typeface="Verdana"/>
                    <a:sym typeface="Verdana"/>
                  </a:rPr>
                  <a:t>The opportunity to tap cloud to take digital leadership is now</a:t>
                </a:r>
                <a:endParaRPr sz="1800" b="0" i="0" u="none" strike="noStrike" cap="none">
                  <a:solidFill>
                    <a:schemeClr val="dk1"/>
                  </a:solidFill>
                  <a:latin typeface="Verdana"/>
                  <a:ea typeface="Verdana"/>
                  <a:cs typeface="Verdana"/>
                  <a:sym typeface="Verdana"/>
                </a:endParaRPr>
              </a:p>
            </p:txBody>
          </p:sp>
          <p:sp>
            <p:nvSpPr>
              <p:cNvPr id="3112" name="Google Shape;3112;p85"/>
              <p:cNvSpPr/>
              <p:nvPr/>
            </p:nvSpPr>
            <p:spPr>
              <a:xfrm>
                <a:off x="3510444" y="5619011"/>
                <a:ext cx="5171100" cy="88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Verdana"/>
                  <a:buNone/>
                </a:pPr>
                <a:r>
                  <a:rPr lang="en-US" sz="1400" b="0" i="1" u="none" strike="noStrike" cap="none">
                    <a:solidFill>
                      <a:srgbClr val="FFFFFF"/>
                    </a:solidFill>
                    <a:latin typeface="Verdana"/>
                    <a:ea typeface="Verdana"/>
                    <a:cs typeface="Verdana"/>
                    <a:sym typeface="Verdana"/>
                  </a:rPr>
                  <a:t>Everything from systems to processes to support models is ripe for digital transformation. It's time to jump on the cloud</a:t>
                </a:r>
                <a:br>
                  <a:rPr lang="en-US" sz="1400" b="0" i="1" u="none" strike="noStrike" cap="none">
                    <a:solidFill>
                      <a:srgbClr val="FFFFFF"/>
                    </a:solidFill>
                    <a:latin typeface="Verdana"/>
                    <a:ea typeface="Verdana"/>
                    <a:cs typeface="Verdana"/>
                    <a:sym typeface="Verdana"/>
                  </a:rPr>
                </a:br>
                <a:br>
                  <a:rPr lang="en-US" sz="400" b="0" i="0" u="none" strike="noStrike" cap="none">
                    <a:solidFill>
                      <a:srgbClr val="FFFFFF"/>
                    </a:solidFill>
                    <a:latin typeface="Verdana"/>
                    <a:ea typeface="Verdana"/>
                    <a:cs typeface="Verdana"/>
                    <a:sym typeface="Verdana"/>
                  </a:rPr>
                </a:br>
                <a:r>
                  <a:rPr lang="en-US" sz="1100" b="0" i="0" u="none" strike="noStrike" cap="none">
                    <a:solidFill>
                      <a:srgbClr val="FFFFFF"/>
                    </a:solidFill>
                    <a:latin typeface="Verdana"/>
                    <a:ea typeface="Verdana"/>
                    <a:cs typeface="Verdana"/>
                    <a:sym typeface="Verdana"/>
                  </a:rPr>
                  <a:t>The top Emerging technologies to watch 2017 to 2021 — Forrester</a:t>
                </a:r>
                <a:endParaRPr sz="1800" b="0" i="0" u="none" strike="noStrike" cap="none">
                  <a:solidFill>
                    <a:srgbClr val="FFFFFF"/>
                  </a:solidFill>
                  <a:latin typeface="Verdana"/>
                  <a:ea typeface="Verdana"/>
                  <a:cs typeface="Verdana"/>
                  <a:sym typeface="Verdana"/>
                </a:endParaRPr>
              </a:p>
            </p:txBody>
          </p:sp>
        </p:grpSp>
      </p:grpSp>
      <p:grpSp>
        <p:nvGrpSpPr>
          <p:cNvPr id="3113" name="Google Shape;3113;p85"/>
          <p:cNvGrpSpPr/>
          <p:nvPr/>
        </p:nvGrpSpPr>
        <p:grpSpPr>
          <a:xfrm>
            <a:off x="-1" y="1201"/>
            <a:ext cx="12192001" cy="6856799"/>
            <a:chOff x="-1" y="1201"/>
            <a:chExt cx="12192001" cy="6856799"/>
          </a:xfrm>
        </p:grpSpPr>
        <p:pic>
          <p:nvPicPr>
            <p:cNvPr id="3114" name="Google Shape;3114;p8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104241" y="6339632"/>
              <a:ext cx="3087759" cy="518368"/>
            </a:xfrm>
            <a:prstGeom prst="rect">
              <a:avLst/>
            </a:prstGeom>
            <a:noFill/>
            <a:ln>
              <a:noFill/>
            </a:ln>
          </p:spPr>
        </p:pic>
        <p:pic>
          <p:nvPicPr>
            <p:cNvPr id="3115" name="Google Shape;3115;p8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9" cy="235697"/>
            </a:xfrm>
            <a:prstGeom prst="rect">
              <a:avLst/>
            </a:prstGeom>
            <a:noFill/>
            <a:ln>
              <a:noFill/>
            </a:ln>
          </p:spPr>
        </p:pic>
        <p:pic>
          <p:nvPicPr>
            <p:cNvPr id="3116" name="Google Shape;3116;p8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
        <p:nvSpPr>
          <p:cNvPr id="3117" name="Google Shape;3117;p8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4090139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pic>
        <p:nvPicPr>
          <p:cNvPr id="3123" name="Google Shape;3123;p89"/>
          <p:cNvPicPr preferRelativeResize="0"/>
          <p:nvPr/>
        </p:nvPicPr>
        <p:blipFill rotWithShape="1">
          <a:blip r:embed="rId3">
            <a:alphaModFix/>
          </a:blip>
          <a:srcRect/>
          <a:stretch/>
        </p:blipFill>
        <p:spPr>
          <a:xfrm>
            <a:off x="-1" y="-1535"/>
            <a:ext cx="12286661" cy="6859536"/>
          </a:xfrm>
          <a:prstGeom prst="rect">
            <a:avLst/>
          </a:prstGeom>
          <a:noFill/>
          <a:ln>
            <a:noFill/>
          </a:ln>
        </p:spPr>
      </p:pic>
      <p:sp>
        <p:nvSpPr>
          <p:cNvPr id="3124" name="Google Shape;3124;p89"/>
          <p:cNvSpPr/>
          <p:nvPr/>
        </p:nvSpPr>
        <p:spPr>
          <a:xfrm>
            <a:off x="-1" y="0"/>
            <a:ext cx="12192000" cy="6858000"/>
          </a:xfrm>
          <a:prstGeom prst="rect">
            <a:avLst/>
          </a:prstGeom>
          <a:solidFill>
            <a:srgbClr val="191919">
              <a:alpha val="682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3125" name="Google Shape;3125;p89"/>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solidFill>
                  <a:schemeClr val="lt1"/>
                </a:solidFill>
              </a:rPr>
              <a:t>The challenges are real</a:t>
            </a:r>
            <a:endParaRPr/>
          </a:p>
        </p:txBody>
      </p:sp>
      <p:sp>
        <p:nvSpPr>
          <p:cNvPr id="3126" name="Google Shape;3126;p89"/>
          <p:cNvSpPr txBox="1"/>
          <p:nvPr/>
        </p:nvSpPr>
        <p:spPr>
          <a:xfrm>
            <a:off x="16612552" y="6423012"/>
            <a:ext cx="2743200" cy="366300"/>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BFBFBF"/>
                </a:solidFill>
                <a:latin typeface="Verdana"/>
                <a:ea typeface="Verdana"/>
                <a:cs typeface="Verdana"/>
                <a:sym typeface="Verdana"/>
              </a:rPr>
              <a:t>108</a:t>
            </a:fld>
            <a:endParaRPr sz="1200" b="0" i="0" u="none" strike="noStrike" cap="none">
              <a:solidFill>
                <a:srgbClr val="BFBFBF"/>
              </a:solidFill>
              <a:latin typeface="Verdana"/>
              <a:ea typeface="Verdana"/>
              <a:cs typeface="Verdana"/>
              <a:sym typeface="Verdana"/>
            </a:endParaRPr>
          </a:p>
        </p:txBody>
      </p:sp>
      <p:sp>
        <p:nvSpPr>
          <p:cNvPr id="3127" name="Google Shape;3127;p89"/>
          <p:cNvSpPr/>
          <p:nvPr/>
        </p:nvSpPr>
        <p:spPr>
          <a:xfrm>
            <a:off x="5505185" y="4612030"/>
            <a:ext cx="1798200" cy="595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1" i="0" u="none" strike="noStrike" cap="none">
                <a:solidFill>
                  <a:schemeClr val="lt1"/>
                </a:solidFill>
                <a:latin typeface="Verdana"/>
                <a:ea typeface="Verdana"/>
                <a:cs typeface="Verdana"/>
                <a:sym typeface="Verdana"/>
              </a:rPr>
              <a:t>Enterprise IT</a:t>
            </a:r>
            <a:endParaRPr sz="1400" b="0" i="0" u="none" strike="noStrike" cap="none">
              <a:solidFill>
                <a:srgbClr val="000000"/>
              </a:solidFill>
              <a:latin typeface="Verdana"/>
              <a:ea typeface="Verdana"/>
              <a:cs typeface="Verdana"/>
              <a:sym typeface="Verdana"/>
            </a:endParaRPr>
          </a:p>
        </p:txBody>
      </p:sp>
      <p:grpSp>
        <p:nvGrpSpPr>
          <p:cNvPr id="3128" name="Google Shape;3128;p89"/>
          <p:cNvGrpSpPr/>
          <p:nvPr/>
        </p:nvGrpSpPr>
        <p:grpSpPr>
          <a:xfrm>
            <a:off x="2485528" y="2603864"/>
            <a:ext cx="1630119" cy="1630119"/>
            <a:chOff x="4299811" y="2575470"/>
            <a:chExt cx="1301700" cy="1301700"/>
          </a:xfrm>
        </p:grpSpPr>
        <p:sp>
          <p:nvSpPr>
            <p:cNvPr id="3129" name="Google Shape;3129;p89"/>
            <p:cNvSpPr/>
            <p:nvPr/>
          </p:nvSpPr>
          <p:spPr>
            <a:xfrm>
              <a:off x="4360388" y="2827952"/>
              <a:ext cx="1178700" cy="541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Lack of mature technologies</a:t>
              </a:r>
              <a:endParaRPr sz="1400" b="0" i="0" u="none" strike="noStrike" cap="none">
                <a:solidFill>
                  <a:srgbClr val="000000"/>
                </a:solidFill>
                <a:latin typeface="Verdana"/>
                <a:ea typeface="Verdana"/>
                <a:cs typeface="Verdana"/>
                <a:sym typeface="Verdana"/>
              </a:endParaRPr>
            </a:p>
          </p:txBody>
        </p:sp>
        <p:sp>
          <p:nvSpPr>
            <p:cNvPr id="3130" name="Google Shape;3130;p89"/>
            <p:cNvSpPr/>
            <p:nvPr/>
          </p:nvSpPr>
          <p:spPr>
            <a:xfrm>
              <a:off x="4299811" y="2575470"/>
              <a:ext cx="1301700" cy="13017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grpSp>
        <p:nvGrpSpPr>
          <p:cNvPr id="3131" name="Google Shape;3131;p89"/>
          <p:cNvGrpSpPr/>
          <p:nvPr/>
        </p:nvGrpSpPr>
        <p:grpSpPr>
          <a:xfrm>
            <a:off x="6647528" y="1521677"/>
            <a:ext cx="1630119" cy="1630119"/>
            <a:chOff x="7252215" y="1533172"/>
            <a:chExt cx="1301700" cy="1301700"/>
          </a:xfrm>
        </p:grpSpPr>
        <p:sp>
          <p:nvSpPr>
            <p:cNvPr id="3132" name="Google Shape;3132;p89"/>
            <p:cNvSpPr/>
            <p:nvPr/>
          </p:nvSpPr>
          <p:spPr>
            <a:xfrm>
              <a:off x="7303734" y="1913404"/>
              <a:ext cx="1158900" cy="69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Manage and Optimize spend</a:t>
              </a:r>
              <a:endParaRPr sz="1400" b="0" i="0" u="none" strike="noStrike" cap="none">
                <a:solidFill>
                  <a:srgbClr val="000000"/>
                </a:solidFill>
                <a:latin typeface="Verdana"/>
                <a:ea typeface="Verdana"/>
                <a:cs typeface="Verdana"/>
                <a:sym typeface="Verdana"/>
              </a:endParaRPr>
            </a:p>
          </p:txBody>
        </p:sp>
        <p:sp>
          <p:nvSpPr>
            <p:cNvPr id="3133" name="Google Shape;3133;p89"/>
            <p:cNvSpPr/>
            <p:nvPr/>
          </p:nvSpPr>
          <p:spPr>
            <a:xfrm>
              <a:off x="7252215" y="1533172"/>
              <a:ext cx="1301700" cy="13017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grpSp>
        <p:nvGrpSpPr>
          <p:cNvPr id="3134" name="Google Shape;3134;p89"/>
          <p:cNvGrpSpPr/>
          <p:nvPr/>
        </p:nvGrpSpPr>
        <p:grpSpPr>
          <a:xfrm>
            <a:off x="8363351" y="2527350"/>
            <a:ext cx="1630119" cy="1630119"/>
            <a:chOff x="9104241" y="2676214"/>
            <a:chExt cx="1301700" cy="1301700"/>
          </a:xfrm>
        </p:grpSpPr>
        <p:sp>
          <p:nvSpPr>
            <p:cNvPr id="3135" name="Google Shape;3135;p89"/>
            <p:cNvSpPr/>
            <p:nvPr/>
          </p:nvSpPr>
          <p:spPr>
            <a:xfrm>
              <a:off x="9166542" y="2945244"/>
              <a:ext cx="1182000" cy="856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Static versus dynamic </a:t>
              </a:r>
              <a:endParaRPr sz="1400" b="0" i="0" u="none" strike="noStrike" cap="none">
                <a:solidFill>
                  <a:srgbClr val="000000"/>
                </a:solidFill>
                <a:latin typeface="Verdana"/>
                <a:ea typeface="Verdana"/>
                <a:cs typeface="Verdana"/>
                <a:sym typeface="Verdana"/>
              </a:endParaRPr>
            </a:p>
          </p:txBody>
        </p:sp>
        <p:sp>
          <p:nvSpPr>
            <p:cNvPr id="3136" name="Google Shape;3136;p89"/>
            <p:cNvSpPr/>
            <p:nvPr/>
          </p:nvSpPr>
          <p:spPr>
            <a:xfrm>
              <a:off x="9104241" y="2676214"/>
              <a:ext cx="1301700" cy="13017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sp>
        <p:nvSpPr>
          <p:cNvPr id="3137" name="Google Shape;3137;p89"/>
          <p:cNvSpPr/>
          <p:nvPr/>
        </p:nvSpPr>
        <p:spPr>
          <a:xfrm>
            <a:off x="2456900" y="4904857"/>
            <a:ext cx="1233900" cy="67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Resource and skill shortages</a:t>
            </a:r>
            <a:endParaRPr sz="1400" b="0" i="0" u="none" strike="noStrike" cap="none">
              <a:solidFill>
                <a:srgbClr val="000000"/>
              </a:solidFill>
              <a:latin typeface="Verdana"/>
              <a:ea typeface="Verdana"/>
              <a:cs typeface="Verdana"/>
              <a:sym typeface="Verdana"/>
            </a:endParaRPr>
          </a:p>
        </p:txBody>
      </p:sp>
      <p:sp>
        <p:nvSpPr>
          <p:cNvPr id="3138" name="Google Shape;3138;p89"/>
          <p:cNvSpPr/>
          <p:nvPr/>
        </p:nvSpPr>
        <p:spPr>
          <a:xfrm>
            <a:off x="2287288" y="4575170"/>
            <a:ext cx="1630200" cy="16302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nvGrpSpPr>
          <p:cNvPr id="3139" name="Google Shape;3139;p89"/>
          <p:cNvGrpSpPr/>
          <p:nvPr/>
        </p:nvGrpSpPr>
        <p:grpSpPr>
          <a:xfrm>
            <a:off x="8394898" y="4660996"/>
            <a:ext cx="1630119" cy="1630119"/>
            <a:chOff x="9310517" y="4582278"/>
            <a:chExt cx="1301700" cy="1301700"/>
          </a:xfrm>
        </p:grpSpPr>
        <p:sp>
          <p:nvSpPr>
            <p:cNvPr id="3140" name="Google Shape;3140;p89"/>
            <p:cNvSpPr/>
            <p:nvPr/>
          </p:nvSpPr>
          <p:spPr>
            <a:xfrm>
              <a:off x="9365116" y="4896025"/>
              <a:ext cx="1192500" cy="5415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Information silos, lack of connectivity</a:t>
              </a:r>
              <a:endParaRPr sz="1400" b="0" i="0" u="none" strike="noStrike" cap="none">
                <a:solidFill>
                  <a:srgbClr val="000000"/>
                </a:solidFill>
                <a:latin typeface="Verdana"/>
                <a:ea typeface="Verdana"/>
                <a:cs typeface="Verdana"/>
                <a:sym typeface="Verdana"/>
              </a:endParaRPr>
            </a:p>
          </p:txBody>
        </p:sp>
        <p:sp>
          <p:nvSpPr>
            <p:cNvPr id="3141" name="Google Shape;3141;p89"/>
            <p:cNvSpPr/>
            <p:nvPr/>
          </p:nvSpPr>
          <p:spPr>
            <a:xfrm>
              <a:off x="9310517" y="4582278"/>
              <a:ext cx="1301700" cy="13017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sp>
        <p:nvSpPr>
          <p:cNvPr id="3142" name="Google Shape;3142;p89"/>
          <p:cNvSpPr/>
          <p:nvPr/>
        </p:nvSpPr>
        <p:spPr>
          <a:xfrm>
            <a:off x="5361755" y="3576993"/>
            <a:ext cx="2019300" cy="1762800"/>
          </a:xfrm>
          <a:prstGeom prst="rect">
            <a:avLst/>
          </a:prstGeom>
          <a:noFill/>
          <a:ln w="12700" cap="flat" cmpd="sng">
            <a:solidFill>
              <a:srgbClr val="848484"/>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Verdana"/>
              <a:ea typeface="Verdana"/>
              <a:cs typeface="Verdana"/>
              <a:sym typeface="Verdana"/>
            </a:endParaRPr>
          </a:p>
        </p:txBody>
      </p:sp>
      <p:cxnSp>
        <p:nvCxnSpPr>
          <p:cNvPr id="3143" name="Google Shape;3143;p89"/>
          <p:cNvCxnSpPr/>
          <p:nvPr/>
        </p:nvCxnSpPr>
        <p:spPr>
          <a:xfrm>
            <a:off x="4051025" y="3793860"/>
            <a:ext cx="1272600" cy="291000"/>
          </a:xfrm>
          <a:prstGeom prst="straightConnector1">
            <a:avLst/>
          </a:prstGeom>
          <a:noFill/>
          <a:ln w="9525" cap="flat" cmpd="sng">
            <a:solidFill>
              <a:schemeClr val="lt1"/>
            </a:solidFill>
            <a:prstDash val="solid"/>
            <a:miter lim="800000"/>
            <a:headEnd type="none" w="sm" len="sm"/>
            <a:tailEnd type="triangle" w="med" len="med"/>
          </a:ln>
        </p:spPr>
      </p:cxnSp>
      <p:cxnSp>
        <p:nvCxnSpPr>
          <p:cNvPr id="3144" name="Google Shape;3144;p89"/>
          <p:cNvCxnSpPr/>
          <p:nvPr/>
        </p:nvCxnSpPr>
        <p:spPr>
          <a:xfrm flipH="1">
            <a:off x="7406550" y="3819260"/>
            <a:ext cx="1095600" cy="274800"/>
          </a:xfrm>
          <a:prstGeom prst="straightConnector1">
            <a:avLst/>
          </a:prstGeom>
          <a:noFill/>
          <a:ln w="9525" cap="flat" cmpd="sng">
            <a:solidFill>
              <a:schemeClr val="lt1"/>
            </a:solidFill>
            <a:prstDash val="solid"/>
            <a:miter lim="800000"/>
            <a:headEnd type="none" w="sm" len="sm"/>
            <a:tailEnd type="triangle" w="med" len="med"/>
          </a:ln>
        </p:spPr>
      </p:cxnSp>
      <p:cxnSp>
        <p:nvCxnSpPr>
          <p:cNvPr id="3145" name="Google Shape;3145;p89"/>
          <p:cNvCxnSpPr/>
          <p:nvPr/>
        </p:nvCxnSpPr>
        <p:spPr>
          <a:xfrm rot="10800000" flipH="1">
            <a:off x="4384964" y="5110824"/>
            <a:ext cx="913200" cy="327600"/>
          </a:xfrm>
          <a:prstGeom prst="straightConnector1">
            <a:avLst/>
          </a:prstGeom>
          <a:noFill/>
          <a:ln w="9525" cap="flat" cmpd="sng">
            <a:solidFill>
              <a:schemeClr val="lt1"/>
            </a:solidFill>
            <a:prstDash val="solid"/>
            <a:miter lim="800000"/>
            <a:headEnd type="none" w="sm" len="sm"/>
            <a:tailEnd type="triangle" w="med" len="med"/>
          </a:ln>
        </p:spPr>
      </p:cxnSp>
      <p:cxnSp>
        <p:nvCxnSpPr>
          <p:cNvPr id="3146" name="Google Shape;3146;p89"/>
          <p:cNvCxnSpPr/>
          <p:nvPr/>
        </p:nvCxnSpPr>
        <p:spPr>
          <a:xfrm rot="10800000">
            <a:off x="7406576" y="5110824"/>
            <a:ext cx="983100" cy="327600"/>
          </a:xfrm>
          <a:prstGeom prst="straightConnector1">
            <a:avLst/>
          </a:prstGeom>
          <a:noFill/>
          <a:ln w="9525" cap="flat" cmpd="sng">
            <a:solidFill>
              <a:schemeClr val="lt1"/>
            </a:solidFill>
            <a:prstDash val="solid"/>
            <a:miter lim="800000"/>
            <a:headEnd type="none" w="sm" len="sm"/>
            <a:tailEnd type="triangle" w="med" len="med"/>
          </a:ln>
        </p:spPr>
      </p:cxnSp>
      <p:cxnSp>
        <p:nvCxnSpPr>
          <p:cNvPr id="3147" name="Google Shape;3147;p89"/>
          <p:cNvCxnSpPr/>
          <p:nvPr/>
        </p:nvCxnSpPr>
        <p:spPr>
          <a:xfrm flipH="1">
            <a:off x="6594302" y="3045422"/>
            <a:ext cx="402900" cy="490200"/>
          </a:xfrm>
          <a:prstGeom prst="straightConnector1">
            <a:avLst/>
          </a:prstGeom>
          <a:noFill/>
          <a:ln w="9525" cap="flat" cmpd="sng">
            <a:solidFill>
              <a:schemeClr val="lt1"/>
            </a:solidFill>
            <a:prstDash val="solid"/>
            <a:miter lim="800000"/>
            <a:headEnd type="none" w="sm" len="sm"/>
            <a:tailEnd type="triangle" w="med" len="med"/>
          </a:ln>
        </p:spPr>
      </p:cxnSp>
      <p:cxnSp>
        <p:nvCxnSpPr>
          <p:cNvPr id="3148" name="Google Shape;3148;p89"/>
          <p:cNvCxnSpPr/>
          <p:nvPr/>
        </p:nvCxnSpPr>
        <p:spPr>
          <a:xfrm>
            <a:off x="5827545" y="3013386"/>
            <a:ext cx="588900" cy="531600"/>
          </a:xfrm>
          <a:prstGeom prst="straightConnector1">
            <a:avLst/>
          </a:prstGeom>
          <a:noFill/>
          <a:ln w="9525" cap="flat" cmpd="sng">
            <a:solidFill>
              <a:schemeClr val="lt1"/>
            </a:solidFill>
            <a:prstDash val="solid"/>
            <a:miter lim="800000"/>
            <a:headEnd type="none" w="sm" len="sm"/>
            <a:tailEnd type="triangle" w="med" len="med"/>
          </a:ln>
        </p:spPr>
      </p:cxnSp>
      <p:grpSp>
        <p:nvGrpSpPr>
          <p:cNvPr id="3149" name="Google Shape;3149;p89"/>
          <p:cNvGrpSpPr/>
          <p:nvPr/>
        </p:nvGrpSpPr>
        <p:grpSpPr>
          <a:xfrm>
            <a:off x="4385014" y="1625138"/>
            <a:ext cx="1630119" cy="1630119"/>
            <a:chOff x="6738298" y="1571859"/>
            <a:chExt cx="1301700" cy="1301700"/>
          </a:xfrm>
        </p:grpSpPr>
        <p:sp>
          <p:nvSpPr>
            <p:cNvPr id="3150" name="Google Shape;3150;p89"/>
            <p:cNvSpPr/>
            <p:nvPr/>
          </p:nvSpPr>
          <p:spPr>
            <a:xfrm>
              <a:off x="6823951" y="2050604"/>
              <a:ext cx="1158900" cy="699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chemeClr val="lt1"/>
                  </a:solidFill>
                  <a:latin typeface="Verdana"/>
                  <a:ea typeface="Verdana"/>
                  <a:cs typeface="Verdana"/>
                  <a:sym typeface="Verdana"/>
                </a:rPr>
                <a:t>Governance</a:t>
              </a:r>
              <a:endParaRPr sz="1400" b="0" i="0" u="none" strike="noStrike" cap="none">
                <a:solidFill>
                  <a:srgbClr val="000000"/>
                </a:solidFill>
                <a:latin typeface="Verdana"/>
                <a:ea typeface="Verdana"/>
                <a:cs typeface="Verdana"/>
                <a:sym typeface="Verdana"/>
              </a:endParaRPr>
            </a:p>
          </p:txBody>
        </p:sp>
        <p:sp>
          <p:nvSpPr>
            <p:cNvPr id="3151" name="Google Shape;3151;p89"/>
            <p:cNvSpPr/>
            <p:nvPr/>
          </p:nvSpPr>
          <p:spPr>
            <a:xfrm>
              <a:off x="6738298" y="1571859"/>
              <a:ext cx="1301700" cy="1301700"/>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Verdana"/>
                <a:ea typeface="Verdana"/>
                <a:cs typeface="Verdana"/>
                <a:sym typeface="Verdana"/>
              </a:endParaRPr>
            </a:p>
          </p:txBody>
        </p:sp>
      </p:grpSp>
      <p:sp>
        <p:nvSpPr>
          <p:cNvPr id="3152" name="Google Shape;3152;p89"/>
          <p:cNvSpPr txBox="1"/>
          <p:nvPr/>
        </p:nvSpPr>
        <p:spPr>
          <a:xfrm>
            <a:off x="4782520" y="1352865"/>
            <a:ext cx="8349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sp>
        <p:nvSpPr>
          <p:cNvPr id="3153" name="Google Shape;3153;p89"/>
          <p:cNvSpPr txBox="1"/>
          <p:nvPr/>
        </p:nvSpPr>
        <p:spPr>
          <a:xfrm>
            <a:off x="2916754" y="2307210"/>
            <a:ext cx="8535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sp>
        <p:nvSpPr>
          <p:cNvPr id="3154" name="Google Shape;3154;p89"/>
          <p:cNvSpPr txBox="1"/>
          <p:nvPr/>
        </p:nvSpPr>
        <p:spPr>
          <a:xfrm>
            <a:off x="3197009" y="4388574"/>
            <a:ext cx="8541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grpSp>
        <p:nvGrpSpPr>
          <p:cNvPr id="3155" name="Google Shape;3155;p89"/>
          <p:cNvGrpSpPr/>
          <p:nvPr/>
        </p:nvGrpSpPr>
        <p:grpSpPr>
          <a:xfrm>
            <a:off x="-1" y="1201"/>
            <a:ext cx="12192001" cy="6856799"/>
            <a:chOff x="-1" y="1201"/>
            <a:chExt cx="12192001" cy="6856799"/>
          </a:xfrm>
        </p:grpSpPr>
        <p:pic>
          <p:nvPicPr>
            <p:cNvPr id="3156" name="Google Shape;3156;p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104241" y="6339632"/>
              <a:ext cx="3087759" cy="518368"/>
            </a:xfrm>
            <a:prstGeom prst="rect">
              <a:avLst/>
            </a:prstGeom>
            <a:noFill/>
            <a:ln>
              <a:noFill/>
            </a:ln>
          </p:spPr>
        </p:pic>
        <p:pic>
          <p:nvPicPr>
            <p:cNvPr id="3157" name="Google Shape;3157;p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9" cy="235697"/>
            </a:xfrm>
            <a:prstGeom prst="rect">
              <a:avLst/>
            </a:prstGeom>
            <a:noFill/>
            <a:ln>
              <a:noFill/>
            </a:ln>
          </p:spPr>
        </p:pic>
        <p:pic>
          <p:nvPicPr>
            <p:cNvPr id="3158" name="Google Shape;3158;p8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
        <p:nvSpPr>
          <p:cNvPr id="3159" name="Google Shape;3159;p89"/>
          <p:cNvSpPr txBox="1"/>
          <p:nvPr/>
        </p:nvSpPr>
        <p:spPr>
          <a:xfrm>
            <a:off x="8751667" y="2157133"/>
            <a:ext cx="8535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sp>
        <p:nvSpPr>
          <p:cNvPr id="3160" name="Google Shape;3160;p89"/>
          <p:cNvSpPr txBox="1"/>
          <p:nvPr/>
        </p:nvSpPr>
        <p:spPr>
          <a:xfrm>
            <a:off x="7100855" y="1239547"/>
            <a:ext cx="8535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sp>
        <p:nvSpPr>
          <p:cNvPr id="3161" name="Google Shape;3161;p89"/>
          <p:cNvSpPr txBox="1"/>
          <p:nvPr/>
        </p:nvSpPr>
        <p:spPr>
          <a:xfrm>
            <a:off x="8783209" y="4318846"/>
            <a:ext cx="8535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D8D8D8"/>
                </a:solidFill>
                <a:latin typeface="Verdana"/>
                <a:ea typeface="Verdana"/>
                <a:cs typeface="Verdana"/>
                <a:sym typeface="Verdana"/>
              </a:rPr>
              <a:t>Challenge</a:t>
            </a:r>
            <a:endParaRPr sz="1000" b="0" i="1" u="none" strike="noStrike" cap="none">
              <a:solidFill>
                <a:srgbClr val="D8D8D8"/>
              </a:solidFill>
              <a:latin typeface="Verdana"/>
              <a:ea typeface="Verdana"/>
              <a:cs typeface="Verdana"/>
              <a:sym typeface="Verdana"/>
            </a:endParaRPr>
          </a:p>
        </p:txBody>
      </p:sp>
      <p:sp>
        <p:nvSpPr>
          <p:cNvPr id="3162" name="Google Shape;3162;p8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12140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167"/>
        <p:cNvGrpSpPr/>
        <p:nvPr/>
      </p:nvGrpSpPr>
      <p:grpSpPr>
        <a:xfrm>
          <a:off x="0" y="0"/>
          <a:ext cx="0" cy="0"/>
          <a:chOff x="0" y="0"/>
          <a:chExt cx="0" cy="0"/>
        </a:xfrm>
      </p:grpSpPr>
      <p:sp>
        <p:nvSpPr>
          <p:cNvPr id="3168" name="Google Shape;3168;g76867191e4_0_0"/>
          <p:cNvSpPr txBox="1">
            <a:spLocks noGrp="1"/>
          </p:cNvSpPr>
          <p:nvPr>
            <p:ph type="title"/>
          </p:nvPr>
        </p:nvSpPr>
        <p:spPr>
          <a:xfrm>
            <a:off x="838200" y="1330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3600">
                <a:solidFill>
                  <a:schemeClr val="dk1"/>
                </a:solidFill>
              </a:rPr>
              <a:t>Architecture Foundations for a Digital Business</a:t>
            </a:r>
            <a:endParaRPr sz="3600">
              <a:solidFill>
                <a:schemeClr val="dk1"/>
              </a:solidFill>
            </a:endParaRPr>
          </a:p>
          <a:p>
            <a:pPr marL="0" lvl="0" indent="0" algn="l" rtl="0">
              <a:lnSpc>
                <a:spcPct val="90000"/>
              </a:lnSpc>
              <a:spcBef>
                <a:spcPts val="0"/>
              </a:spcBef>
              <a:spcAft>
                <a:spcPts val="0"/>
              </a:spcAft>
              <a:buSzPts val="1800"/>
              <a:buNone/>
            </a:pPr>
            <a:endParaRPr sz="2000">
              <a:solidFill>
                <a:schemeClr val="dk1"/>
              </a:solidFill>
            </a:endParaRPr>
          </a:p>
        </p:txBody>
      </p:sp>
      <p:sp>
        <p:nvSpPr>
          <p:cNvPr id="3169" name="Google Shape;3169;g76867191e4_0_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lvl="0" indent="0" algn="ctr" rtl="0">
              <a:lnSpc>
                <a:spcPct val="100000"/>
              </a:lnSpc>
              <a:spcBef>
                <a:spcPts val="0"/>
              </a:spcBef>
              <a:spcAft>
                <a:spcPts val="0"/>
              </a:spcAft>
              <a:buSzPts val="1400"/>
              <a:buNone/>
            </a:pPr>
            <a:endParaRPr/>
          </a:p>
        </p:txBody>
      </p:sp>
      <p:sp>
        <p:nvSpPr>
          <p:cNvPr id="3170" name="Google Shape;3170;g76867191e4_0_0"/>
          <p:cNvSpPr txBox="1"/>
          <p:nvPr/>
        </p:nvSpPr>
        <p:spPr>
          <a:xfrm>
            <a:off x="5181677" y="4398856"/>
            <a:ext cx="2056800" cy="1115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b="0" i="0" u="none" strike="noStrike" cap="none">
                <a:solidFill>
                  <a:srgbClr val="FFFFFF"/>
                </a:solidFill>
                <a:latin typeface="Arial"/>
                <a:ea typeface="Arial"/>
                <a:cs typeface="Arial"/>
                <a:sym typeface="Arial"/>
              </a:rPr>
              <a:t>Microservices FaaS</a:t>
            </a:r>
            <a:endParaRPr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a:solidFill>
                  <a:srgbClr val="FFFFFF"/>
                </a:solidFill>
              </a:rPr>
              <a:t>Low-Code</a:t>
            </a:r>
            <a:endParaRPr>
              <a:solidFill>
                <a:srgbClr val="FFFFFF"/>
              </a:solidFill>
            </a:endParaRPr>
          </a:p>
        </p:txBody>
      </p:sp>
      <p:grpSp>
        <p:nvGrpSpPr>
          <p:cNvPr id="3171" name="Google Shape;3171;g76867191e4_0_0"/>
          <p:cNvGrpSpPr/>
          <p:nvPr/>
        </p:nvGrpSpPr>
        <p:grpSpPr>
          <a:xfrm>
            <a:off x="9211034" y="1682579"/>
            <a:ext cx="1718654" cy="1986412"/>
            <a:chOff x="1462905" y="622244"/>
            <a:chExt cx="1964400" cy="2257800"/>
          </a:xfrm>
        </p:grpSpPr>
        <p:sp>
          <p:nvSpPr>
            <p:cNvPr id="3172" name="Google Shape;3172;g76867191e4_0_0"/>
            <p:cNvSpPr/>
            <p:nvPr/>
          </p:nvSpPr>
          <p:spPr>
            <a:xfrm rot="5400000">
              <a:off x="1316205" y="768944"/>
              <a:ext cx="2257800" cy="1964400"/>
            </a:xfrm>
            <a:prstGeom prst="hexagon">
              <a:avLst>
                <a:gd name="adj" fmla="val 25000"/>
                <a:gd name="vf" fmla="val 115470"/>
              </a:avLst>
            </a:prstGeom>
            <a:solidFill>
              <a:srgbClr val="00A9D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g76867191e4_0_0"/>
            <p:cNvSpPr txBox="1"/>
            <p:nvPr/>
          </p:nvSpPr>
          <p:spPr>
            <a:xfrm>
              <a:off x="1769137" y="974081"/>
              <a:ext cx="13521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600" b="0" i="0" u="none" strike="noStrike" cap="none">
                  <a:solidFill>
                    <a:srgbClr val="FFFFFF"/>
                  </a:solidFill>
                  <a:latin typeface="Arial"/>
                  <a:ea typeface="Arial"/>
                  <a:cs typeface="Arial"/>
                  <a:sym typeface="Arial"/>
                </a:rPr>
                <a:t>Real Time </a:t>
              </a:r>
              <a:r>
                <a:rPr lang="en-US" sz="1600">
                  <a:solidFill>
                    <a:srgbClr val="FFFFFF"/>
                  </a:solidFill>
                </a:rPr>
                <a:t>Information</a:t>
              </a:r>
              <a:endParaRPr sz="1600"/>
            </a:p>
          </p:txBody>
        </p:sp>
      </p:grpSp>
      <p:grpSp>
        <p:nvGrpSpPr>
          <p:cNvPr id="3174" name="Google Shape;3174;g76867191e4_0_0"/>
          <p:cNvGrpSpPr/>
          <p:nvPr/>
        </p:nvGrpSpPr>
        <p:grpSpPr>
          <a:xfrm>
            <a:off x="355067" y="1618292"/>
            <a:ext cx="9688127" cy="3730485"/>
            <a:chOff x="-322838" y="1683176"/>
            <a:chExt cx="10873319" cy="4174203"/>
          </a:xfrm>
        </p:grpSpPr>
        <p:grpSp>
          <p:nvGrpSpPr>
            <p:cNvPr id="3175" name="Google Shape;3175;g76867191e4_0_0"/>
            <p:cNvGrpSpPr/>
            <p:nvPr/>
          </p:nvGrpSpPr>
          <p:grpSpPr>
            <a:xfrm>
              <a:off x="3945128" y="1683176"/>
              <a:ext cx="6605353" cy="4174202"/>
              <a:chOff x="0" y="622244"/>
              <a:chExt cx="6605353" cy="4174202"/>
            </a:xfrm>
          </p:grpSpPr>
          <p:sp>
            <p:nvSpPr>
              <p:cNvPr id="3176" name="Google Shape;3176;g76867191e4_0_0"/>
              <p:cNvSpPr/>
              <p:nvPr/>
            </p:nvSpPr>
            <p:spPr>
              <a:xfrm rot="5400000">
                <a:off x="3437614" y="768944"/>
                <a:ext cx="2257800" cy="1964400"/>
              </a:xfrm>
              <a:prstGeom prst="hexagon">
                <a:avLst>
                  <a:gd name="adj" fmla="val 25000"/>
                  <a:gd name="vf" fmla="val 115470"/>
                </a:avLst>
              </a:prstGeom>
              <a:solidFill>
                <a:srgbClr val="00A9D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g76867191e4_0_0"/>
              <p:cNvSpPr txBox="1"/>
              <p:nvPr/>
            </p:nvSpPr>
            <p:spPr>
              <a:xfrm>
                <a:off x="3890541" y="974072"/>
                <a:ext cx="1528500" cy="1554000"/>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a:solidFill>
                      <a:srgbClr val="FFFFFF"/>
                    </a:solidFill>
                  </a:rPr>
                  <a:t>Data </a:t>
                </a:r>
                <a:r>
                  <a:rPr lang="en-US" sz="1600" b="0" i="0" u="none" strike="noStrike" cap="none">
                    <a:solidFill>
                      <a:srgbClr val="FFFFFF"/>
                    </a:solidFill>
                    <a:latin typeface="Arial"/>
                    <a:ea typeface="Arial"/>
                    <a:cs typeface="Arial"/>
                    <a:sym typeface="Arial"/>
                  </a:rPr>
                  <a:t>Governance and Management</a:t>
                </a:r>
                <a:endParaRPr sz="1600"/>
              </a:p>
            </p:txBody>
          </p:sp>
          <p:sp>
            <p:nvSpPr>
              <p:cNvPr id="3178" name="Google Shape;3178;g76867191e4_0_0"/>
              <p:cNvSpPr/>
              <p:nvPr/>
            </p:nvSpPr>
            <p:spPr>
              <a:xfrm rot="5400000">
                <a:off x="1316205" y="768944"/>
                <a:ext cx="2257800" cy="1964400"/>
              </a:xfrm>
              <a:prstGeom prst="hexagon">
                <a:avLst>
                  <a:gd name="adj" fmla="val 25000"/>
                  <a:gd name="vf" fmla="val 115470"/>
                </a:avLst>
              </a:prstGeom>
              <a:solidFill>
                <a:srgbClr val="00B0F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g76867191e4_0_0"/>
              <p:cNvSpPr txBox="1"/>
              <p:nvPr/>
            </p:nvSpPr>
            <p:spPr>
              <a:xfrm>
                <a:off x="1527804" y="974072"/>
                <a:ext cx="18429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600">
                    <a:solidFill>
                      <a:srgbClr val="FFFFFF"/>
                    </a:solidFill>
                  </a:rPr>
                  <a:t>Embracing Enterprise and Open Source Software</a:t>
                </a:r>
                <a:endParaRPr sz="1600"/>
              </a:p>
            </p:txBody>
          </p:sp>
          <p:sp>
            <p:nvSpPr>
              <p:cNvPr id="3180" name="Google Shape;3180;g76867191e4_0_0"/>
              <p:cNvSpPr/>
              <p:nvPr/>
            </p:nvSpPr>
            <p:spPr>
              <a:xfrm rot="5400000">
                <a:off x="2372845" y="2685346"/>
                <a:ext cx="2257800" cy="1964400"/>
              </a:xfrm>
              <a:prstGeom prst="hexagon">
                <a:avLst>
                  <a:gd name="adj" fmla="val 25000"/>
                  <a:gd name="vf" fmla="val 115470"/>
                </a:avLst>
              </a:prstGeom>
              <a:solidFill>
                <a:srgbClr val="00B0F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g76867191e4_0_0"/>
              <p:cNvSpPr/>
              <p:nvPr/>
            </p:nvSpPr>
            <p:spPr>
              <a:xfrm>
                <a:off x="0" y="2990201"/>
                <a:ext cx="2438400" cy="135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g76867191e4_0_0"/>
              <p:cNvSpPr/>
              <p:nvPr/>
            </p:nvSpPr>
            <p:spPr>
              <a:xfrm rot="5400000">
                <a:off x="4494253" y="2685346"/>
                <a:ext cx="2257800" cy="1964400"/>
              </a:xfrm>
              <a:prstGeom prst="hexagon">
                <a:avLst>
                  <a:gd name="adj" fmla="val 25000"/>
                  <a:gd name="vf" fmla="val 115470"/>
                </a:avLst>
              </a:prstGeom>
              <a:solidFill>
                <a:srgbClr val="00A9D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g76867191e4_0_0"/>
              <p:cNvSpPr txBox="1"/>
              <p:nvPr/>
            </p:nvSpPr>
            <p:spPr>
              <a:xfrm>
                <a:off x="4947185" y="2890483"/>
                <a:ext cx="13521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1800" b="0" i="0" u="none" strike="noStrike" cap="none">
                    <a:solidFill>
                      <a:srgbClr val="FFFFFF"/>
                    </a:solidFill>
                    <a:latin typeface="Arial"/>
                    <a:ea typeface="Arial"/>
                    <a:cs typeface="Arial"/>
                    <a:sym typeface="Arial"/>
                  </a:rPr>
                  <a:t>API</a:t>
                </a:r>
                <a:r>
                  <a:rPr lang="en-US" sz="1800">
                    <a:solidFill>
                      <a:srgbClr val="FFFFFF"/>
                    </a:solidFill>
                  </a:rPr>
                  <a:t> Led</a:t>
                </a:r>
                <a:endParaRPr sz="1800"/>
              </a:p>
            </p:txBody>
          </p:sp>
        </p:grpSp>
        <p:grpSp>
          <p:nvGrpSpPr>
            <p:cNvPr id="3184" name="Google Shape;3184;g76867191e4_0_0"/>
            <p:cNvGrpSpPr/>
            <p:nvPr/>
          </p:nvGrpSpPr>
          <p:grpSpPr>
            <a:xfrm>
              <a:off x="-322838" y="1683177"/>
              <a:ext cx="6605353" cy="4174202"/>
              <a:chOff x="0" y="622244"/>
              <a:chExt cx="6605353" cy="4174202"/>
            </a:xfrm>
          </p:grpSpPr>
          <p:sp>
            <p:nvSpPr>
              <p:cNvPr id="3185" name="Google Shape;3185;g76867191e4_0_0"/>
              <p:cNvSpPr/>
              <p:nvPr/>
            </p:nvSpPr>
            <p:spPr>
              <a:xfrm rot="5400000">
                <a:off x="3437614" y="768944"/>
                <a:ext cx="2257800" cy="1964400"/>
              </a:xfrm>
              <a:prstGeom prst="hexagon">
                <a:avLst>
                  <a:gd name="adj" fmla="val 25000"/>
                  <a:gd name="vf" fmla="val 115470"/>
                </a:avLst>
              </a:prstGeom>
              <a:solidFill>
                <a:schemeClr val="accent3"/>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g76867191e4_0_0"/>
              <p:cNvSpPr txBox="1"/>
              <p:nvPr/>
            </p:nvSpPr>
            <p:spPr>
              <a:xfrm>
                <a:off x="3890532" y="974071"/>
                <a:ext cx="1466100" cy="15540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1600">
                    <a:solidFill>
                      <a:srgbClr val="FFFFFF"/>
                    </a:solidFill>
                  </a:rPr>
                  <a:t>Hybrid Architecture</a:t>
                </a:r>
                <a:endParaRPr sz="1600"/>
              </a:p>
            </p:txBody>
          </p:sp>
          <p:sp>
            <p:nvSpPr>
              <p:cNvPr id="3187" name="Google Shape;3187;g76867191e4_0_0"/>
              <p:cNvSpPr/>
              <p:nvPr/>
            </p:nvSpPr>
            <p:spPr>
              <a:xfrm rot="5400000">
                <a:off x="1316205" y="768944"/>
                <a:ext cx="2257800" cy="1964400"/>
              </a:xfrm>
              <a:prstGeom prst="hexagon">
                <a:avLst>
                  <a:gd name="adj" fmla="val 25000"/>
                  <a:gd name="vf" fmla="val 115470"/>
                </a:avLst>
              </a:prstGeom>
              <a:solidFill>
                <a:schemeClr val="accent3"/>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g76867191e4_0_0"/>
              <p:cNvSpPr txBox="1"/>
              <p:nvPr/>
            </p:nvSpPr>
            <p:spPr>
              <a:xfrm>
                <a:off x="1769137" y="974081"/>
                <a:ext cx="13521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600" b="0" i="0" u="none" strike="noStrike" cap="none">
                    <a:solidFill>
                      <a:srgbClr val="FFFFFF"/>
                    </a:solidFill>
                    <a:latin typeface="Arial"/>
                    <a:ea typeface="Arial"/>
                    <a:cs typeface="Arial"/>
                    <a:sym typeface="Arial"/>
                  </a:rPr>
                  <a:t>Leverage Current Investments</a:t>
                </a:r>
                <a:endParaRPr sz="1600"/>
              </a:p>
            </p:txBody>
          </p:sp>
          <p:sp>
            <p:nvSpPr>
              <p:cNvPr id="3189" name="Google Shape;3189;g76867191e4_0_0"/>
              <p:cNvSpPr/>
              <p:nvPr/>
            </p:nvSpPr>
            <p:spPr>
              <a:xfrm rot="5400000">
                <a:off x="2372845" y="2685346"/>
                <a:ext cx="2257800" cy="1964400"/>
              </a:xfrm>
              <a:prstGeom prst="hexagon">
                <a:avLst>
                  <a:gd name="adj" fmla="val 25000"/>
                  <a:gd name="vf" fmla="val 115470"/>
                </a:avLst>
              </a:prstGeom>
              <a:solidFill>
                <a:schemeClr val="accent3"/>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g76867191e4_0_0"/>
              <p:cNvSpPr txBox="1"/>
              <p:nvPr/>
            </p:nvSpPr>
            <p:spPr>
              <a:xfrm>
                <a:off x="2825777" y="2890483"/>
                <a:ext cx="1352100" cy="1554000"/>
              </a:xfrm>
              <a:prstGeom prst="rect">
                <a:avLst/>
              </a:prstGeom>
              <a:solidFill>
                <a:schemeClr val="accent3"/>
              </a:solid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1600" b="0" i="0" u="none" strike="noStrike" cap="none">
                    <a:solidFill>
                      <a:srgbClr val="FFFFFF"/>
                    </a:solidFill>
                    <a:latin typeface="Arial"/>
                    <a:ea typeface="Arial"/>
                    <a:cs typeface="Arial"/>
                    <a:sym typeface="Arial"/>
                  </a:rPr>
                  <a:t>Integrated Health, Monitoring &amp; Alerting</a:t>
                </a:r>
                <a:endParaRPr sz="1600"/>
              </a:p>
            </p:txBody>
          </p:sp>
          <p:sp>
            <p:nvSpPr>
              <p:cNvPr id="3191" name="Google Shape;3191;g76867191e4_0_0"/>
              <p:cNvSpPr/>
              <p:nvPr/>
            </p:nvSpPr>
            <p:spPr>
              <a:xfrm>
                <a:off x="0" y="2990201"/>
                <a:ext cx="2438400" cy="135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g76867191e4_0_0"/>
              <p:cNvSpPr/>
              <p:nvPr/>
            </p:nvSpPr>
            <p:spPr>
              <a:xfrm rot="5400000">
                <a:off x="4494253" y="2685346"/>
                <a:ext cx="2257800" cy="1964400"/>
              </a:xfrm>
              <a:prstGeom prst="hexagon">
                <a:avLst>
                  <a:gd name="adj" fmla="val 25000"/>
                  <a:gd name="vf" fmla="val 115470"/>
                </a:avLst>
              </a:prstGeom>
              <a:solidFill>
                <a:srgbClr val="00B0F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g76867191e4_0_0"/>
              <p:cNvSpPr txBox="1"/>
              <p:nvPr/>
            </p:nvSpPr>
            <p:spPr>
              <a:xfrm>
                <a:off x="4947185" y="2890483"/>
                <a:ext cx="1352100" cy="1554000"/>
              </a:xfrm>
              <a:prstGeom prst="rect">
                <a:avLst/>
              </a:prstGeom>
              <a:solidFill>
                <a:srgbClr val="00B0F0"/>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b="0" i="0" u="none" strike="noStrike" cap="none">
                  <a:solidFill>
                    <a:srgbClr val="FFFFFF"/>
                  </a:solidFill>
                  <a:latin typeface="Arial"/>
                  <a:ea typeface="Arial"/>
                  <a:cs typeface="Arial"/>
                  <a:sym typeface="Arial"/>
                </a:endParaRPr>
              </a:p>
            </p:txBody>
          </p:sp>
        </p:grpSp>
        <p:sp>
          <p:nvSpPr>
            <p:cNvPr id="3194" name="Google Shape;3194;g76867191e4_0_0"/>
            <p:cNvSpPr txBox="1"/>
            <p:nvPr/>
          </p:nvSpPr>
          <p:spPr>
            <a:xfrm>
              <a:off x="6496604" y="4216015"/>
              <a:ext cx="19764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FFFFFF"/>
                  </a:solidFill>
                  <a:latin typeface="Arial"/>
                  <a:ea typeface="Arial"/>
                  <a:cs typeface="Arial"/>
                  <a:sym typeface="Arial"/>
                </a:rPr>
                <a:t>Flexible Communications</a:t>
              </a: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600">
                  <a:solidFill>
                    <a:srgbClr val="FFFFFF"/>
                  </a:solidFill>
                </a:rPr>
                <a:t>Channels</a:t>
              </a:r>
              <a:endParaRPr sz="1600">
                <a:solidFill>
                  <a:srgbClr val="FFFFFF"/>
                </a:solidFill>
              </a:endParaRPr>
            </a:p>
          </p:txBody>
        </p:sp>
      </p:grpSp>
      <p:grpSp>
        <p:nvGrpSpPr>
          <p:cNvPr id="3195" name="Google Shape;3195;g76867191e4_0_0"/>
          <p:cNvGrpSpPr/>
          <p:nvPr/>
        </p:nvGrpSpPr>
        <p:grpSpPr>
          <a:xfrm>
            <a:off x="10129201" y="3327427"/>
            <a:ext cx="1741558" cy="1986187"/>
            <a:chOff x="4640953" y="2538646"/>
            <a:chExt cx="1964533" cy="2257800"/>
          </a:xfrm>
        </p:grpSpPr>
        <p:sp>
          <p:nvSpPr>
            <p:cNvPr id="3196" name="Google Shape;3196;g76867191e4_0_0"/>
            <p:cNvSpPr/>
            <p:nvPr/>
          </p:nvSpPr>
          <p:spPr>
            <a:xfrm rot="5400000">
              <a:off x="4494253" y="2685346"/>
              <a:ext cx="2257800" cy="1964400"/>
            </a:xfrm>
            <a:prstGeom prst="hexagon">
              <a:avLst>
                <a:gd name="adj" fmla="val 25000"/>
                <a:gd name="vf" fmla="val 115470"/>
              </a:avLst>
            </a:prstGeom>
            <a:solidFill>
              <a:srgbClr val="00A9D7"/>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g76867191e4_0_0"/>
            <p:cNvSpPr txBox="1"/>
            <p:nvPr/>
          </p:nvSpPr>
          <p:spPr>
            <a:xfrm>
              <a:off x="4641086" y="2890483"/>
              <a:ext cx="19644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1800">
                  <a:solidFill>
                    <a:srgbClr val="FFFFFF"/>
                  </a:solidFill>
                </a:rPr>
                <a:t>AI Driven</a:t>
              </a:r>
              <a:endParaRPr sz="1800"/>
            </a:p>
          </p:txBody>
        </p:sp>
      </p:grpSp>
      <p:sp>
        <p:nvSpPr>
          <p:cNvPr id="3198" name="Google Shape;3198;g76867191e4_0_0"/>
          <p:cNvSpPr txBox="1"/>
          <p:nvPr/>
        </p:nvSpPr>
        <p:spPr>
          <a:xfrm>
            <a:off x="4533746" y="3722388"/>
            <a:ext cx="1718700" cy="1115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FFFFFF"/>
                </a:solidFill>
                <a:latin typeface="Arial"/>
                <a:ea typeface="Arial"/>
                <a:cs typeface="Arial"/>
                <a:sym typeface="Arial"/>
              </a:rPr>
              <a:t>Microservices</a:t>
            </a: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600" b="0" i="0" u="none" strike="noStrike" cap="none">
                <a:solidFill>
                  <a:srgbClr val="FFFFFF"/>
                </a:solidFill>
                <a:latin typeface="Arial"/>
                <a:ea typeface="Arial"/>
                <a:cs typeface="Arial"/>
                <a:sym typeface="Arial"/>
              </a:rPr>
              <a:t>FaaS</a:t>
            </a:r>
            <a:endParaRPr sz="16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None/>
            </a:pPr>
            <a:r>
              <a:rPr lang="en-US" sz="1600">
                <a:solidFill>
                  <a:srgbClr val="FFFFFF"/>
                </a:solidFill>
              </a:rPr>
              <a:t>Low-Code</a:t>
            </a:r>
            <a:endParaRPr sz="1600">
              <a:solidFill>
                <a:srgbClr val="FFFFFF"/>
              </a:solidFill>
            </a:endParaRPr>
          </a:p>
        </p:txBody>
      </p:sp>
      <p:grpSp>
        <p:nvGrpSpPr>
          <p:cNvPr id="3199" name="Google Shape;3199;g76867191e4_0_0"/>
          <p:cNvGrpSpPr/>
          <p:nvPr/>
        </p:nvGrpSpPr>
        <p:grpSpPr>
          <a:xfrm>
            <a:off x="716396" y="3305970"/>
            <a:ext cx="1762656" cy="2029085"/>
            <a:chOff x="-6905772" y="626871"/>
            <a:chExt cx="1964400" cy="2257800"/>
          </a:xfrm>
        </p:grpSpPr>
        <p:sp>
          <p:nvSpPr>
            <p:cNvPr id="3200" name="Google Shape;3200;g76867191e4_0_0"/>
            <p:cNvSpPr/>
            <p:nvPr/>
          </p:nvSpPr>
          <p:spPr>
            <a:xfrm rot="5400000">
              <a:off x="-7052472" y="773571"/>
              <a:ext cx="2257800" cy="1964400"/>
            </a:xfrm>
            <a:prstGeom prst="hexagon">
              <a:avLst>
                <a:gd name="adj" fmla="val 25000"/>
                <a:gd name="vf" fmla="val 115470"/>
              </a:avLst>
            </a:prstGeom>
            <a:solidFill>
              <a:schemeClr val="accent3"/>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g76867191e4_0_0"/>
            <p:cNvSpPr txBox="1"/>
            <p:nvPr/>
          </p:nvSpPr>
          <p:spPr>
            <a:xfrm>
              <a:off x="-6760133" y="978772"/>
              <a:ext cx="1673100" cy="155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1600">
                  <a:solidFill>
                    <a:srgbClr val="FFFFFF"/>
                  </a:solidFill>
                </a:rPr>
                <a:t>Reimagine your workloads</a:t>
              </a:r>
              <a:endParaRPr sz="1600">
                <a:solidFill>
                  <a:srgbClr val="FFFFFF"/>
                </a:solidFill>
              </a:endParaRPr>
            </a:p>
            <a:p>
              <a:pPr marL="0" marR="0" lvl="0" indent="0" algn="ctr" rtl="0">
                <a:lnSpc>
                  <a:spcPct val="90000"/>
                </a:lnSpc>
                <a:spcBef>
                  <a:spcPts val="0"/>
                </a:spcBef>
                <a:spcAft>
                  <a:spcPts val="0"/>
                </a:spcAft>
                <a:buClr>
                  <a:srgbClr val="000000"/>
                </a:buClr>
                <a:buSzPts val="3600"/>
                <a:buFont typeface="Arial"/>
                <a:buNone/>
              </a:pPr>
              <a:r>
                <a:rPr lang="en-US" sz="1600">
                  <a:solidFill>
                    <a:srgbClr val="FFFFFF"/>
                  </a:solidFill>
                </a:rPr>
                <a:t>{ESB,SOA,ETL}</a:t>
              </a:r>
              <a:endParaRPr sz="1600">
                <a:solidFill>
                  <a:srgbClr val="FFFFFF"/>
                </a:solidFill>
              </a:endParaRPr>
            </a:p>
          </p:txBody>
        </p:sp>
      </p:grpSp>
    </p:spTree>
    <p:extLst>
      <p:ext uri="{BB962C8B-B14F-4D97-AF65-F5344CB8AC3E}">
        <p14:creationId xmlns:p14="http://schemas.microsoft.com/office/powerpoint/2010/main" val="191328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76"/>
        <p:cNvGrpSpPr/>
        <p:nvPr/>
      </p:nvGrpSpPr>
      <p:grpSpPr>
        <a:xfrm>
          <a:off x="0" y="0"/>
          <a:ext cx="0" cy="0"/>
          <a:chOff x="0" y="0"/>
          <a:chExt cx="0" cy="0"/>
        </a:xfrm>
      </p:grpSpPr>
      <p:sp>
        <p:nvSpPr>
          <p:cNvPr id="777" name="Google Shape;777;p31"/>
          <p:cNvSpPr/>
          <p:nvPr/>
        </p:nvSpPr>
        <p:spPr>
          <a:xfrm>
            <a:off x="4385867" y="80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8" name="Google Shape;778;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779" name="Google Shape;779;p31"/>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Dave Winstone</a:t>
            </a:r>
            <a:endParaRPr sz="1900" b="0" i="0" u="none" strike="noStrike" cap="none">
              <a:solidFill>
                <a:srgbClr val="FFFFFF"/>
              </a:solidFill>
              <a:latin typeface="Roboto"/>
              <a:ea typeface="Roboto"/>
              <a:cs typeface="Roboto"/>
              <a:sym typeface="Roboto"/>
            </a:endParaRPr>
          </a:p>
        </p:txBody>
      </p:sp>
      <p:sp>
        <p:nvSpPr>
          <p:cNvPr id="780" name="Google Shape;780;p31"/>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Senior Presales Consultant</a:t>
            </a:r>
            <a:endParaRPr sz="1900" b="0" i="0" u="none" strike="noStrike" cap="none">
              <a:solidFill>
                <a:srgbClr val="FFFFFF"/>
              </a:solidFill>
              <a:latin typeface="Roboto"/>
              <a:ea typeface="Roboto"/>
              <a:cs typeface="Roboto"/>
              <a:sym typeface="Roboto"/>
            </a:endParaRPr>
          </a:p>
        </p:txBody>
      </p:sp>
      <p:sp>
        <p:nvSpPr>
          <p:cNvPr id="781" name="Google Shape;781;p31"/>
          <p:cNvSpPr txBox="1"/>
          <p:nvPr/>
        </p:nvSpPr>
        <p:spPr>
          <a:xfrm>
            <a:off x="5411867" y="197338"/>
            <a:ext cx="5754000" cy="5862561"/>
          </a:xfrm>
          <a:prstGeom prst="rect">
            <a:avLst/>
          </a:prstGeom>
          <a:noFill/>
          <a:ln>
            <a:noFill/>
          </a:ln>
        </p:spPr>
        <p:txBody>
          <a:bodyPr spcFirstLastPara="1" wrap="square" lIns="121900" tIns="121900" rIns="121900" bIns="121900" anchor="t" anchorCtr="0">
            <a:noAutofit/>
          </a:bodyPr>
          <a:lstStyle/>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have had the benefit of working for TIBCO for the last 14 years, and that has allowed me to work with a wide variety of customers – from the largest Banks and Telco’s in the world, to the smallest innovators and disruptors.</a:t>
            </a:r>
            <a:endParaRPr sz="1400" b="0" i="0" u="none" strike="noStrike" cap="none">
              <a:solidFill>
                <a:srgbClr val="000000"/>
              </a:solidFill>
              <a:latin typeface="Arial"/>
              <a:ea typeface="Arial"/>
              <a:cs typeface="Arial"/>
              <a:sym typeface="Arial"/>
            </a:endParaRPr>
          </a:p>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specialise in our “Connect” portfolio, allowing me to work with our customers on ensuring the right solutions and architectures are employed to provide the base for Digital Transformation.</a:t>
            </a:r>
            <a:endParaRPr sz="1900" b="0" i="0" u="none" strike="noStrike" cap="none">
              <a:solidFill>
                <a:srgbClr val="FFFFFF"/>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 </a:t>
            </a:r>
            <a:endParaRPr sz="1900" b="0" i="0" u="none" strike="noStrike" cap="none">
              <a:solidFill>
                <a:srgbClr val="FFFFFF"/>
              </a:solidFill>
              <a:latin typeface="Roboto"/>
              <a:ea typeface="Roboto"/>
              <a:cs typeface="Roboto"/>
              <a:sym typeface="Roboto"/>
            </a:endParaRPr>
          </a:p>
        </p:txBody>
      </p:sp>
      <p:pic>
        <p:nvPicPr>
          <p:cNvPr id="782" name="Google Shape;782;p31"/>
          <p:cNvPicPr preferRelativeResize="0"/>
          <p:nvPr/>
        </p:nvPicPr>
        <p:blipFill rotWithShape="1">
          <a:blip r:embed="rId4">
            <a:alphaModFix/>
          </a:blip>
          <a:srcRect/>
          <a:stretch/>
        </p:blipFill>
        <p:spPr>
          <a:xfrm>
            <a:off x="947400" y="1060650"/>
            <a:ext cx="2540000" cy="2540000"/>
          </a:xfrm>
          <a:prstGeom prst="rect">
            <a:avLst/>
          </a:prstGeom>
          <a:noFill/>
          <a:ln>
            <a:noFill/>
          </a:ln>
        </p:spPr>
      </p:pic>
    </p:spTree>
    <p:extLst>
      <p:ext uri="{BB962C8B-B14F-4D97-AF65-F5344CB8AC3E}">
        <p14:creationId xmlns:p14="http://schemas.microsoft.com/office/powerpoint/2010/main" val="319999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206"/>
        <p:cNvGrpSpPr/>
        <p:nvPr/>
      </p:nvGrpSpPr>
      <p:grpSpPr>
        <a:xfrm>
          <a:off x="0" y="0"/>
          <a:ext cx="0" cy="0"/>
          <a:chOff x="0" y="0"/>
          <a:chExt cx="0" cy="0"/>
        </a:xfrm>
      </p:grpSpPr>
      <p:sp>
        <p:nvSpPr>
          <p:cNvPr id="3207" name="Google Shape;3207;g76867191e4_0_38"/>
          <p:cNvSpPr/>
          <p:nvPr/>
        </p:nvSpPr>
        <p:spPr>
          <a:xfrm>
            <a:off x="5536725" y="4292251"/>
            <a:ext cx="1493400" cy="1625700"/>
          </a:xfrm>
          <a:prstGeom prst="rect">
            <a:avLst/>
          </a:prstGeom>
          <a:noFill/>
          <a:ln w="9525" cap="flat" cmpd="sng">
            <a:solidFill>
              <a:srgbClr val="00B0F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33333"/>
              </a:buClr>
              <a:buSzPts val="1800"/>
              <a:buFont typeface="Verdana"/>
              <a:buNone/>
            </a:pPr>
            <a:endParaRPr sz="1800" b="0" i="0" u="none" strike="noStrike" cap="none">
              <a:solidFill>
                <a:srgbClr val="333333"/>
              </a:solidFill>
              <a:latin typeface="Verdana"/>
              <a:ea typeface="Verdana"/>
              <a:cs typeface="Verdana"/>
              <a:sym typeface="Verdana"/>
            </a:endParaRPr>
          </a:p>
        </p:txBody>
      </p:sp>
      <p:sp>
        <p:nvSpPr>
          <p:cNvPr id="3208" name="Google Shape;3208;g76867191e4_0_38"/>
          <p:cNvSpPr/>
          <p:nvPr/>
        </p:nvSpPr>
        <p:spPr>
          <a:xfrm>
            <a:off x="7226725" y="4282525"/>
            <a:ext cx="4243200" cy="1625700"/>
          </a:xfrm>
          <a:prstGeom prst="rect">
            <a:avLst/>
          </a:prstGeom>
          <a:noFill/>
          <a:ln w="9525" cap="flat" cmpd="sng">
            <a:solidFill>
              <a:srgbClr val="00B0F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33333"/>
              </a:buClr>
              <a:buSzPts val="1800"/>
              <a:buFont typeface="Verdana"/>
              <a:buNone/>
            </a:pPr>
            <a:endParaRPr sz="1800" b="0" i="0" u="none" strike="noStrike" cap="none">
              <a:solidFill>
                <a:srgbClr val="333333"/>
              </a:solidFill>
              <a:latin typeface="Verdana"/>
              <a:ea typeface="Verdana"/>
              <a:cs typeface="Verdana"/>
              <a:sym typeface="Verdana"/>
            </a:endParaRPr>
          </a:p>
        </p:txBody>
      </p:sp>
      <p:sp>
        <p:nvSpPr>
          <p:cNvPr id="3209" name="Google Shape;3209;g76867191e4_0_38"/>
          <p:cNvSpPr/>
          <p:nvPr/>
        </p:nvSpPr>
        <p:spPr>
          <a:xfrm>
            <a:off x="1105300" y="4282525"/>
            <a:ext cx="4278900" cy="1625700"/>
          </a:xfrm>
          <a:prstGeom prst="rect">
            <a:avLst/>
          </a:prstGeom>
          <a:noFill/>
          <a:ln w="9525" cap="flat" cmpd="sng">
            <a:solidFill>
              <a:srgbClr val="00B0F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33333"/>
              </a:buClr>
              <a:buSzPts val="1800"/>
              <a:buFont typeface="Verdana"/>
              <a:buNone/>
            </a:pPr>
            <a:endParaRPr sz="1800" b="0" i="0" u="none" strike="noStrike" cap="none">
              <a:solidFill>
                <a:srgbClr val="333333"/>
              </a:solidFill>
              <a:latin typeface="Verdana"/>
              <a:ea typeface="Verdana"/>
              <a:cs typeface="Verdana"/>
              <a:sym typeface="Verdana"/>
            </a:endParaRPr>
          </a:p>
        </p:txBody>
      </p:sp>
      <p:sp>
        <p:nvSpPr>
          <p:cNvPr id="3210" name="Google Shape;3210;g76867191e4_0_38"/>
          <p:cNvSpPr txBox="1"/>
          <p:nvPr/>
        </p:nvSpPr>
        <p:spPr>
          <a:xfrm>
            <a:off x="1008000" y="0"/>
            <a:ext cx="10958400" cy="733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600">
                <a:solidFill>
                  <a:srgbClr val="333333"/>
                </a:solidFill>
                <a:latin typeface="Verdana"/>
                <a:ea typeface="Verdana"/>
                <a:cs typeface="Verdana"/>
                <a:sym typeface="Verdana"/>
              </a:rPr>
              <a:t>TIBCO Reference Architecture for Digital Business</a:t>
            </a:r>
            <a:endParaRPr sz="3600">
              <a:solidFill>
                <a:srgbClr val="333333"/>
              </a:solidFill>
              <a:latin typeface="Verdana"/>
              <a:ea typeface="Verdana"/>
              <a:cs typeface="Verdana"/>
              <a:sym typeface="Verdana"/>
            </a:endParaRPr>
          </a:p>
        </p:txBody>
      </p:sp>
      <p:pic>
        <p:nvPicPr>
          <p:cNvPr id="3211" name="Google Shape;3211;g76867191e4_0_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17450" y="4627289"/>
            <a:ext cx="731520" cy="731520"/>
          </a:xfrm>
          <a:prstGeom prst="rect">
            <a:avLst/>
          </a:prstGeom>
          <a:noFill/>
          <a:ln>
            <a:noFill/>
          </a:ln>
        </p:spPr>
      </p:pic>
      <p:pic>
        <p:nvPicPr>
          <p:cNvPr id="3212" name="Google Shape;3212;g76867191e4_0_3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45875" y="4627300"/>
            <a:ext cx="731520" cy="725159"/>
          </a:xfrm>
          <a:prstGeom prst="rect">
            <a:avLst/>
          </a:prstGeom>
          <a:noFill/>
          <a:ln>
            <a:noFill/>
          </a:ln>
        </p:spPr>
      </p:pic>
      <p:pic>
        <p:nvPicPr>
          <p:cNvPr id="3213" name="Google Shape;3213;g76867191e4_0_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5301" y="4627289"/>
            <a:ext cx="731520" cy="731520"/>
          </a:xfrm>
          <a:prstGeom prst="rect">
            <a:avLst/>
          </a:prstGeom>
          <a:noFill/>
          <a:ln>
            <a:noFill/>
          </a:ln>
        </p:spPr>
      </p:pic>
      <p:sp>
        <p:nvSpPr>
          <p:cNvPr id="3214" name="Google Shape;3214;g76867191e4_0_38"/>
          <p:cNvSpPr txBox="1"/>
          <p:nvPr/>
        </p:nvSpPr>
        <p:spPr>
          <a:xfrm>
            <a:off x="3121410" y="5427114"/>
            <a:ext cx="853200" cy="2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Storage</a:t>
            </a:r>
            <a:endParaRPr sz="1000" b="1" i="0" u="none" strike="noStrike" cap="none">
              <a:solidFill>
                <a:srgbClr val="333333"/>
              </a:solidFill>
              <a:latin typeface="verdana"/>
              <a:ea typeface="verdana"/>
              <a:cs typeface="verdana"/>
              <a:sym typeface="verdana"/>
            </a:endParaRPr>
          </a:p>
        </p:txBody>
      </p:sp>
      <p:sp>
        <p:nvSpPr>
          <p:cNvPr id="3215" name="Google Shape;3215;g76867191e4_0_38"/>
          <p:cNvSpPr txBox="1"/>
          <p:nvPr/>
        </p:nvSpPr>
        <p:spPr>
          <a:xfrm>
            <a:off x="4264362" y="5427114"/>
            <a:ext cx="853200" cy="24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Network</a:t>
            </a:r>
            <a:endParaRPr sz="1000" b="1" i="0" u="none" strike="noStrike" cap="none">
              <a:solidFill>
                <a:srgbClr val="333333"/>
              </a:solidFill>
              <a:latin typeface="verdana"/>
              <a:ea typeface="verdana"/>
              <a:cs typeface="verdana"/>
              <a:sym typeface="verdana"/>
            </a:endParaRPr>
          </a:p>
        </p:txBody>
      </p:sp>
      <p:sp>
        <p:nvSpPr>
          <p:cNvPr id="3216" name="Google Shape;3216;g76867191e4_0_38"/>
          <p:cNvSpPr txBox="1"/>
          <p:nvPr/>
        </p:nvSpPr>
        <p:spPr>
          <a:xfrm>
            <a:off x="1073464" y="5427114"/>
            <a:ext cx="731400" cy="2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ERP</a:t>
            </a:r>
            <a:endParaRPr sz="1000" b="1" i="0" u="none" strike="noStrike" cap="none">
              <a:solidFill>
                <a:srgbClr val="333333"/>
              </a:solidFill>
              <a:latin typeface="verdana"/>
              <a:ea typeface="verdana"/>
              <a:cs typeface="verdana"/>
              <a:sym typeface="verdana"/>
            </a:endParaRPr>
          </a:p>
        </p:txBody>
      </p:sp>
      <p:pic>
        <p:nvPicPr>
          <p:cNvPr id="3217" name="Google Shape;3217;g76867191e4_0_3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153275" y="4627289"/>
            <a:ext cx="731520" cy="731520"/>
          </a:xfrm>
          <a:prstGeom prst="rect">
            <a:avLst/>
          </a:prstGeom>
          <a:noFill/>
          <a:ln>
            <a:noFill/>
          </a:ln>
        </p:spPr>
      </p:pic>
      <p:sp>
        <p:nvSpPr>
          <p:cNvPr id="3218" name="Google Shape;3218;g76867191e4_0_38"/>
          <p:cNvSpPr txBox="1"/>
          <p:nvPr/>
        </p:nvSpPr>
        <p:spPr>
          <a:xfrm>
            <a:off x="1822337" y="5458938"/>
            <a:ext cx="1281600" cy="3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333333"/>
              </a:buClr>
              <a:buSzPts val="1000"/>
              <a:buFont typeface="verdana"/>
              <a:buNone/>
            </a:pPr>
            <a:r>
              <a:rPr lang="en-US" sz="1000" b="1">
                <a:solidFill>
                  <a:srgbClr val="333333"/>
                </a:solidFill>
                <a:latin typeface="verdana"/>
                <a:ea typeface="verdana"/>
                <a:cs typeface="verdana"/>
                <a:sym typeface="verdana"/>
              </a:rPr>
              <a:t>In-House </a:t>
            </a:r>
            <a:r>
              <a:rPr lang="en-US" sz="1000" b="1" i="0" u="none" strike="noStrike" cap="none">
                <a:solidFill>
                  <a:srgbClr val="333333"/>
                </a:solidFill>
                <a:latin typeface="verdana"/>
                <a:ea typeface="verdana"/>
                <a:cs typeface="verdana"/>
                <a:sym typeface="verdana"/>
              </a:rPr>
              <a:t>Apps</a:t>
            </a:r>
            <a:endParaRPr sz="1000" b="1" i="0" u="none" strike="noStrike" cap="none">
              <a:solidFill>
                <a:srgbClr val="333333"/>
              </a:solidFill>
              <a:latin typeface="verdana"/>
              <a:ea typeface="verdana"/>
              <a:cs typeface="verdana"/>
              <a:sym typeface="verdana"/>
            </a:endParaRPr>
          </a:p>
        </p:txBody>
      </p:sp>
      <p:pic>
        <p:nvPicPr>
          <p:cNvPr id="3219" name="Google Shape;3219;g76867191e4_0_3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695435" y="723605"/>
            <a:ext cx="719600" cy="719600"/>
          </a:xfrm>
          <a:prstGeom prst="rect">
            <a:avLst/>
          </a:prstGeom>
          <a:noFill/>
          <a:ln>
            <a:noFill/>
          </a:ln>
        </p:spPr>
      </p:pic>
      <p:sp>
        <p:nvSpPr>
          <p:cNvPr id="3220" name="Google Shape;3220;g76867191e4_0_38"/>
          <p:cNvSpPr txBox="1"/>
          <p:nvPr/>
        </p:nvSpPr>
        <p:spPr>
          <a:xfrm>
            <a:off x="7234613" y="5868371"/>
            <a:ext cx="4640400" cy="35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B0F0"/>
              </a:buClr>
              <a:buSzPts val="1800"/>
              <a:buFont typeface="verdana"/>
              <a:buNone/>
            </a:pPr>
            <a:r>
              <a:rPr lang="en-US" sz="1800" b="1" i="0" u="none" strike="noStrike" cap="none">
                <a:solidFill>
                  <a:srgbClr val="00B0F0"/>
                </a:solidFill>
                <a:latin typeface="verdana"/>
                <a:ea typeface="verdana"/>
                <a:cs typeface="verdana"/>
                <a:sym typeface="verdana"/>
              </a:rPr>
              <a:t>Public Cloud</a:t>
            </a:r>
            <a:endParaRPr sz="1800" b="1" i="0" u="none" strike="noStrike" cap="none">
              <a:solidFill>
                <a:srgbClr val="00B0F0"/>
              </a:solidFill>
              <a:latin typeface="verdana"/>
              <a:ea typeface="verdana"/>
              <a:cs typeface="verdana"/>
              <a:sym typeface="verdana"/>
            </a:endParaRPr>
          </a:p>
        </p:txBody>
      </p:sp>
      <p:pic>
        <p:nvPicPr>
          <p:cNvPr id="3221" name="Google Shape;3221;g76867191e4_0_3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740780" y="4720453"/>
            <a:ext cx="1143000" cy="800077"/>
          </a:xfrm>
          <a:prstGeom prst="rect">
            <a:avLst/>
          </a:prstGeom>
          <a:noFill/>
          <a:ln>
            <a:noFill/>
          </a:ln>
        </p:spPr>
      </p:pic>
      <p:sp>
        <p:nvSpPr>
          <p:cNvPr id="3222" name="Google Shape;3222;g76867191e4_0_38"/>
          <p:cNvSpPr txBox="1"/>
          <p:nvPr/>
        </p:nvSpPr>
        <p:spPr>
          <a:xfrm>
            <a:off x="7558034" y="5597550"/>
            <a:ext cx="731400" cy="2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CRM</a:t>
            </a:r>
            <a:endParaRPr sz="1000" b="1" i="0" u="none" strike="noStrike" cap="none">
              <a:solidFill>
                <a:srgbClr val="333333"/>
              </a:solidFill>
              <a:latin typeface="verdana"/>
              <a:ea typeface="verdana"/>
              <a:cs typeface="verdana"/>
              <a:sym typeface="verdana"/>
            </a:endParaRPr>
          </a:p>
        </p:txBody>
      </p:sp>
      <p:sp>
        <p:nvSpPr>
          <p:cNvPr id="3223" name="Google Shape;3223;g76867191e4_0_38"/>
          <p:cNvSpPr txBox="1"/>
          <p:nvPr/>
        </p:nvSpPr>
        <p:spPr>
          <a:xfrm>
            <a:off x="9068110" y="5597550"/>
            <a:ext cx="731400" cy="2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HR</a:t>
            </a:r>
            <a:endParaRPr sz="1000" b="1" i="0" u="none" strike="noStrike" cap="none">
              <a:solidFill>
                <a:srgbClr val="333333"/>
              </a:solidFill>
              <a:latin typeface="verdana"/>
              <a:ea typeface="verdana"/>
              <a:cs typeface="verdana"/>
              <a:sym typeface="verdana"/>
            </a:endParaRPr>
          </a:p>
        </p:txBody>
      </p:sp>
      <p:sp>
        <p:nvSpPr>
          <p:cNvPr id="3224" name="Google Shape;3224;g76867191e4_0_38"/>
          <p:cNvSpPr txBox="1"/>
          <p:nvPr/>
        </p:nvSpPr>
        <p:spPr>
          <a:xfrm>
            <a:off x="10219952" y="5521350"/>
            <a:ext cx="1012500" cy="243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1" i="0" u="none" strike="noStrike" cap="none">
                <a:solidFill>
                  <a:srgbClr val="333333"/>
                </a:solidFill>
                <a:latin typeface="verdana"/>
                <a:ea typeface="verdana"/>
                <a:cs typeface="verdana"/>
                <a:sym typeface="verdana"/>
              </a:rPr>
              <a:t>Marketing</a:t>
            </a:r>
            <a:endParaRPr sz="1000" b="1" i="0" u="none" strike="noStrike" cap="none">
              <a:solidFill>
                <a:srgbClr val="333333"/>
              </a:solidFill>
              <a:latin typeface="verdana"/>
              <a:ea typeface="verdana"/>
              <a:cs typeface="verdana"/>
              <a:sym typeface="verdana"/>
            </a:endParaRPr>
          </a:p>
        </p:txBody>
      </p:sp>
      <p:grpSp>
        <p:nvGrpSpPr>
          <p:cNvPr id="3225" name="Google Shape;3225;g76867191e4_0_38"/>
          <p:cNvGrpSpPr/>
          <p:nvPr/>
        </p:nvGrpSpPr>
        <p:grpSpPr>
          <a:xfrm>
            <a:off x="7411412" y="4888266"/>
            <a:ext cx="1039124" cy="753667"/>
            <a:chOff x="9685200" y="1194125"/>
            <a:chExt cx="1828800" cy="1359673"/>
          </a:xfrm>
        </p:grpSpPr>
        <p:pic>
          <p:nvPicPr>
            <p:cNvPr id="3226" name="Google Shape;3226;g76867191e4_0_3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685200" y="1194125"/>
              <a:ext cx="1828800" cy="1359673"/>
            </a:xfrm>
            <a:prstGeom prst="rect">
              <a:avLst/>
            </a:prstGeom>
            <a:noFill/>
            <a:ln>
              <a:noFill/>
            </a:ln>
          </p:spPr>
        </p:pic>
        <p:pic>
          <p:nvPicPr>
            <p:cNvPr id="3227" name="Google Shape;3227;g76867191e4_0_3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279582" y="1787850"/>
              <a:ext cx="640080" cy="640080"/>
            </a:xfrm>
            <a:prstGeom prst="rect">
              <a:avLst/>
            </a:prstGeom>
            <a:noFill/>
            <a:ln>
              <a:noFill/>
            </a:ln>
          </p:spPr>
        </p:pic>
      </p:grpSp>
      <p:grpSp>
        <p:nvGrpSpPr>
          <p:cNvPr id="3228" name="Google Shape;3228;g76867191e4_0_38"/>
          <p:cNvGrpSpPr/>
          <p:nvPr/>
        </p:nvGrpSpPr>
        <p:grpSpPr>
          <a:xfrm>
            <a:off x="8936063" y="4888297"/>
            <a:ext cx="1039124" cy="753667"/>
            <a:chOff x="9685200" y="2898838"/>
            <a:chExt cx="1828800" cy="1359673"/>
          </a:xfrm>
        </p:grpSpPr>
        <p:pic>
          <p:nvPicPr>
            <p:cNvPr id="3229" name="Google Shape;3229;g76867191e4_0_3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685200" y="2898838"/>
              <a:ext cx="1828800" cy="1359673"/>
            </a:xfrm>
            <a:prstGeom prst="rect">
              <a:avLst/>
            </a:prstGeom>
            <a:noFill/>
            <a:ln>
              <a:noFill/>
            </a:ln>
          </p:spPr>
        </p:pic>
        <p:pic>
          <p:nvPicPr>
            <p:cNvPr id="3230" name="Google Shape;3230;g76867191e4_0_3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279582" y="3489163"/>
              <a:ext cx="640080" cy="640080"/>
            </a:xfrm>
            <a:prstGeom prst="rect">
              <a:avLst/>
            </a:prstGeom>
            <a:noFill/>
            <a:ln>
              <a:noFill/>
            </a:ln>
          </p:spPr>
        </p:pic>
      </p:grpSp>
      <p:grpSp>
        <p:nvGrpSpPr>
          <p:cNvPr id="3231" name="Google Shape;3231;g76867191e4_0_38"/>
          <p:cNvGrpSpPr/>
          <p:nvPr/>
        </p:nvGrpSpPr>
        <p:grpSpPr>
          <a:xfrm>
            <a:off x="10198446" y="4812127"/>
            <a:ext cx="1039124" cy="753667"/>
            <a:chOff x="9685200" y="4580875"/>
            <a:chExt cx="1828800" cy="1359673"/>
          </a:xfrm>
        </p:grpSpPr>
        <p:pic>
          <p:nvPicPr>
            <p:cNvPr id="3232" name="Google Shape;3232;g76867191e4_0_3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685200" y="4580875"/>
              <a:ext cx="1828800" cy="1359673"/>
            </a:xfrm>
            <a:prstGeom prst="rect">
              <a:avLst/>
            </a:prstGeom>
            <a:noFill/>
            <a:ln>
              <a:noFill/>
            </a:ln>
          </p:spPr>
        </p:pic>
        <p:pic>
          <p:nvPicPr>
            <p:cNvPr id="3233" name="Google Shape;3233;g76867191e4_0_3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279582" y="5159925"/>
              <a:ext cx="640080" cy="640080"/>
            </a:xfrm>
            <a:prstGeom prst="rect">
              <a:avLst/>
            </a:prstGeom>
            <a:noFill/>
            <a:ln>
              <a:noFill/>
            </a:ln>
          </p:spPr>
        </p:pic>
      </p:grpSp>
      <p:sp>
        <p:nvSpPr>
          <p:cNvPr id="3234" name="Google Shape;3234;g76867191e4_0_38"/>
          <p:cNvSpPr txBox="1"/>
          <p:nvPr/>
        </p:nvSpPr>
        <p:spPr>
          <a:xfrm>
            <a:off x="7334324" y="4501032"/>
            <a:ext cx="13614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Cloud </a:t>
            </a:r>
            <a:endParaRPr sz="14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Provider 1</a:t>
            </a:r>
            <a:endParaRPr sz="1400" b="0" i="0" u="none" strike="noStrike" cap="none">
              <a:solidFill>
                <a:srgbClr val="333333"/>
              </a:solidFill>
              <a:latin typeface="verdana"/>
              <a:ea typeface="verdana"/>
              <a:cs typeface="verdana"/>
              <a:sym typeface="verdana"/>
            </a:endParaRPr>
          </a:p>
        </p:txBody>
      </p:sp>
      <p:sp>
        <p:nvSpPr>
          <p:cNvPr id="3235" name="Google Shape;3235;g76867191e4_0_38"/>
          <p:cNvSpPr txBox="1"/>
          <p:nvPr/>
        </p:nvSpPr>
        <p:spPr>
          <a:xfrm>
            <a:off x="5536723" y="5868371"/>
            <a:ext cx="1501200" cy="35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A9D7"/>
              </a:buClr>
              <a:buSzPts val="1800"/>
              <a:buFont typeface="verdana"/>
              <a:buNone/>
            </a:pPr>
            <a:r>
              <a:rPr lang="en-US" sz="1800" b="1" i="0" u="none" strike="noStrike" cap="none">
                <a:solidFill>
                  <a:srgbClr val="00A9D7"/>
                </a:solidFill>
                <a:latin typeface="verdana"/>
                <a:ea typeface="verdana"/>
                <a:cs typeface="verdana"/>
                <a:sym typeface="verdana"/>
              </a:rPr>
              <a:t>Private Cloud</a:t>
            </a:r>
            <a:endParaRPr sz="1800" b="1" i="0" u="none" strike="noStrike" cap="none">
              <a:solidFill>
                <a:srgbClr val="00A9D7"/>
              </a:solidFill>
              <a:latin typeface="verdana"/>
              <a:ea typeface="verdana"/>
              <a:cs typeface="verdana"/>
              <a:sym typeface="verdana"/>
            </a:endParaRPr>
          </a:p>
        </p:txBody>
      </p:sp>
      <p:sp>
        <p:nvSpPr>
          <p:cNvPr id="3236" name="Google Shape;3236;g76867191e4_0_38"/>
          <p:cNvSpPr txBox="1"/>
          <p:nvPr/>
        </p:nvSpPr>
        <p:spPr>
          <a:xfrm>
            <a:off x="736048" y="5868371"/>
            <a:ext cx="4648200" cy="35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A9D7"/>
              </a:buClr>
              <a:buSzPts val="1800"/>
              <a:buFont typeface="verdana"/>
              <a:buNone/>
            </a:pPr>
            <a:r>
              <a:rPr lang="en-US" sz="1800" b="1" i="0" u="none" strike="noStrike" cap="none">
                <a:solidFill>
                  <a:srgbClr val="00A9D7"/>
                </a:solidFill>
                <a:latin typeface="verdana"/>
                <a:ea typeface="verdana"/>
                <a:cs typeface="verdana"/>
                <a:sym typeface="verdana"/>
              </a:rPr>
              <a:t>On-Premise</a:t>
            </a:r>
            <a:endParaRPr sz="1800" b="1" i="0" u="none" strike="noStrike" cap="none">
              <a:solidFill>
                <a:srgbClr val="FF9900"/>
              </a:solidFill>
              <a:latin typeface="verdana"/>
              <a:ea typeface="verdana"/>
              <a:cs typeface="verdana"/>
              <a:sym typeface="verdana"/>
            </a:endParaRPr>
          </a:p>
        </p:txBody>
      </p:sp>
      <p:pic>
        <p:nvPicPr>
          <p:cNvPr id="3237" name="Google Shape;3237;g76867191e4_0_38"/>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3355080" y="723405"/>
            <a:ext cx="719999" cy="719999"/>
          </a:xfrm>
          <a:prstGeom prst="rect">
            <a:avLst/>
          </a:prstGeom>
          <a:noFill/>
          <a:ln>
            <a:noFill/>
          </a:ln>
        </p:spPr>
      </p:pic>
      <p:pic>
        <p:nvPicPr>
          <p:cNvPr id="3238" name="Google Shape;3238;g76867191e4_0_38"/>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8121802" y="723605"/>
            <a:ext cx="719600" cy="719600"/>
          </a:xfrm>
          <a:prstGeom prst="rect">
            <a:avLst/>
          </a:prstGeom>
          <a:noFill/>
          <a:ln>
            <a:noFill/>
          </a:ln>
        </p:spPr>
      </p:pic>
      <p:sp>
        <p:nvSpPr>
          <p:cNvPr id="3239" name="Google Shape;3239;g76867191e4_0_38"/>
          <p:cNvSpPr txBox="1"/>
          <p:nvPr/>
        </p:nvSpPr>
        <p:spPr>
          <a:xfrm>
            <a:off x="2660943" y="1535455"/>
            <a:ext cx="21084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99999"/>
              </a:buClr>
              <a:buSzPts val="1800"/>
              <a:buFont typeface="verdana"/>
              <a:buNone/>
            </a:pPr>
            <a:r>
              <a:rPr lang="en-US" sz="1800" b="0" i="0" u="none" strike="noStrike" cap="none">
                <a:solidFill>
                  <a:srgbClr val="999999"/>
                </a:solidFill>
                <a:latin typeface="verdana"/>
                <a:ea typeface="verdana"/>
                <a:cs typeface="verdana"/>
                <a:sym typeface="verdana"/>
              </a:rPr>
              <a:t>IT, LOB  </a:t>
            </a:r>
            <a:endParaRPr sz="1800" b="0" i="0" u="none" strike="noStrike" cap="none">
              <a:solidFill>
                <a:srgbClr val="999999"/>
              </a:solidFill>
              <a:latin typeface="verdana"/>
              <a:ea typeface="verdana"/>
              <a:cs typeface="verdana"/>
              <a:sym typeface="verdana"/>
            </a:endParaRPr>
          </a:p>
        </p:txBody>
      </p:sp>
      <p:sp>
        <p:nvSpPr>
          <p:cNvPr id="3240" name="Google Shape;3240;g76867191e4_0_38"/>
          <p:cNvSpPr txBox="1"/>
          <p:nvPr/>
        </p:nvSpPr>
        <p:spPr>
          <a:xfrm>
            <a:off x="7391556" y="1535455"/>
            <a:ext cx="22260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99999"/>
              </a:buClr>
              <a:buSzPts val="1800"/>
              <a:buFont typeface="verdana"/>
              <a:buNone/>
            </a:pPr>
            <a:r>
              <a:rPr lang="en-US" sz="1800" b="0" i="0" u="none" strike="noStrike" cap="none">
                <a:solidFill>
                  <a:srgbClr val="999999"/>
                </a:solidFill>
                <a:latin typeface="verdana"/>
                <a:ea typeface="verdana"/>
                <a:cs typeface="verdana"/>
                <a:sym typeface="verdana"/>
              </a:rPr>
              <a:t>Citizen Dev, Business analyst</a:t>
            </a:r>
            <a:endParaRPr sz="1800" b="0" i="0" u="none" strike="noStrike" cap="none">
              <a:solidFill>
                <a:srgbClr val="999999"/>
              </a:solidFill>
              <a:latin typeface="verdana"/>
              <a:ea typeface="verdana"/>
              <a:cs typeface="verdana"/>
              <a:sym typeface="verdana"/>
            </a:endParaRPr>
          </a:p>
        </p:txBody>
      </p:sp>
      <p:sp>
        <p:nvSpPr>
          <p:cNvPr id="3241" name="Google Shape;3241;g76867191e4_0_38"/>
          <p:cNvSpPr/>
          <p:nvPr/>
        </p:nvSpPr>
        <p:spPr>
          <a:xfrm>
            <a:off x="1109350" y="2860325"/>
            <a:ext cx="10360800" cy="350400"/>
          </a:xfrm>
          <a:prstGeom prst="rect">
            <a:avLst/>
          </a:prstGeom>
          <a:solidFill>
            <a:srgbClr val="24BAB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i="0" u="none" strike="noStrike" cap="none">
                <a:solidFill>
                  <a:srgbClr val="333333"/>
                </a:solidFill>
                <a:latin typeface="Verdana"/>
                <a:ea typeface="Verdana"/>
                <a:cs typeface="Verdana"/>
                <a:sym typeface="Verdana"/>
              </a:rPr>
              <a:t>APIs  </a:t>
            </a:r>
            <a:endParaRPr sz="1600" b="1" i="0" u="none" strike="noStrike" cap="none">
              <a:solidFill>
                <a:srgbClr val="333333"/>
              </a:solidFill>
              <a:latin typeface="Verdana"/>
              <a:ea typeface="Verdana"/>
              <a:cs typeface="Verdana"/>
              <a:sym typeface="Verdana"/>
            </a:endParaRPr>
          </a:p>
        </p:txBody>
      </p:sp>
      <p:sp>
        <p:nvSpPr>
          <p:cNvPr id="3242" name="Google Shape;3242;g76867191e4_0_38"/>
          <p:cNvSpPr/>
          <p:nvPr/>
        </p:nvSpPr>
        <p:spPr>
          <a:xfrm>
            <a:off x="1109250" y="3800075"/>
            <a:ext cx="10360800" cy="350400"/>
          </a:xfrm>
          <a:prstGeom prst="rect">
            <a:avLst/>
          </a:prstGeom>
          <a:solidFill>
            <a:srgbClr val="00A9D4"/>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i="0" u="none" strike="noStrike" cap="none">
                <a:solidFill>
                  <a:srgbClr val="333333"/>
                </a:solidFill>
                <a:latin typeface="Verdana"/>
                <a:ea typeface="Verdana"/>
                <a:cs typeface="Verdana"/>
                <a:sym typeface="Verdana"/>
              </a:rPr>
              <a:t>Integration + </a:t>
            </a:r>
            <a:r>
              <a:rPr lang="en-US" sz="1600" b="1">
                <a:solidFill>
                  <a:srgbClr val="333333"/>
                </a:solidFill>
                <a:latin typeface="Verdana"/>
                <a:ea typeface="Verdana"/>
                <a:cs typeface="Verdana"/>
                <a:sym typeface="Verdana"/>
              </a:rPr>
              <a:t>Data Virtualization</a:t>
            </a:r>
            <a:endParaRPr sz="1600" b="1" i="0" u="none" strike="noStrike" cap="none">
              <a:solidFill>
                <a:srgbClr val="333333"/>
              </a:solidFill>
              <a:latin typeface="Verdana"/>
              <a:ea typeface="Verdana"/>
              <a:cs typeface="Verdana"/>
              <a:sym typeface="Verdana"/>
            </a:endParaRPr>
          </a:p>
        </p:txBody>
      </p:sp>
      <p:sp>
        <p:nvSpPr>
          <p:cNvPr id="3243" name="Google Shape;3243;g76867191e4_0_38"/>
          <p:cNvSpPr/>
          <p:nvPr/>
        </p:nvSpPr>
        <p:spPr>
          <a:xfrm>
            <a:off x="1109250" y="3326750"/>
            <a:ext cx="5219400" cy="350400"/>
          </a:xfrm>
          <a:prstGeom prst="rect">
            <a:avLst/>
          </a:prstGeom>
          <a:solidFill>
            <a:srgbClr val="FFC000"/>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i="0" u="none" strike="noStrike" cap="none">
                <a:solidFill>
                  <a:srgbClr val="333333"/>
                </a:solidFill>
                <a:latin typeface="Verdana"/>
                <a:ea typeface="Verdana"/>
                <a:cs typeface="Verdana"/>
                <a:sym typeface="Verdana"/>
              </a:rPr>
              <a:t>Algorithms – Data Science (AI,ML)</a:t>
            </a:r>
            <a:endParaRPr sz="1600" b="1" i="0" u="none" strike="noStrike" cap="none">
              <a:solidFill>
                <a:srgbClr val="333333"/>
              </a:solidFill>
              <a:latin typeface="Verdana"/>
              <a:ea typeface="Verdana"/>
              <a:cs typeface="Verdana"/>
              <a:sym typeface="Verdana"/>
            </a:endParaRPr>
          </a:p>
        </p:txBody>
      </p:sp>
      <p:sp>
        <p:nvSpPr>
          <p:cNvPr id="3244" name="Google Shape;3244;g76867191e4_0_38"/>
          <p:cNvSpPr/>
          <p:nvPr/>
        </p:nvSpPr>
        <p:spPr>
          <a:xfrm>
            <a:off x="6400800" y="3326750"/>
            <a:ext cx="5069400" cy="350400"/>
          </a:xfrm>
          <a:prstGeom prst="rect">
            <a:avLst/>
          </a:prstGeom>
          <a:solidFill>
            <a:srgbClr val="FF5ABB"/>
          </a:solidFill>
          <a:ln w="9525" cap="flat" cmpd="sng">
            <a:solidFill>
              <a:srgbClr val="FF5AB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a:solidFill>
                  <a:srgbClr val="333333"/>
                </a:solidFill>
                <a:latin typeface="Verdana"/>
                <a:ea typeface="Verdana"/>
                <a:cs typeface="Verdana"/>
                <a:sym typeface="Verdana"/>
              </a:rPr>
              <a:t>Streaming </a:t>
            </a:r>
            <a:endParaRPr sz="1600" b="1" i="0" u="none" strike="noStrike" cap="none">
              <a:solidFill>
                <a:srgbClr val="333333"/>
              </a:solidFill>
              <a:latin typeface="Verdana"/>
              <a:ea typeface="Verdana"/>
              <a:cs typeface="Verdana"/>
              <a:sym typeface="Verdana"/>
            </a:endParaRPr>
          </a:p>
        </p:txBody>
      </p:sp>
      <p:sp>
        <p:nvSpPr>
          <p:cNvPr id="3245" name="Google Shape;3245;g76867191e4_0_38"/>
          <p:cNvSpPr txBox="1"/>
          <p:nvPr/>
        </p:nvSpPr>
        <p:spPr>
          <a:xfrm>
            <a:off x="8565949" y="4501032"/>
            <a:ext cx="17478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Cloud </a:t>
            </a:r>
            <a:endParaRPr sz="14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Provider 2</a:t>
            </a:r>
            <a:endParaRPr sz="1400" b="0" i="0" u="none" strike="noStrike" cap="none">
              <a:solidFill>
                <a:srgbClr val="333333"/>
              </a:solidFill>
              <a:latin typeface="verdana"/>
              <a:ea typeface="verdana"/>
              <a:cs typeface="verdana"/>
              <a:sym typeface="verdana"/>
            </a:endParaRPr>
          </a:p>
        </p:txBody>
      </p:sp>
      <p:sp>
        <p:nvSpPr>
          <p:cNvPr id="3246" name="Google Shape;3246;g76867191e4_0_38"/>
          <p:cNvSpPr txBox="1"/>
          <p:nvPr/>
        </p:nvSpPr>
        <p:spPr>
          <a:xfrm>
            <a:off x="9879113" y="4424832"/>
            <a:ext cx="17478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Cloud </a:t>
            </a:r>
            <a:endParaRPr sz="1400" b="0"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Clr>
                <a:srgbClr val="333333"/>
              </a:buClr>
              <a:buSzPts val="1800"/>
              <a:buFont typeface="verdana"/>
              <a:buNone/>
            </a:pPr>
            <a:r>
              <a:rPr lang="en-US" sz="1400" b="0" i="0" u="none" strike="noStrike" cap="none">
                <a:solidFill>
                  <a:srgbClr val="333333"/>
                </a:solidFill>
                <a:latin typeface="verdana"/>
                <a:ea typeface="verdana"/>
                <a:cs typeface="verdana"/>
                <a:sym typeface="verdana"/>
              </a:rPr>
              <a:t>Provider 3</a:t>
            </a:r>
            <a:endParaRPr sz="1400" b="0" i="0" u="none" strike="noStrike" cap="none">
              <a:solidFill>
                <a:srgbClr val="333333"/>
              </a:solidFill>
              <a:latin typeface="verdana"/>
              <a:ea typeface="verdana"/>
              <a:cs typeface="verdana"/>
              <a:sym typeface="verdana"/>
            </a:endParaRPr>
          </a:p>
        </p:txBody>
      </p:sp>
      <p:sp>
        <p:nvSpPr>
          <p:cNvPr id="3247" name="Google Shape;3247;g76867191e4_0_38"/>
          <p:cNvSpPr txBox="1"/>
          <p:nvPr/>
        </p:nvSpPr>
        <p:spPr>
          <a:xfrm>
            <a:off x="4921249" y="1535455"/>
            <a:ext cx="2185800" cy="350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99999"/>
              </a:buClr>
              <a:buSzPts val="1800"/>
              <a:buFont typeface="verdana"/>
              <a:buNone/>
            </a:pPr>
            <a:r>
              <a:rPr lang="en-US" sz="1800" b="0" i="0" u="none" strike="noStrike" cap="none">
                <a:solidFill>
                  <a:srgbClr val="999999"/>
                </a:solidFill>
                <a:latin typeface="verdana"/>
                <a:ea typeface="verdana"/>
                <a:cs typeface="verdana"/>
                <a:sym typeface="verdana"/>
              </a:rPr>
              <a:t>Integrator, Professional Dev  </a:t>
            </a:r>
            <a:endParaRPr sz="1800" b="0" i="0" u="none" strike="noStrike" cap="none">
              <a:solidFill>
                <a:srgbClr val="999999"/>
              </a:solidFill>
              <a:latin typeface="verdana"/>
              <a:ea typeface="verdana"/>
              <a:cs typeface="verdana"/>
              <a:sym typeface="verdana"/>
            </a:endParaRPr>
          </a:p>
        </p:txBody>
      </p:sp>
      <p:sp>
        <p:nvSpPr>
          <p:cNvPr id="3248" name="Google Shape;3248;g76867191e4_0_38"/>
          <p:cNvSpPr/>
          <p:nvPr/>
        </p:nvSpPr>
        <p:spPr>
          <a:xfrm rot="-5400000">
            <a:off x="5821525" y="-3375488"/>
            <a:ext cx="354900" cy="11079600"/>
          </a:xfrm>
          <a:prstGeom prst="rightBrace">
            <a:avLst>
              <a:gd name="adj1" fmla="val 8333"/>
              <a:gd name="adj2" fmla="val 50682"/>
            </a:avLst>
          </a:prstGeom>
          <a:noFill/>
          <a:ln w="95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333333"/>
              </a:buClr>
              <a:buSzPts val="1800"/>
              <a:buFont typeface="Verdana"/>
              <a:buNone/>
            </a:pPr>
            <a:endParaRPr sz="1800" b="0" i="0" u="none" strike="noStrike" cap="none">
              <a:solidFill>
                <a:srgbClr val="333333"/>
              </a:solidFill>
              <a:latin typeface="Verdana"/>
              <a:ea typeface="Verdana"/>
              <a:cs typeface="Verdana"/>
              <a:sym typeface="Verdana"/>
            </a:endParaRPr>
          </a:p>
        </p:txBody>
      </p:sp>
      <p:sp>
        <p:nvSpPr>
          <p:cNvPr id="3249" name="Google Shape;3249;g76867191e4_0_38"/>
          <p:cNvSpPr/>
          <p:nvPr/>
        </p:nvSpPr>
        <p:spPr>
          <a:xfrm>
            <a:off x="1109350" y="2442600"/>
            <a:ext cx="5219400" cy="295200"/>
          </a:xfrm>
          <a:prstGeom prst="rect">
            <a:avLst/>
          </a:prstGeom>
          <a:solidFill>
            <a:srgbClr val="00B05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i="0" u="none" strike="noStrike" cap="none">
                <a:solidFill>
                  <a:srgbClr val="333333"/>
                </a:solidFill>
                <a:latin typeface="Verdana"/>
                <a:ea typeface="Verdana"/>
                <a:cs typeface="Verdana"/>
                <a:sym typeface="Verdana"/>
              </a:rPr>
              <a:t>Enterprise Wide DevOps</a:t>
            </a:r>
            <a:endParaRPr sz="1600" b="1" i="0" u="none" strike="noStrike" cap="none">
              <a:solidFill>
                <a:srgbClr val="333333"/>
              </a:solidFill>
              <a:latin typeface="Verdana"/>
              <a:ea typeface="Verdana"/>
              <a:cs typeface="Verdana"/>
              <a:sym typeface="Verdana"/>
            </a:endParaRPr>
          </a:p>
        </p:txBody>
      </p:sp>
      <p:sp>
        <p:nvSpPr>
          <p:cNvPr id="3250" name="Google Shape;3250;g76867191e4_0_38"/>
          <p:cNvSpPr/>
          <p:nvPr/>
        </p:nvSpPr>
        <p:spPr>
          <a:xfrm>
            <a:off x="6400800" y="2440000"/>
            <a:ext cx="5069400" cy="295200"/>
          </a:xfrm>
          <a:prstGeom prst="rect">
            <a:avLst/>
          </a:prstGeom>
          <a:solidFill>
            <a:srgbClr val="00B05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i="0" u="none" strike="noStrike" cap="none">
                <a:solidFill>
                  <a:srgbClr val="333333"/>
                </a:solidFill>
                <a:latin typeface="Verdana"/>
                <a:ea typeface="Verdana"/>
                <a:cs typeface="Verdana"/>
                <a:sym typeface="Verdana"/>
              </a:rPr>
              <a:t>Citizen &amp; IT Development Environments</a:t>
            </a:r>
            <a:endParaRPr sz="1600" b="1" i="0" u="none" strike="noStrike" cap="none">
              <a:solidFill>
                <a:srgbClr val="333333"/>
              </a:solidFill>
              <a:latin typeface="Verdana"/>
              <a:ea typeface="Verdana"/>
              <a:cs typeface="Verdana"/>
              <a:sym typeface="Verdana"/>
            </a:endParaRPr>
          </a:p>
        </p:txBody>
      </p:sp>
      <p:sp>
        <p:nvSpPr>
          <p:cNvPr id="3251" name="Google Shape;3251;g76867191e4_0_38"/>
          <p:cNvSpPr txBox="1"/>
          <p:nvPr/>
        </p:nvSpPr>
        <p:spPr>
          <a:xfrm>
            <a:off x="-139949" y="6518213"/>
            <a:ext cx="2545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D8D8D"/>
              </a:buClr>
              <a:buSzPts val="1400"/>
              <a:buFont typeface="Verdana"/>
              <a:buNone/>
            </a:pPr>
            <a:r>
              <a:rPr lang="en-US" sz="700" b="0" i="0" u="none" strike="noStrike" cap="none">
                <a:solidFill>
                  <a:srgbClr val="D2D2D2"/>
                </a:solidFill>
                <a:latin typeface="Verdana"/>
                <a:ea typeface="Verdana"/>
                <a:cs typeface="Verdana"/>
                <a:sym typeface="Verdana"/>
              </a:rPr>
              <a:t>© Copyright 2000-2019 TIBCO Software Inc.        </a:t>
            </a:r>
            <a:endParaRPr sz="700" b="0" i="0" u="none" strike="noStrike" cap="none">
              <a:solidFill>
                <a:srgbClr val="D2D2D2"/>
              </a:solidFill>
              <a:latin typeface="Arial"/>
              <a:ea typeface="Arial"/>
              <a:cs typeface="Arial"/>
              <a:sym typeface="Arial"/>
            </a:endParaRPr>
          </a:p>
        </p:txBody>
      </p:sp>
      <p:sp>
        <p:nvSpPr>
          <p:cNvPr id="3252" name="Google Shape;3252;g76867191e4_0_38"/>
          <p:cNvSpPr/>
          <p:nvPr/>
        </p:nvSpPr>
        <p:spPr>
          <a:xfrm rot="-5400000">
            <a:off x="4200" y="3136936"/>
            <a:ext cx="1722900" cy="350400"/>
          </a:xfrm>
          <a:prstGeom prst="rect">
            <a:avLst/>
          </a:prstGeom>
          <a:solidFill>
            <a:srgbClr val="C8820D"/>
          </a:solid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a:solidFill>
                  <a:srgbClr val="333333"/>
                </a:solidFill>
                <a:latin typeface="Verdana"/>
                <a:ea typeface="Verdana"/>
                <a:cs typeface="Verdana"/>
                <a:sym typeface="Verdana"/>
              </a:rPr>
              <a:t>Data Gov.</a:t>
            </a:r>
            <a:endParaRPr sz="1600" b="1" i="0" u="none" strike="noStrike" cap="none">
              <a:solidFill>
                <a:srgbClr val="333333"/>
              </a:solidFill>
              <a:latin typeface="Verdana"/>
              <a:ea typeface="Verdana"/>
              <a:cs typeface="Verdana"/>
              <a:sym typeface="Verdana"/>
            </a:endParaRPr>
          </a:p>
        </p:txBody>
      </p:sp>
      <p:sp>
        <p:nvSpPr>
          <p:cNvPr id="3253" name="Google Shape;3253;g76867191e4_0_38"/>
          <p:cNvSpPr/>
          <p:nvPr/>
        </p:nvSpPr>
        <p:spPr>
          <a:xfrm rot="-5400000">
            <a:off x="-386525" y="3136936"/>
            <a:ext cx="1722900" cy="350400"/>
          </a:xfrm>
          <a:prstGeom prst="rect">
            <a:avLst/>
          </a:prstGeom>
          <a:solidFill>
            <a:srgbClr val="EA9999"/>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333333"/>
              </a:buClr>
              <a:buSzPts val="1600"/>
              <a:buFont typeface="Verdana"/>
              <a:buNone/>
            </a:pPr>
            <a:r>
              <a:rPr lang="en-US" sz="1600" b="1">
                <a:solidFill>
                  <a:srgbClr val="333333"/>
                </a:solidFill>
                <a:latin typeface="Verdana"/>
                <a:ea typeface="Verdana"/>
                <a:cs typeface="Verdana"/>
                <a:sym typeface="Verdana"/>
              </a:rPr>
              <a:t>Security</a:t>
            </a:r>
            <a:endParaRPr sz="1600" b="1" i="0" u="none" strike="noStrike" cap="none">
              <a:solidFill>
                <a:srgbClr val="333333"/>
              </a:solidFill>
              <a:latin typeface="Verdana"/>
              <a:ea typeface="Verdana"/>
              <a:cs typeface="Verdana"/>
              <a:sym typeface="Verdana"/>
            </a:endParaRPr>
          </a:p>
        </p:txBody>
      </p:sp>
    </p:spTree>
    <p:extLst>
      <p:ext uri="{BB962C8B-B14F-4D97-AF65-F5344CB8AC3E}">
        <p14:creationId xmlns:p14="http://schemas.microsoft.com/office/powerpoint/2010/main" val="141757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sp>
        <p:nvSpPr>
          <p:cNvPr id="3258" name="Google Shape;3258;g76867191e4_0_553"/>
          <p:cNvSpPr/>
          <p:nvPr/>
        </p:nvSpPr>
        <p:spPr>
          <a:xfrm>
            <a:off x="1483925" y="2289750"/>
            <a:ext cx="1353300" cy="487500"/>
          </a:xfrm>
          <a:prstGeom prst="rect">
            <a:avLst/>
          </a:prstGeom>
          <a:noFill/>
          <a:ln w="9525" cap="flat" cmpd="sng">
            <a:solidFill>
              <a:srgbClr val="86B448"/>
            </a:solidFill>
            <a:prstDash val="dash"/>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Stream Data Integration / Caching</a:t>
            </a:r>
            <a:endParaRPr sz="1100" b="0" i="0" u="none" strike="noStrike" cap="none">
              <a:solidFill>
                <a:srgbClr val="000000"/>
              </a:solidFill>
              <a:latin typeface="Lato"/>
              <a:ea typeface="Lato"/>
              <a:cs typeface="Lato"/>
              <a:sym typeface="Lato"/>
            </a:endParaRPr>
          </a:p>
        </p:txBody>
      </p:sp>
      <p:sp>
        <p:nvSpPr>
          <p:cNvPr id="3259" name="Google Shape;3259;g76867191e4_0_553"/>
          <p:cNvSpPr txBox="1"/>
          <p:nvPr/>
        </p:nvSpPr>
        <p:spPr>
          <a:xfrm>
            <a:off x="2837225" y="2289550"/>
            <a:ext cx="7051200" cy="487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Lato"/>
                <a:ea typeface="Lato"/>
                <a:cs typeface="Lato"/>
                <a:sym typeface="Lato"/>
              </a:rPr>
              <a:t>Access / Abstraction / Virtualization / Federation / Security Layer / Caching</a:t>
            </a:r>
            <a:endParaRPr sz="1400" b="0" i="0" u="none" strike="noStrike" cap="none">
              <a:solidFill>
                <a:srgbClr val="000000"/>
              </a:solidFill>
              <a:latin typeface="Arial"/>
              <a:ea typeface="Arial"/>
              <a:cs typeface="Arial"/>
              <a:sym typeface="Arial"/>
            </a:endParaRPr>
          </a:p>
        </p:txBody>
      </p:sp>
      <p:sp>
        <p:nvSpPr>
          <p:cNvPr id="3260" name="Google Shape;3260;g76867191e4_0_553"/>
          <p:cNvSpPr txBox="1">
            <a:spLocks noGrp="1"/>
          </p:cNvSpPr>
          <p:nvPr>
            <p:ph type="title"/>
          </p:nvPr>
        </p:nvSpPr>
        <p:spPr>
          <a:xfrm>
            <a:off x="786225" y="209275"/>
            <a:ext cx="11405700" cy="666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00"/>
              <a:buNone/>
            </a:pPr>
            <a:r>
              <a:rPr lang="en-US">
                <a:solidFill>
                  <a:srgbClr val="3C4043"/>
                </a:solidFill>
                <a:highlight>
                  <a:srgbClr val="FFFFFF"/>
                </a:highlight>
                <a:latin typeface="Helvetica Neue"/>
                <a:ea typeface="Helvetica Neue"/>
                <a:cs typeface="Helvetica Neue"/>
                <a:sym typeface="Helvetica Neue"/>
              </a:rPr>
              <a:t>Modern Data Management Platform Capabilities </a:t>
            </a:r>
            <a:endParaRPr/>
          </a:p>
        </p:txBody>
      </p:sp>
      <p:sp>
        <p:nvSpPr>
          <p:cNvPr id="3261" name="Google Shape;3261;g76867191e4_0_553"/>
          <p:cNvSpPr/>
          <p:nvPr/>
        </p:nvSpPr>
        <p:spPr>
          <a:xfrm>
            <a:off x="1483925" y="2289750"/>
            <a:ext cx="8357100" cy="487500"/>
          </a:xfrm>
          <a:prstGeom prst="rect">
            <a:avLst/>
          </a:prstGeom>
          <a:noFill/>
          <a:ln w="19050" cap="flat" cmpd="sng">
            <a:solidFill>
              <a:srgbClr val="86B44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Lato"/>
              <a:ea typeface="Lato"/>
              <a:cs typeface="Lato"/>
              <a:sym typeface="Lato"/>
            </a:endParaRPr>
          </a:p>
        </p:txBody>
      </p:sp>
      <p:sp>
        <p:nvSpPr>
          <p:cNvPr id="3262" name="Google Shape;3262;g76867191e4_0_553"/>
          <p:cNvSpPr/>
          <p:nvPr/>
        </p:nvSpPr>
        <p:spPr>
          <a:xfrm rot="-5400000">
            <a:off x="7605975" y="3221000"/>
            <a:ext cx="5228700" cy="663900"/>
          </a:xfrm>
          <a:prstGeom prst="rect">
            <a:avLst/>
          </a:prstGeom>
          <a:noFill/>
          <a:ln w="19050" cap="flat" cmpd="sng">
            <a:solidFill>
              <a:srgbClr val="86B44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Lato"/>
                <a:ea typeface="Lato"/>
                <a:cs typeface="Lato"/>
                <a:sym typeface="Lato"/>
              </a:rPr>
              <a:t>Metadata Management, Governance, Data Catalog, Lineage, Availability</a:t>
            </a:r>
            <a:endParaRPr sz="1300" b="0" i="0" u="none" strike="noStrike" cap="none">
              <a:solidFill>
                <a:srgbClr val="000000"/>
              </a:solidFill>
              <a:latin typeface="Lato"/>
              <a:ea typeface="Lato"/>
              <a:cs typeface="Lato"/>
              <a:sym typeface="Lato"/>
            </a:endParaRPr>
          </a:p>
        </p:txBody>
      </p:sp>
      <p:sp>
        <p:nvSpPr>
          <p:cNvPr id="3263" name="Google Shape;3263;g76867191e4_0_553"/>
          <p:cNvSpPr/>
          <p:nvPr/>
        </p:nvSpPr>
        <p:spPr>
          <a:xfrm>
            <a:off x="7086892" y="2873500"/>
            <a:ext cx="1353300" cy="2682000"/>
          </a:xfrm>
          <a:prstGeom prst="rect">
            <a:avLst/>
          </a:prstGeom>
          <a:noFill/>
          <a:ln w="19050" cap="flat" cmpd="sng">
            <a:solidFill>
              <a:srgbClr val="333333"/>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a:ea typeface="Lato"/>
                <a:cs typeface="Lato"/>
                <a:sym typeface="Lato"/>
              </a:rPr>
              <a:t>Enterprise Data Warehouse, Data Marts, Sandboxes</a:t>
            </a:r>
            <a:endParaRPr sz="1200" b="0" i="0" u="none" strike="noStrike" cap="none">
              <a:solidFill>
                <a:srgbClr val="000000"/>
              </a:solidFill>
              <a:latin typeface="Lato"/>
              <a:ea typeface="Lato"/>
              <a:cs typeface="Lato"/>
              <a:sym typeface="Lato"/>
            </a:endParaRPr>
          </a:p>
        </p:txBody>
      </p:sp>
      <p:sp>
        <p:nvSpPr>
          <p:cNvPr id="3264" name="Google Shape;3264;g76867191e4_0_553"/>
          <p:cNvSpPr/>
          <p:nvPr/>
        </p:nvSpPr>
        <p:spPr>
          <a:xfrm>
            <a:off x="8487633" y="2873500"/>
            <a:ext cx="1353300" cy="2682000"/>
          </a:xfrm>
          <a:prstGeom prst="rect">
            <a:avLst/>
          </a:prstGeom>
          <a:noFill/>
          <a:ln w="19050" cap="flat" cmpd="sng">
            <a:solidFill>
              <a:srgbClr val="333333"/>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a:ea typeface="Lato"/>
                <a:cs typeface="Lato"/>
                <a:sym typeface="Lato"/>
              </a:rPr>
              <a:t>Non-relational / Big Data Sources, Data Lakes</a:t>
            </a:r>
            <a:endParaRPr sz="1200" b="0" i="0" u="none" strike="noStrike" cap="none">
              <a:solidFill>
                <a:srgbClr val="000000"/>
              </a:solidFill>
              <a:latin typeface="Lato"/>
              <a:ea typeface="Lato"/>
              <a:cs typeface="Lato"/>
              <a:sym typeface="Lato"/>
            </a:endParaRPr>
          </a:p>
        </p:txBody>
      </p:sp>
      <p:sp>
        <p:nvSpPr>
          <p:cNvPr id="3265" name="Google Shape;3265;g76867191e4_0_553"/>
          <p:cNvSpPr/>
          <p:nvPr/>
        </p:nvSpPr>
        <p:spPr>
          <a:xfrm>
            <a:off x="1483925" y="2873500"/>
            <a:ext cx="1353300" cy="2682000"/>
          </a:xfrm>
          <a:prstGeom prst="rect">
            <a:avLst/>
          </a:prstGeom>
          <a:noFill/>
          <a:ln w="19050" cap="flat" cmpd="sng">
            <a:solidFill>
              <a:srgbClr val="80BC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a:ea typeface="Lato"/>
                <a:cs typeface="Lato"/>
                <a:sym typeface="Lato"/>
              </a:rPr>
              <a:t>Event Stream Processing</a:t>
            </a:r>
            <a:endParaRPr sz="1200" b="0" i="0" u="none" strike="noStrike" cap="none">
              <a:solidFill>
                <a:srgbClr val="000000"/>
              </a:solidFill>
              <a:latin typeface="Lato"/>
              <a:ea typeface="Lato"/>
              <a:cs typeface="Lato"/>
              <a:sym typeface="Lato"/>
            </a:endParaRPr>
          </a:p>
        </p:txBody>
      </p:sp>
      <p:pic>
        <p:nvPicPr>
          <p:cNvPr id="3266" name="Google Shape;3266;g76867191e4_0_5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47484" y="3952052"/>
            <a:ext cx="548640" cy="548640"/>
          </a:xfrm>
          <a:prstGeom prst="rect">
            <a:avLst/>
          </a:prstGeom>
          <a:noFill/>
          <a:ln>
            <a:noFill/>
          </a:ln>
        </p:spPr>
      </p:pic>
      <p:pic>
        <p:nvPicPr>
          <p:cNvPr id="3267" name="Google Shape;3267;g76867191e4_0_5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448515" y="4595318"/>
            <a:ext cx="546594" cy="548641"/>
          </a:xfrm>
          <a:prstGeom prst="rect">
            <a:avLst/>
          </a:prstGeom>
          <a:noFill/>
          <a:ln>
            <a:noFill/>
          </a:ln>
        </p:spPr>
      </p:pic>
      <p:pic>
        <p:nvPicPr>
          <p:cNvPr id="3268" name="Google Shape;3268;g76867191e4_0_55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846236" y="3952041"/>
            <a:ext cx="594360" cy="594360"/>
          </a:xfrm>
          <a:prstGeom prst="rect">
            <a:avLst/>
          </a:prstGeom>
          <a:noFill/>
          <a:ln>
            <a:noFill/>
          </a:ln>
        </p:spPr>
      </p:pic>
      <p:pic>
        <p:nvPicPr>
          <p:cNvPr id="3269" name="Google Shape;3269;g76867191e4_0_55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868084" y="4674416"/>
            <a:ext cx="550678" cy="548626"/>
          </a:xfrm>
          <a:prstGeom prst="rect">
            <a:avLst/>
          </a:prstGeom>
          <a:noFill/>
          <a:ln>
            <a:noFill/>
          </a:ln>
        </p:spPr>
      </p:pic>
      <p:pic>
        <p:nvPicPr>
          <p:cNvPr id="3270" name="Google Shape;3270;g76867191e4_0_55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916735" y="4190835"/>
            <a:ext cx="487680" cy="487680"/>
          </a:xfrm>
          <a:prstGeom prst="rect">
            <a:avLst/>
          </a:prstGeom>
          <a:noFill/>
          <a:ln>
            <a:noFill/>
          </a:ln>
        </p:spPr>
      </p:pic>
      <p:sp>
        <p:nvSpPr>
          <p:cNvPr id="3271" name="Google Shape;3271;g76867191e4_0_553"/>
          <p:cNvSpPr/>
          <p:nvPr/>
        </p:nvSpPr>
        <p:spPr>
          <a:xfrm>
            <a:off x="2884667" y="2873500"/>
            <a:ext cx="1353300" cy="2682000"/>
          </a:xfrm>
          <a:prstGeom prst="rect">
            <a:avLst/>
          </a:prstGeom>
          <a:noFill/>
          <a:ln w="19050" cap="flat" cmpd="sng">
            <a:solidFill>
              <a:srgbClr val="333333"/>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a:ea typeface="Lato"/>
                <a:cs typeface="Lato"/>
                <a:sym typeface="Lato"/>
              </a:rPr>
              <a:t>Enterprise Applications</a:t>
            </a:r>
            <a:br>
              <a:rPr lang="en-US" sz="1000" b="0" i="0" u="none" strike="noStrike" cap="none">
                <a:solidFill>
                  <a:srgbClr val="000000"/>
                </a:solidFill>
                <a:latin typeface="Lato"/>
                <a:ea typeface="Lato"/>
                <a:cs typeface="Lato"/>
                <a:sym typeface="Lato"/>
              </a:rPr>
            </a:br>
            <a:r>
              <a:rPr lang="en-US" sz="900" b="0" i="0" u="none" strike="noStrike" cap="none">
                <a:solidFill>
                  <a:srgbClr val="000000"/>
                </a:solidFill>
                <a:latin typeface="Lato"/>
                <a:ea typeface="Lato"/>
                <a:cs typeface="Lato"/>
                <a:sym typeface="Lato"/>
              </a:rPr>
              <a:t>(Cloud, On-premise, &amp; Hybrid)</a:t>
            </a:r>
            <a:endParaRPr sz="900" b="0" i="0" u="none" strike="noStrike" cap="none">
              <a:solidFill>
                <a:srgbClr val="000000"/>
              </a:solidFill>
              <a:latin typeface="Lato"/>
              <a:ea typeface="Lato"/>
              <a:cs typeface="Lato"/>
              <a:sym typeface="Lato"/>
            </a:endParaRPr>
          </a:p>
        </p:txBody>
      </p:sp>
      <p:sp>
        <p:nvSpPr>
          <p:cNvPr id="3272" name="Google Shape;3272;g76867191e4_0_553"/>
          <p:cNvSpPr/>
          <p:nvPr/>
        </p:nvSpPr>
        <p:spPr>
          <a:xfrm>
            <a:off x="4285408" y="2873500"/>
            <a:ext cx="1353300" cy="2682000"/>
          </a:xfrm>
          <a:prstGeom prst="rect">
            <a:avLst/>
          </a:prstGeom>
          <a:noFill/>
          <a:ln w="19050" cap="flat" cmpd="sng">
            <a:solidFill>
              <a:srgbClr val="333333"/>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Lato"/>
                <a:ea typeface="Lato"/>
                <a:cs typeface="Lato"/>
                <a:sym typeface="Lato"/>
              </a:rPr>
              <a:t>Operational Data Stores</a:t>
            </a:r>
            <a:endParaRPr sz="1300" b="0" i="0" u="none" strike="noStrike" cap="none">
              <a:solidFill>
                <a:srgbClr val="000000"/>
              </a:solidFill>
              <a:latin typeface="Lato"/>
              <a:ea typeface="Lato"/>
              <a:cs typeface="Lato"/>
              <a:sym typeface="Lato"/>
            </a:endParaRPr>
          </a:p>
        </p:txBody>
      </p:sp>
      <p:sp>
        <p:nvSpPr>
          <p:cNvPr id="3273" name="Google Shape;3273;g76867191e4_0_553"/>
          <p:cNvSpPr/>
          <p:nvPr/>
        </p:nvSpPr>
        <p:spPr>
          <a:xfrm>
            <a:off x="5686150" y="2873500"/>
            <a:ext cx="1353300" cy="2682000"/>
          </a:xfrm>
          <a:prstGeom prst="rect">
            <a:avLst/>
          </a:prstGeom>
          <a:noFill/>
          <a:ln w="19050" cap="flat" cmpd="sng">
            <a:solidFill>
              <a:srgbClr val="86B448"/>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Lato"/>
                <a:ea typeface="Lato"/>
                <a:cs typeface="Lato"/>
                <a:sym typeface="Lato"/>
              </a:rPr>
              <a:t>Master Data Management / Reference Data Management</a:t>
            </a:r>
            <a:endParaRPr sz="1200" b="0" i="0" u="none" strike="noStrike" cap="none">
              <a:solidFill>
                <a:srgbClr val="000000"/>
              </a:solidFill>
              <a:latin typeface="Lato"/>
              <a:ea typeface="Lato"/>
              <a:cs typeface="Lato"/>
              <a:sym typeface="Lato"/>
            </a:endParaRPr>
          </a:p>
        </p:txBody>
      </p:sp>
      <p:pic>
        <p:nvPicPr>
          <p:cNvPr id="3274" name="Google Shape;3274;g76867191e4_0_553"/>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277590" y="3952044"/>
            <a:ext cx="546580" cy="548628"/>
          </a:xfrm>
          <a:prstGeom prst="rect">
            <a:avLst/>
          </a:prstGeom>
          <a:noFill/>
          <a:ln>
            <a:noFill/>
          </a:ln>
        </p:spPr>
      </p:pic>
      <p:pic>
        <p:nvPicPr>
          <p:cNvPr id="3275" name="Google Shape;3275;g76867191e4_0_553" descr="A close up of a sign  Description generated with high confidence"/>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666385" y="4160366"/>
            <a:ext cx="548626" cy="548626"/>
          </a:xfrm>
          <a:prstGeom prst="rect">
            <a:avLst/>
          </a:prstGeom>
          <a:noFill/>
          <a:ln>
            <a:noFill/>
          </a:ln>
        </p:spPr>
      </p:pic>
      <p:pic>
        <p:nvPicPr>
          <p:cNvPr id="3276" name="Google Shape;3276;g76867191e4_0_553"/>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057178" y="4160369"/>
            <a:ext cx="548626" cy="548627"/>
          </a:xfrm>
          <a:prstGeom prst="rect">
            <a:avLst/>
          </a:prstGeom>
          <a:noFill/>
          <a:ln>
            <a:noFill/>
          </a:ln>
        </p:spPr>
      </p:pic>
      <p:pic>
        <p:nvPicPr>
          <p:cNvPr id="3277" name="Google Shape;3277;g76867191e4_0_553"/>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3276566" y="4629344"/>
            <a:ext cx="548628" cy="548628"/>
          </a:xfrm>
          <a:prstGeom prst="rect">
            <a:avLst/>
          </a:prstGeom>
          <a:noFill/>
          <a:ln>
            <a:noFill/>
          </a:ln>
        </p:spPr>
      </p:pic>
      <p:sp>
        <p:nvSpPr>
          <p:cNvPr id="3278" name="Google Shape;3278;g76867191e4_0_553"/>
          <p:cNvSpPr/>
          <p:nvPr/>
        </p:nvSpPr>
        <p:spPr>
          <a:xfrm>
            <a:off x="10651900" y="3569250"/>
            <a:ext cx="1145100" cy="1990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rgbClr val="000000"/>
                </a:solidFill>
                <a:latin typeface="Verdana"/>
                <a:ea typeface="Verdana"/>
                <a:cs typeface="Verdana"/>
                <a:sym typeface="Verdana"/>
              </a:rPr>
              <a:t>Legend</a:t>
            </a:r>
            <a:endParaRPr sz="900" b="1" i="0" u="none" strike="noStrike" cap="none">
              <a:solidFill>
                <a:srgbClr val="000000"/>
              </a:solidFill>
              <a:latin typeface="Verdana"/>
              <a:ea typeface="Verdana"/>
              <a:cs typeface="Verdana"/>
              <a:sym typeface="Verdana"/>
            </a:endParaRPr>
          </a:p>
        </p:txBody>
      </p:sp>
      <p:sp>
        <p:nvSpPr>
          <p:cNvPr id="3279" name="Google Shape;3279;g76867191e4_0_553"/>
          <p:cNvSpPr/>
          <p:nvPr/>
        </p:nvSpPr>
        <p:spPr>
          <a:xfrm>
            <a:off x="10810750" y="4907675"/>
            <a:ext cx="154500" cy="132000"/>
          </a:xfrm>
          <a:prstGeom prst="rect">
            <a:avLst/>
          </a:prstGeom>
          <a:solidFill>
            <a:schemeClr val="accent1"/>
          </a:solidFill>
          <a:ln w="19050" cap="flat" cmpd="sng">
            <a:solidFill>
              <a:schemeClr val="accent3"/>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3280" name="Google Shape;3280;g76867191e4_0_553"/>
          <p:cNvSpPr txBox="1"/>
          <p:nvPr/>
        </p:nvSpPr>
        <p:spPr>
          <a:xfrm>
            <a:off x="11003225" y="4789175"/>
            <a:ext cx="621900" cy="3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Verdana"/>
                <a:ea typeface="Verdana"/>
                <a:cs typeface="Verdana"/>
                <a:sym typeface="Verdana"/>
              </a:rPr>
              <a:t>Integration Capability</a:t>
            </a:r>
            <a:endParaRPr sz="500" b="0" i="0" u="none" strike="noStrike" cap="none">
              <a:solidFill>
                <a:srgbClr val="000000"/>
              </a:solidFill>
              <a:latin typeface="Verdana"/>
              <a:ea typeface="Verdana"/>
              <a:cs typeface="Verdana"/>
              <a:sym typeface="Verdana"/>
            </a:endParaRPr>
          </a:p>
        </p:txBody>
      </p:sp>
      <p:sp>
        <p:nvSpPr>
          <p:cNvPr id="3281" name="Google Shape;3281;g76867191e4_0_553"/>
          <p:cNvSpPr/>
          <p:nvPr/>
        </p:nvSpPr>
        <p:spPr>
          <a:xfrm>
            <a:off x="10810750" y="5296300"/>
            <a:ext cx="154500" cy="132000"/>
          </a:xfrm>
          <a:prstGeom prst="rect">
            <a:avLst/>
          </a:prstGeom>
          <a:noFill/>
          <a:ln w="19050" cap="flat" cmpd="sng">
            <a:solidFill>
              <a:srgbClr val="000000"/>
            </a:solidFill>
            <a:prstDash val="dash"/>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3282" name="Google Shape;3282;g76867191e4_0_553"/>
          <p:cNvSpPr txBox="1"/>
          <p:nvPr/>
        </p:nvSpPr>
        <p:spPr>
          <a:xfrm>
            <a:off x="11003225" y="5177800"/>
            <a:ext cx="870000" cy="3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Verdana"/>
                <a:ea typeface="Verdana"/>
                <a:cs typeface="Verdana"/>
                <a:sym typeface="Verdana"/>
              </a:rPr>
              <a:t>Your existing </a:t>
            </a:r>
            <a:endParaRPr sz="6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Verdana"/>
                <a:ea typeface="Verdana"/>
                <a:cs typeface="Verdana"/>
                <a:sym typeface="Verdana"/>
              </a:rPr>
              <a:t>architecture</a:t>
            </a:r>
            <a:endParaRPr sz="600" b="0" i="0" u="none" strike="noStrike" cap="none">
              <a:solidFill>
                <a:srgbClr val="000000"/>
              </a:solidFill>
              <a:latin typeface="Verdana"/>
              <a:ea typeface="Verdana"/>
              <a:cs typeface="Verdana"/>
              <a:sym typeface="Verdana"/>
            </a:endParaRPr>
          </a:p>
        </p:txBody>
      </p:sp>
      <p:sp>
        <p:nvSpPr>
          <p:cNvPr id="3283" name="Google Shape;3283;g76867191e4_0_553"/>
          <p:cNvSpPr/>
          <p:nvPr/>
        </p:nvSpPr>
        <p:spPr>
          <a:xfrm>
            <a:off x="1483925" y="5645025"/>
            <a:ext cx="8357100" cy="515100"/>
          </a:xfrm>
          <a:prstGeom prst="rect">
            <a:avLst/>
          </a:prstGeom>
          <a:noFill/>
          <a:ln w="28575" cap="flat" cmpd="sng">
            <a:solidFill>
              <a:srgbClr val="00A9D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000000"/>
                </a:solidFill>
                <a:latin typeface="Lato"/>
                <a:ea typeface="Lato"/>
                <a:cs typeface="Lato"/>
                <a:sym typeface="Lato"/>
              </a:rPr>
              <a:t>Ingest, ESB, IPaaS, Replication, Streaming, Business Rules, APIs</a:t>
            </a:r>
            <a:endParaRPr sz="1300" b="0" i="0" u="none" strike="noStrike" cap="none">
              <a:solidFill>
                <a:srgbClr val="000000"/>
              </a:solidFill>
              <a:latin typeface="Lato"/>
              <a:ea typeface="Lato"/>
              <a:cs typeface="Lato"/>
              <a:sym typeface="Lato"/>
            </a:endParaRPr>
          </a:p>
        </p:txBody>
      </p:sp>
      <p:pic>
        <p:nvPicPr>
          <p:cNvPr id="3284" name="Google Shape;3284;g76867191e4_0_55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3031983" y="6241367"/>
            <a:ext cx="487680" cy="487680"/>
          </a:xfrm>
          <a:prstGeom prst="rect">
            <a:avLst/>
          </a:prstGeom>
          <a:noFill/>
          <a:ln>
            <a:noFill/>
          </a:ln>
        </p:spPr>
      </p:pic>
      <p:pic>
        <p:nvPicPr>
          <p:cNvPr id="3285" name="Google Shape;3285;g76867191e4_0_553"/>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003933" y="6241350"/>
            <a:ext cx="487680" cy="487680"/>
          </a:xfrm>
          <a:prstGeom prst="rect">
            <a:avLst/>
          </a:prstGeom>
          <a:noFill/>
          <a:ln>
            <a:noFill/>
          </a:ln>
        </p:spPr>
      </p:pic>
      <p:pic>
        <p:nvPicPr>
          <p:cNvPr id="3286" name="Google Shape;3286;g76867191e4_0_553"/>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4975900" y="6241350"/>
            <a:ext cx="487680" cy="487680"/>
          </a:xfrm>
          <a:prstGeom prst="rect">
            <a:avLst/>
          </a:prstGeom>
          <a:noFill/>
          <a:ln>
            <a:noFill/>
          </a:ln>
        </p:spPr>
      </p:pic>
      <p:pic>
        <p:nvPicPr>
          <p:cNvPr id="3287" name="Google Shape;3287;g76867191e4_0_553"/>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5947883" y="6241367"/>
            <a:ext cx="487680" cy="487680"/>
          </a:xfrm>
          <a:prstGeom prst="rect">
            <a:avLst/>
          </a:prstGeom>
          <a:noFill/>
          <a:ln>
            <a:noFill/>
          </a:ln>
        </p:spPr>
      </p:pic>
      <p:pic>
        <p:nvPicPr>
          <p:cNvPr id="3288" name="Google Shape;3288;g76867191e4_0_553"/>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6919850" y="6241367"/>
            <a:ext cx="487680" cy="487680"/>
          </a:xfrm>
          <a:prstGeom prst="rect">
            <a:avLst/>
          </a:prstGeom>
          <a:noFill/>
          <a:ln>
            <a:noFill/>
          </a:ln>
        </p:spPr>
      </p:pic>
      <p:pic>
        <p:nvPicPr>
          <p:cNvPr id="3289" name="Google Shape;3289;g76867191e4_0_553"/>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7891817" y="6268717"/>
            <a:ext cx="487680" cy="487680"/>
          </a:xfrm>
          <a:prstGeom prst="rect">
            <a:avLst/>
          </a:prstGeom>
          <a:noFill/>
          <a:ln>
            <a:noFill/>
          </a:ln>
        </p:spPr>
      </p:pic>
      <p:sp>
        <p:nvSpPr>
          <p:cNvPr id="3290" name="Google Shape;3290;g76867191e4_0_553"/>
          <p:cNvSpPr/>
          <p:nvPr/>
        </p:nvSpPr>
        <p:spPr>
          <a:xfrm>
            <a:off x="1485573" y="949100"/>
            <a:ext cx="1353300" cy="1244400"/>
          </a:xfrm>
          <a:prstGeom prst="rect">
            <a:avLst/>
          </a:prstGeom>
          <a:noFill/>
          <a:ln w="28575"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Streaming Analytics</a:t>
            </a:r>
            <a:endParaRPr sz="1100" b="0" i="0" u="none" strike="noStrike" cap="none">
              <a:solidFill>
                <a:srgbClr val="000000"/>
              </a:solidFill>
              <a:latin typeface="Lato"/>
              <a:ea typeface="Lato"/>
              <a:cs typeface="Lato"/>
              <a:sym typeface="Lato"/>
            </a:endParaRPr>
          </a:p>
        </p:txBody>
      </p:sp>
      <p:sp>
        <p:nvSpPr>
          <p:cNvPr id="3291" name="Google Shape;3291;g76867191e4_0_553"/>
          <p:cNvSpPr/>
          <p:nvPr/>
        </p:nvSpPr>
        <p:spPr>
          <a:xfrm>
            <a:off x="2880370" y="949100"/>
            <a:ext cx="1117500" cy="1244400"/>
          </a:xfrm>
          <a:prstGeom prst="rect">
            <a:avLst/>
          </a:prstGeom>
          <a:noFill/>
          <a:ln w="28575"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Operational Reporting</a:t>
            </a:r>
            <a:endParaRPr sz="1100" b="0" i="0" u="none" strike="noStrike" cap="none">
              <a:solidFill>
                <a:srgbClr val="000000"/>
              </a:solidFill>
              <a:latin typeface="Lato"/>
              <a:ea typeface="Lato"/>
              <a:cs typeface="Lato"/>
              <a:sym typeface="Lato"/>
            </a:endParaRPr>
          </a:p>
        </p:txBody>
      </p:sp>
      <p:sp>
        <p:nvSpPr>
          <p:cNvPr id="3292" name="Google Shape;3292;g76867191e4_0_553"/>
          <p:cNvSpPr/>
          <p:nvPr/>
        </p:nvSpPr>
        <p:spPr>
          <a:xfrm>
            <a:off x="5197345" y="949100"/>
            <a:ext cx="1117500" cy="1244400"/>
          </a:xfrm>
          <a:prstGeom prst="rect">
            <a:avLst/>
          </a:prstGeom>
          <a:noFill/>
          <a:ln w="28575"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Visual Analytics / BI</a:t>
            </a:r>
            <a:endParaRPr sz="1100" b="0" i="0" u="none" strike="noStrike" cap="none">
              <a:solidFill>
                <a:srgbClr val="000000"/>
              </a:solidFill>
              <a:latin typeface="Lato"/>
              <a:ea typeface="Lato"/>
              <a:cs typeface="Lato"/>
              <a:sym typeface="Lato"/>
            </a:endParaRPr>
          </a:p>
        </p:txBody>
      </p:sp>
      <p:sp>
        <p:nvSpPr>
          <p:cNvPr id="3293" name="Google Shape;3293;g76867191e4_0_553"/>
          <p:cNvSpPr/>
          <p:nvPr/>
        </p:nvSpPr>
        <p:spPr>
          <a:xfrm>
            <a:off x="6354187" y="949100"/>
            <a:ext cx="1117500" cy="1244400"/>
          </a:xfrm>
          <a:prstGeom prst="rect">
            <a:avLst/>
          </a:prstGeom>
          <a:noFill/>
          <a:ln w="28575" cap="flat" cmpd="sng">
            <a:solidFill>
              <a:srgbClr val="0887A9"/>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APIs &amp; Ops  Consumers</a:t>
            </a:r>
            <a:endParaRPr sz="1100" b="0" i="0" u="none" strike="noStrike" cap="none">
              <a:solidFill>
                <a:srgbClr val="000000"/>
              </a:solidFill>
              <a:latin typeface="Lato"/>
              <a:ea typeface="Lato"/>
              <a:cs typeface="Lato"/>
              <a:sym typeface="Lato"/>
            </a:endParaRPr>
          </a:p>
        </p:txBody>
      </p:sp>
      <p:sp>
        <p:nvSpPr>
          <p:cNvPr id="3294" name="Google Shape;3294;g76867191e4_0_553"/>
          <p:cNvSpPr/>
          <p:nvPr/>
        </p:nvSpPr>
        <p:spPr>
          <a:xfrm>
            <a:off x="8672794" y="949100"/>
            <a:ext cx="1145100" cy="1244400"/>
          </a:xfrm>
          <a:prstGeom prst="rect">
            <a:avLst/>
          </a:prstGeom>
          <a:noFill/>
          <a:ln w="28575"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Data Science </a:t>
            </a:r>
            <a:endParaRPr sz="1100" b="0" i="0" u="none" strike="noStrike" cap="none">
              <a:solidFill>
                <a:srgbClr val="000000"/>
              </a:solidFill>
              <a:latin typeface="Lato"/>
              <a:ea typeface="Lato"/>
              <a:cs typeface="Lato"/>
              <a:sym typeface="Lato"/>
            </a:endParaRPr>
          </a:p>
        </p:txBody>
      </p:sp>
      <p:sp>
        <p:nvSpPr>
          <p:cNvPr id="3295" name="Google Shape;3295;g76867191e4_0_553"/>
          <p:cNvSpPr/>
          <p:nvPr/>
        </p:nvSpPr>
        <p:spPr>
          <a:xfrm>
            <a:off x="7512674" y="949100"/>
            <a:ext cx="1117500" cy="1244400"/>
          </a:xfrm>
          <a:prstGeom prst="rect">
            <a:avLst/>
          </a:prstGeom>
          <a:noFill/>
          <a:ln w="28575" cap="flat" cmpd="sng">
            <a:solidFill>
              <a:srgbClr val="80BC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360° Views</a:t>
            </a:r>
            <a:endParaRPr sz="1100" b="0" i="0" u="none" strike="noStrike" cap="none">
              <a:solidFill>
                <a:srgbClr val="000000"/>
              </a:solidFill>
              <a:latin typeface="Lato"/>
              <a:ea typeface="Lato"/>
              <a:cs typeface="Lato"/>
              <a:sym typeface="Lato"/>
            </a:endParaRPr>
          </a:p>
        </p:txBody>
      </p:sp>
      <p:pic>
        <p:nvPicPr>
          <p:cNvPr id="3296" name="Google Shape;3296;g76867191e4_0_553"/>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3226359" y="1623249"/>
            <a:ext cx="487680" cy="487680"/>
          </a:xfrm>
          <a:prstGeom prst="rect">
            <a:avLst/>
          </a:prstGeom>
          <a:noFill/>
          <a:ln>
            <a:noFill/>
          </a:ln>
        </p:spPr>
      </p:pic>
      <p:pic>
        <p:nvPicPr>
          <p:cNvPr id="3297" name="Google Shape;3297;g76867191e4_0_553" descr="https://lh3.googleusercontent.com/rZS6cmt4DV-hyt8eXmGMpib3SmTxU4wlbxcRPIDEWB_9elBL8TUUXhYlcuvP-C5aUXgU-iGHgFYt5vU3RvvwTZCcCGZuio05MFv4izKqeuvXA6hr-_6GzkZCsY-U4OYiYJKDpWK5gRK6-EZr9eDOOgvrXhSetgoyTPg_J40OQosV-kkXtAjdvoMl2y43v1TT9QQzMh6CNzlnUu0blHL0FsrmGDDjaSXsKeB-jpe03uK0eX2s76bIRcd71GD-GlubWT4bCVmq0oS7dzSsLPbxmwp00QyXGKXzDJsNF5p9FXT2Ym2IWpX6RUnJ-N0LQ4j2zNQcMoAiiAqNbsOR5RpoailblJdUZcfrs8c4Hme6qcNw_0yVdH8XszKawD9I7fNwdig_6Q53FWfP5CnP4FaUpXfK2oUIv41KVmMzcJCI51ZZ4GGQsTP_eimMy3Qq0ZQBo_daLDdp4RYT2epjVW21wQYgwDW7C2UGnYkFPGSnf9yAI-y10uwx0KQiTSc6JSSFASOSYSmhq2h5SKYF-lXsFOoUqUj2XdIrolz-Xhx3_5X287Kko306qM8GRQwzMJ2wz7aOBUPzk8iEHeQQSservIwBCJw=w2840-h1534"/>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flipH="1">
            <a:off x="7863092" y="1623249"/>
            <a:ext cx="487680" cy="487680"/>
          </a:xfrm>
          <a:prstGeom prst="rect">
            <a:avLst/>
          </a:prstGeom>
          <a:noFill/>
          <a:ln>
            <a:noFill/>
          </a:ln>
        </p:spPr>
      </p:pic>
      <p:pic>
        <p:nvPicPr>
          <p:cNvPr id="3298" name="Google Shape;3298;g76867191e4_0_553"/>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6667371" y="1623249"/>
            <a:ext cx="487680" cy="487680"/>
          </a:xfrm>
          <a:prstGeom prst="rect">
            <a:avLst/>
          </a:prstGeom>
          <a:noFill/>
          <a:ln>
            <a:noFill/>
          </a:ln>
        </p:spPr>
      </p:pic>
      <p:pic>
        <p:nvPicPr>
          <p:cNvPr id="3299" name="Google Shape;3299;g76867191e4_0_553"/>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5484442" y="1623249"/>
            <a:ext cx="487680" cy="487680"/>
          </a:xfrm>
          <a:prstGeom prst="rect">
            <a:avLst/>
          </a:prstGeom>
          <a:noFill/>
          <a:ln>
            <a:noFill/>
          </a:ln>
        </p:spPr>
      </p:pic>
      <p:pic>
        <p:nvPicPr>
          <p:cNvPr id="3300" name="Google Shape;3300;g76867191e4_0_553" descr="https://lh3.googleusercontent.com/MOCF3FzT5YgSt1GC7SHXjq9IBJhpP-l9dyKWZ8lCZbYBq_bRZMEd78FEYqd1JxgMXtVKXUMRHZHS6On6SdG_pEe1d_CWJkMC-lYQpoAlgHH0uIEkcU6WBgvtJOIQipsOroym4PEJsdOI1wvPbp7MHSXfYiyLI31-nTXoSAT-3f-tx_PqmjuotGRwdQ8ZJ8R3LNG3Qy7qOtcjEuSZugyZ1zNgnBZEt9S7Ay4d2w6ZxpvQlMpKXZaj0n6WGL6Ii375O471a7HBm3VehewauSSEP1m78_s_upQ93VGqqhPmRxOdS3D8Kku4-dP_Jk5I-AO0A7NKN_PFkP8s2N33MnTfHMiy0UaTnHA1Tam1j0Aog9SE3IyiTUCgRjyIrX-jW-QFsbGVx5C-z5BNuBRLQqM6V0zY9zyorl_0ZiLh-P5FmufXjbeQgdlBrsEAcitOuutzABqQQ5ty7Gd1muJLCQlMU9vnCy3UNTt8gIHpJiZEgrfoluejNeOzEpZuoaHWVW_4_NUSMaIjTce-fiaxT434yk7b1p2Z5ecu6AE1zwBOq-pzGBpjCbSDStfDkkn6-SkyU2VFQXlycvfhrtGcvFj2Srr6XJE=w2840-h1534"/>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4352122" y="1630999"/>
            <a:ext cx="487680" cy="487680"/>
          </a:xfrm>
          <a:prstGeom prst="rect">
            <a:avLst/>
          </a:prstGeom>
          <a:noFill/>
          <a:ln>
            <a:noFill/>
          </a:ln>
        </p:spPr>
      </p:pic>
      <p:sp>
        <p:nvSpPr>
          <p:cNvPr id="3301" name="Google Shape;3301;g76867191e4_0_553"/>
          <p:cNvSpPr/>
          <p:nvPr/>
        </p:nvSpPr>
        <p:spPr>
          <a:xfrm>
            <a:off x="4038857" y="949100"/>
            <a:ext cx="1117500" cy="1244400"/>
          </a:xfrm>
          <a:prstGeom prst="rect">
            <a:avLst/>
          </a:prstGeom>
          <a:noFill/>
          <a:ln w="28575"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ato"/>
                <a:ea typeface="Lato"/>
                <a:cs typeface="Lato"/>
                <a:sym typeface="Lato"/>
              </a:rPr>
              <a:t>Ad hoc / Self- Service Reporting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Lato"/>
              <a:ea typeface="Lato"/>
              <a:cs typeface="Lato"/>
              <a:sym typeface="Lato"/>
            </a:endParaRPr>
          </a:p>
        </p:txBody>
      </p:sp>
      <p:pic>
        <p:nvPicPr>
          <p:cNvPr id="3302" name="Google Shape;3302;g76867191e4_0_553" descr="https://lh3.googleusercontent.com/y_IQ8aqgrgCLTcGrwtHf90DjoMZJTfDqoWL8ga2JuM6nZAuvx6_uzMqxml7icpxfr8uk5SsAr6gWYWLU-st2U3q1ChuuzPidDY1iAjB7zlQXh85ohA8r7nRgAf8dr0DpnjD01TcpEw7TilajGqiwktsnXnD4G3owcjhoUthn2_6Kejx86sS4-_pVaJ0WdDjw64KtDQPcARYjr40MPUpkQVTudIjH1JwSXbX4RkT0uwFuFwFrAsjFPtrhxqnmVf_dZuARArFksrJiZRDXWlR6kt8oRHgANRKweBs25cgkaWHyWM6OmX6vEu_6TOYltk0Uebad8PMVOBoma1qvqHz8WDp_yeJmnwEXPI70yQN-zHIoM6ljWYV2z02cL6uCtCRxEtGKj7rSvvA7JUHZiVk11FfYZUgqhTzDgr4BM6HM6AfSK4NaQxBRhKtvUa-66CilUgg_bsm5LZGDVmgkFLKQIzIsEnJa6k1iWsX8yaeIQqtkIC2u-o7bc7F6oGoG4yeicbdjWq2Y2-e-RaSsnOqnb1ZtoH4H8cS89G0iGiQkabB2SbBdXDGOjOf3plTcXUQL5rWBPBrr9x1k9M2ddpx-sPvKR0g=w2840-h1534"/>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8987800" y="1655664"/>
            <a:ext cx="422850" cy="422850"/>
          </a:xfrm>
          <a:prstGeom prst="rect">
            <a:avLst/>
          </a:prstGeom>
          <a:noFill/>
          <a:ln>
            <a:noFill/>
          </a:ln>
        </p:spPr>
      </p:pic>
      <p:pic>
        <p:nvPicPr>
          <p:cNvPr id="3303" name="Google Shape;3303;g76867191e4_0_553"/>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1931975" y="1646225"/>
            <a:ext cx="457200" cy="457200"/>
          </a:xfrm>
          <a:prstGeom prst="rect">
            <a:avLst/>
          </a:prstGeom>
          <a:noFill/>
          <a:ln>
            <a:noFill/>
          </a:ln>
        </p:spPr>
      </p:pic>
      <p:sp>
        <p:nvSpPr>
          <p:cNvPr id="3304" name="Google Shape;3304;g76867191e4_0_553"/>
          <p:cNvSpPr/>
          <p:nvPr/>
        </p:nvSpPr>
        <p:spPr>
          <a:xfrm>
            <a:off x="10810750" y="4519050"/>
            <a:ext cx="165000" cy="132000"/>
          </a:xfrm>
          <a:prstGeom prst="rect">
            <a:avLst/>
          </a:prstGeom>
          <a:solidFill>
            <a:srgbClr val="B6D7A8"/>
          </a:solidFill>
          <a:ln w="19050" cap="flat" cmpd="sng">
            <a:solidFill>
              <a:srgbClr val="86B448"/>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3305" name="Google Shape;3305;g76867191e4_0_553"/>
          <p:cNvSpPr txBox="1"/>
          <p:nvPr/>
        </p:nvSpPr>
        <p:spPr>
          <a:xfrm>
            <a:off x="11016372" y="4400550"/>
            <a:ext cx="664500" cy="3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Verdana"/>
                <a:ea typeface="Verdana"/>
                <a:cs typeface="Verdana"/>
                <a:sym typeface="Verdana"/>
              </a:rPr>
              <a:t>Data </a:t>
            </a:r>
            <a:br>
              <a:rPr lang="en-US" sz="500" b="0" i="0" u="none" strike="noStrike" cap="none">
                <a:solidFill>
                  <a:srgbClr val="000000"/>
                </a:solidFill>
                <a:latin typeface="Verdana"/>
                <a:ea typeface="Verdana"/>
                <a:cs typeface="Verdana"/>
                <a:sym typeface="Verdana"/>
              </a:rPr>
            </a:br>
            <a:r>
              <a:rPr lang="en-US" sz="500" b="0" i="0" u="none" strike="noStrike" cap="none">
                <a:solidFill>
                  <a:srgbClr val="000000"/>
                </a:solidFill>
                <a:latin typeface="Verdana"/>
                <a:ea typeface="Verdana"/>
                <a:cs typeface="Verdana"/>
                <a:sym typeface="Verdana"/>
              </a:rPr>
              <a:t>capability </a:t>
            </a:r>
            <a:endParaRPr sz="500" b="0" i="0" u="none" strike="noStrike" cap="none">
              <a:solidFill>
                <a:srgbClr val="000000"/>
              </a:solidFill>
              <a:latin typeface="Verdana"/>
              <a:ea typeface="Verdana"/>
              <a:cs typeface="Verdana"/>
              <a:sym typeface="Verdana"/>
            </a:endParaRPr>
          </a:p>
        </p:txBody>
      </p:sp>
      <p:sp>
        <p:nvSpPr>
          <p:cNvPr id="3306" name="Google Shape;3306;g76867191e4_0_553"/>
          <p:cNvSpPr/>
          <p:nvPr/>
        </p:nvSpPr>
        <p:spPr>
          <a:xfrm>
            <a:off x="10810750" y="4138050"/>
            <a:ext cx="165000" cy="132000"/>
          </a:xfrm>
          <a:prstGeom prst="rect">
            <a:avLst/>
          </a:prstGeom>
          <a:solidFill>
            <a:srgbClr val="7030A0"/>
          </a:solidFill>
          <a:ln w="1905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Lato"/>
              <a:ea typeface="Lato"/>
              <a:cs typeface="Lato"/>
              <a:sym typeface="Lato"/>
            </a:endParaRPr>
          </a:p>
        </p:txBody>
      </p:sp>
      <p:sp>
        <p:nvSpPr>
          <p:cNvPr id="3307" name="Google Shape;3307;g76867191e4_0_553"/>
          <p:cNvSpPr txBox="1"/>
          <p:nvPr/>
        </p:nvSpPr>
        <p:spPr>
          <a:xfrm>
            <a:off x="11016372" y="4019550"/>
            <a:ext cx="664500" cy="36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Verdana"/>
                <a:ea typeface="Verdana"/>
                <a:cs typeface="Verdana"/>
                <a:sym typeface="Verdana"/>
              </a:rPr>
              <a:t>Analytics capability </a:t>
            </a:r>
            <a:endParaRPr sz="500" b="0" i="0" u="none" strike="noStrike" cap="none">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3896764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g76867191e4_0_606"/>
          <p:cNvSpPr/>
          <p:nvPr/>
        </p:nvSpPr>
        <p:spPr>
          <a:xfrm>
            <a:off x="675000" y="1300625"/>
            <a:ext cx="1973400" cy="49041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666666"/>
                </a:solidFill>
                <a:latin typeface="Arial"/>
                <a:ea typeface="Arial"/>
                <a:cs typeface="Arial"/>
                <a:sym typeface="Arial"/>
              </a:rPr>
              <a:t>CORPORATE SOURCES</a:t>
            </a:r>
            <a:endParaRPr sz="1100" b="0" i="0" u="none" strike="noStrike" cap="none">
              <a:solidFill>
                <a:srgbClr val="666666"/>
              </a:solidFill>
              <a:latin typeface="Arial"/>
              <a:ea typeface="Arial"/>
              <a:cs typeface="Arial"/>
              <a:sym typeface="Arial"/>
            </a:endParaRPr>
          </a:p>
        </p:txBody>
      </p:sp>
      <p:sp>
        <p:nvSpPr>
          <p:cNvPr id="3314" name="Google Shape;3314;g76867191e4_0_60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lvl="0" indent="0" algn="ctr" rtl="0">
              <a:lnSpc>
                <a:spcPct val="100000"/>
              </a:lnSpc>
              <a:spcBef>
                <a:spcPts val="0"/>
              </a:spcBef>
              <a:spcAft>
                <a:spcPts val="0"/>
              </a:spcAft>
              <a:buSzPts val="1400"/>
              <a:buNone/>
            </a:pPr>
            <a:endParaRPr sz="1500"/>
          </a:p>
        </p:txBody>
      </p:sp>
      <p:sp>
        <p:nvSpPr>
          <p:cNvPr id="3315" name="Google Shape;3315;g76867191e4_0_606"/>
          <p:cNvSpPr/>
          <p:nvPr/>
        </p:nvSpPr>
        <p:spPr>
          <a:xfrm rot="-5400000">
            <a:off x="1729375" y="2600626"/>
            <a:ext cx="4203900" cy="1638900"/>
          </a:xfrm>
          <a:prstGeom prst="rect">
            <a:avLst/>
          </a:prstGeom>
          <a:noFill/>
          <a:ln w="19050" cap="flat" cmpd="sng">
            <a:solidFill>
              <a:srgbClr val="007EA1"/>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accent4"/>
                </a:solidFill>
                <a:latin typeface="Arial"/>
                <a:ea typeface="Arial"/>
                <a:cs typeface="Arial"/>
                <a:sym typeface="Arial"/>
              </a:rPr>
              <a:t>DATA INGESTION</a:t>
            </a:r>
            <a:endParaRPr sz="2400" b="0" i="0" u="none" strike="noStrike" cap="none">
              <a:solidFill>
                <a:srgbClr val="000000"/>
              </a:solidFill>
              <a:latin typeface="Arial"/>
              <a:ea typeface="Arial"/>
              <a:cs typeface="Arial"/>
              <a:sym typeface="Arial"/>
            </a:endParaRPr>
          </a:p>
        </p:txBody>
      </p:sp>
      <p:sp>
        <p:nvSpPr>
          <p:cNvPr id="3316" name="Google Shape;3316;g76867191e4_0_606"/>
          <p:cNvSpPr txBox="1"/>
          <p:nvPr/>
        </p:nvSpPr>
        <p:spPr>
          <a:xfrm>
            <a:off x="838200" y="365125"/>
            <a:ext cx="10515600" cy="1325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3600" b="0" i="0" u="none" strike="noStrike" cap="none">
                <a:solidFill>
                  <a:srgbClr val="333333"/>
                </a:solidFill>
                <a:latin typeface="verdana"/>
                <a:ea typeface="verdana"/>
                <a:cs typeface="verdana"/>
                <a:sym typeface="verdana"/>
              </a:rPr>
              <a:t>Reference Architecture for Data</a:t>
            </a:r>
            <a:endParaRPr sz="1500" b="0" i="0" u="none" strike="noStrike" cap="none">
              <a:solidFill>
                <a:srgbClr val="000000"/>
              </a:solidFill>
              <a:latin typeface="Arial"/>
              <a:ea typeface="Arial"/>
              <a:cs typeface="Arial"/>
              <a:sym typeface="Arial"/>
            </a:endParaRPr>
          </a:p>
        </p:txBody>
      </p:sp>
      <p:sp>
        <p:nvSpPr>
          <p:cNvPr id="3317" name="Google Shape;3317;g76867191e4_0_606"/>
          <p:cNvSpPr/>
          <p:nvPr/>
        </p:nvSpPr>
        <p:spPr>
          <a:xfrm>
            <a:off x="4844875" y="2602206"/>
            <a:ext cx="3714600" cy="10197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999999"/>
                </a:solidFill>
                <a:latin typeface="Arial"/>
                <a:ea typeface="Arial"/>
                <a:cs typeface="Arial"/>
                <a:sym typeface="Arial"/>
              </a:rPr>
              <a:t>DATA STORAGE</a:t>
            </a:r>
            <a:endParaRPr sz="2000" b="0" i="0" u="none" strike="noStrike" cap="none">
              <a:solidFill>
                <a:srgbClr val="999999"/>
              </a:solidFill>
              <a:latin typeface="Arial"/>
              <a:ea typeface="Arial"/>
              <a:cs typeface="Arial"/>
              <a:sym typeface="Arial"/>
            </a:endParaRPr>
          </a:p>
        </p:txBody>
      </p:sp>
      <p:sp>
        <p:nvSpPr>
          <p:cNvPr id="3318" name="Google Shape;3318;g76867191e4_0_606"/>
          <p:cNvSpPr/>
          <p:nvPr/>
        </p:nvSpPr>
        <p:spPr>
          <a:xfrm>
            <a:off x="4819362" y="4758329"/>
            <a:ext cx="5533800" cy="7638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86B448"/>
                </a:solidFill>
                <a:latin typeface="Arial"/>
                <a:ea typeface="Arial"/>
                <a:cs typeface="Arial"/>
                <a:sym typeface="Arial"/>
              </a:rPr>
              <a:t>INFORMATION MANAGEMENT</a:t>
            </a:r>
            <a:endParaRPr sz="2000" b="0" i="0" u="none" strike="noStrike" cap="none">
              <a:solidFill>
                <a:srgbClr val="86B448"/>
              </a:solidFill>
              <a:latin typeface="Arial"/>
              <a:ea typeface="Arial"/>
              <a:cs typeface="Arial"/>
              <a:sym typeface="Arial"/>
            </a:endParaRPr>
          </a:p>
        </p:txBody>
      </p:sp>
      <p:sp>
        <p:nvSpPr>
          <p:cNvPr id="3319" name="Google Shape;3319;g76867191e4_0_606"/>
          <p:cNvSpPr/>
          <p:nvPr/>
        </p:nvSpPr>
        <p:spPr>
          <a:xfrm>
            <a:off x="8722675" y="1330238"/>
            <a:ext cx="1630500" cy="1124400"/>
          </a:xfrm>
          <a:prstGeom prst="rect">
            <a:avLst/>
          </a:prstGeom>
          <a:noFill/>
          <a:ln w="19050" cap="flat" cmpd="sng">
            <a:solidFill>
              <a:srgbClr val="7030A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Arial"/>
                <a:ea typeface="Arial"/>
                <a:cs typeface="Arial"/>
                <a:sym typeface="Arial"/>
              </a:rPr>
              <a:t>STREAMING ANALYTICS</a:t>
            </a:r>
            <a:endParaRPr sz="1800" b="0" i="0" u="none" strike="noStrike" cap="none">
              <a:solidFill>
                <a:srgbClr val="7030A0"/>
              </a:solidFill>
              <a:latin typeface="Arial"/>
              <a:ea typeface="Arial"/>
              <a:cs typeface="Arial"/>
              <a:sym typeface="Arial"/>
            </a:endParaRPr>
          </a:p>
        </p:txBody>
      </p:sp>
      <p:grpSp>
        <p:nvGrpSpPr>
          <p:cNvPr id="3320" name="Google Shape;3320;g76867191e4_0_606"/>
          <p:cNvGrpSpPr/>
          <p:nvPr/>
        </p:nvGrpSpPr>
        <p:grpSpPr>
          <a:xfrm>
            <a:off x="821967" y="4258024"/>
            <a:ext cx="1701770" cy="790275"/>
            <a:chOff x="2580225" y="3856562"/>
            <a:chExt cx="1701770" cy="790275"/>
          </a:xfrm>
        </p:grpSpPr>
        <p:sp>
          <p:nvSpPr>
            <p:cNvPr id="3321" name="Google Shape;3321;g76867191e4_0_606"/>
            <p:cNvSpPr txBox="1"/>
            <p:nvPr/>
          </p:nvSpPr>
          <p:spPr>
            <a:xfrm>
              <a:off x="3288095" y="3961037"/>
              <a:ext cx="9939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Data Sources </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(Historical loan data, borrow information,etc)</a:t>
              </a:r>
              <a:endParaRPr sz="700" b="0" i="0" u="none" strike="noStrike" cap="none">
                <a:solidFill>
                  <a:srgbClr val="000000"/>
                </a:solidFill>
                <a:latin typeface="Verdana"/>
                <a:ea typeface="Verdana"/>
                <a:cs typeface="Verdana"/>
                <a:sym typeface="Verdana"/>
              </a:endParaRPr>
            </a:p>
          </p:txBody>
        </p:sp>
        <p:pic>
          <p:nvPicPr>
            <p:cNvPr id="3322" name="Google Shape;3322;g76867191e4_0_606" descr="A close up of a sign&#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580225" y="3856562"/>
              <a:ext cx="708296" cy="687055"/>
            </a:xfrm>
            <a:prstGeom prst="rect">
              <a:avLst/>
            </a:prstGeom>
            <a:noFill/>
            <a:ln>
              <a:noFill/>
            </a:ln>
          </p:spPr>
        </p:pic>
      </p:grpSp>
      <p:grpSp>
        <p:nvGrpSpPr>
          <p:cNvPr id="3323" name="Google Shape;3323;g76867191e4_0_606"/>
          <p:cNvGrpSpPr/>
          <p:nvPr/>
        </p:nvGrpSpPr>
        <p:grpSpPr>
          <a:xfrm>
            <a:off x="788864" y="3389763"/>
            <a:ext cx="1798938" cy="685800"/>
            <a:chOff x="2647184" y="3273627"/>
            <a:chExt cx="1798938" cy="685800"/>
          </a:xfrm>
        </p:grpSpPr>
        <p:pic>
          <p:nvPicPr>
            <p:cNvPr id="3324" name="Google Shape;3324;g76867191e4_0_60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647184" y="3273627"/>
              <a:ext cx="685800" cy="685800"/>
            </a:xfrm>
            <a:prstGeom prst="rect">
              <a:avLst/>
            </a:prstGeom>
            <a:noFill/>
            <a:ln>
              <a:noFill/>
            </a:ln>
          </p:spPr>
        </p:pic>
        <p:sp>
          <p:nvSpPr>
            <p:cNvPr id="3325" name="Google Shape;3325;g76867191e4_0_606"/>
            <p:cNvSpPr txBox="1"/>
            <p:nvPr/>
          </p:nvSpPr>
          <p:spPr>
            <a:xfrm>
              <a:off x="3382322" y="3273627"/>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Data Services </a:t>
              </a:r>
              <a:br>
                <a:rPr lang="en-US" sz="1100" b="0" i="0" u="none" strike="noStrike" cap="none">
                  <a:solidFill>
                    <a:srgbClr val="000000"/>
                  </a:solidFill>
                  <a:latin typeface="Verdana"/>
                  <a:ea typeface="Verdana"/>
                  <a:cs typeface="Verdana"/>
                  <a:sym typeface="Verdana"/>
                </a:rPr>
              </a:br>
              <a:r>
                <a:rPr lang="en-US" sz="700" b="0" i="0" u="none" strike="noStrike" cap="none">
                  <a:solidFill>
                    <a:srgbClr val="000000"/>
                  </a:solidFill>
                  <a:latin typeface="Verdana"/>
                  <a:ea typeface="Verdana"/>
                  <a:cs typeface="Verdana"/>
                  <a:sym typeface="Verdana"/>
                </a:rPr>
                <a:t>(Economic data, Market Data, other 3rd party information)</a:t>
              </a:r>
              <a:endParaRPr sz="700" b="0" i="0" u="none" strike="noStrike" cap="none">
                <a:solidFill>
                  <a:srgbClr val="000000"/>
                </a:solidFill>
                <a:latin typeface="Verdana"/>
                <a:ea typeface="Verdana"/>
                <a:cs typeface="Verdana"/>
                <a:sym typeface="Verdana"/>
              </a:endParaRPr>
            </a:p>
          </p:txBody>
        </p:sp>
      </p:grpSp>
      <p:grpSp>
        <p:nvGrpSpPr>
          <p:cNvPr id="3326" name="Google Shape;3326;g76867191e4_0_606"/>
          <p:cNvGrpSpPr/>
          <p:nvPr/>
        </p:nvGrpSpPr>
        <p:grpSpPr>
          <a:xfrm>
            <a:off x="813526" y="5178439"/>
            <a:ext cx="1749600" cy="685811"/>
            <a:chOff x="808750" y="1266963"/>
            <a:chExt cx="1749600" cy="685811"/>
          </a:xfrm>
        </p:grpSpPr>
        <p:sp>
          <p:nvSpPr>
            <p:cNvPr id="3327" name="Google Shape;3327;g76867191e4_0_606"/>
            <p:cNvSpPr txBox="1"/>
            <p:nvPr/>
          </p:nvSpPr>
          <p:spPr>
            <a:xfrm>
              <a:off x="1494550" y="1266974"/>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Applications  </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(On-prem and cloud applications)</a:t>
              </a:r>
              <a:endParaRPr sz="700" b="0" i="0" u="none" strike="noStrike" cap="none">
                <a:solidFill>
                  <a:srgbClr val="000000"/>
                </a:solidFill>
                <a:latin typeface="Verdana"/>
                <a:ea typeface="Verdana"/>
                <a:cs typeface="Verdana"/>
                <a:sym typeface="Verdana"/>
              </a:endParaRPr>
            </a:p>
          </p:txBody>
        </p:sp>
        <p:pic>
          <p:nvPicPr>
            <p:cNvPr id="3328" name="Google Shape;3328;g76867191e4_0_60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08750" y="1266963"/>
              <a:ext cx="685800" cy="685800"/>
            </a:xfrm>
            <a:prstGeom prst="rect">
              <a:avLst/>
            </a:prstGeom>
            <a:noFill/>
            <a:ln>
              <a:noFill/>
            </a:ln>
          </p:spPr>
        </p:pic>
      </p:grpSp>
      <p:pic>
        <p:nvPicPr>
          <p:cNvPr id="3329" name="Google Shape;3329;g76867191e4_0_60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0800000">
            <a:off x="857387" y="1817050"/>
            <a:ext cx="637475" cy="637500"/>
          </a:xfrm>
          <a:prstGeom prst="rect">
            <a:avLst/>
          </a:prstGeom>
          <a:noFill/>
          <a:ln>
            <a:noFill/>
          </a:ln>
        </p:spPr>
      </p:pic>
      <p:sp>
        <p:nvSpPr>
          <p:cNvPr id="3330" name="Google Shape;3330;g76867191e4_0_606"/>
          <p:cNvSpPr txBox="1"/>
          <p:nvPr/>
        </p:nvSpPr>
        <p:spPr>
          <a:xfrm>
            <a:off x="1494863" y="1754688"/>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Streaming Sources</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(Web site, IoT, etc)</a:t>
            </a:r>
            <a:endParaRPr sz="1100" b="0" i="0" u="none" strike="noStrike" cap="none">
              <a:solidFill>
                <a:srgbClr val="000000"/>
              </a:solidFill>
              <a:latin typeface="Verdana"/>
              <a:ea typeface="Verdana"/>
              <a:cs typeface="Verdana"/>
              <a:sym typeface="Verdana"/>
            </a:endParaRPr>
          </a:p>
        </p:txBody>
      </p:sp>
      <p:grpSp>
        <p:nvGrpSpPr>
          <p:cNvPr id="3331" name="Google Shape;3331;g76867191e4_0_606"/>
          <p:cNvGrpSpPr/>
          <p:nvPr/>
        </p:nvGrpSpPr>
        <p:grpSpPr>
          <a:xfrm>
            <a:off x="788880" y="2569446"/>
            <a:ext cx="1754745" cy="685804"/>
            <a:chOff x="5458459" y="1230202"/>
            <a:chExt cx="1754745" cy="685804"/>
          </a:xfrm>
        </p:grpSpPr>
        <p:pic>
          <p:nvPicPr>
            <p:cNvPr id="3332" name="Google Shape;3332;g76867191e4_0_60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458459" y="1230202"/>
              <a:ext cx="685800" cy="685800"/>
            </a:xfrm>
            <a:prstGeom prst="rect">
              <a:avLst/>
            </a:prstGeom>
            <a:noFill/>
            <a:ln>
              <a:noFill/>
            </a:ln>
          </p:spPr>
        </p:pic>
        <p:sp>
          <p:nvSpPr>
            <p:cNvPr id="3333" name="Google Shape;3333;g76867191e4_0_606"/>
            <p:cNvSpPr txBox="1"/>
            <p:nvPr/>
          </p:nvSpPr>
          <p:spPr>
            <a:xfrm>
              <a:off x="6149404" y="1230206"/>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Big Data Sources</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(Avro/Parquet, Amazon S3, etc, )</a:t>
              </a:r>
              <a:endParaRPr sz="1100" b="0" i="0" u="none" strike="noStrike" cap="none">
                <a:solidFill>
                  <a:srgbClr val="000000"/>
                </a:solidFill>
                <a:latin typeface="Verdana"/>
                <a:ea typeface="Verdana"/>
                <a:cs typeface="Verdana"/>
                <a:sym typeface="Verdana"/>
              </a:endParaRPr>
            </a:p>
          </p:txBody>
        </p:sp>
      </p:grpSp>
      <p:sp>
        <p:nvSpPr>
          <p:cNvPr id="3334" name="Google Shape;3334;g76867191e4_0_606"/>
          <p:cNvSpPr/>
          <p:nvPr/>
        </p:nvSpPr>
        <p:spPr>
          <a:xfrm>
            <a:off x="4844875" y="3778752"/>
            <a:ext cx="3714600" cy="8691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999999"/>
                </a:solidFill>
                <a:latin typeface="Arial"/>
                <a:ea typeface="Arial"/>
                <a:cs typeface="Arial"/>
                <a:sym typeface="Arial"/>
              </a:rPr>
              <a:t>BATCH PROCESSING</a:t>
            </a:r>
            <a:endParaRPr sz="2000" b="0" i="0" u="none" strike="noStrike" cap="none">
              <a:solidFill>
                <a:srgbClr val="999999"/>
              </a:solidFill>
              <a:latin typeface="Arial"/>
              <a:ea typeface="Arial"/>
              <a:cs typeface="Arial"/>
              <a:sym typeface="Arial"/>
            </a:endParaRPr>
          </a:p>
        </p:txBody>
      </p:sp>
      <p:sp>
        <p:nvSpPr>
          <p:cNvPr id="3335" name="Google Shape;3335;g76867191e4_0_606"/>
          <p:cNvSpPr/>
          <p:nvPr/>
        </p:nvSpPr>
        <p:spPr>
          <a:xfrm>
            <a:off x="4819362" y="1330238"/>
            <a:ext cx="3740100" cy="1124400"/>
          </a:xfrm>
          <a:prstGeom prst="rect">
            <a:avLst/>
          </a:prstGeom>
          <a:noFill/>
          <a:ln w="19050" cap="flat" cmpd="sng">
            <a:solidFill>
              <a:srgbClr val="007B9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7B9C"/>
                </a:solidFill>
                <a:latin typeface="Arial"/>
                <a:ea typeface="Arial"/>
                <a:cs typeface="Arial"/>
                <a:sym typeface="Arial"/>
              </a:rPr>
              <a:t>REAL-TIME PROCESSING</a:t>
            </a:r>
            <a:endParaRPr sz="2000" b="0" i="0" u="none" strike="noStrike" cap="none">
              <a:solidFill>
                <a:srgbClr val="007B9C"/>
              </a:solidFill>
              <a:latin typeface="Arial"/>
              <a:ea typeface="Arial"/>
              <a:cs typeface="Arial"/>
              <a:sym typeface="Arial"/>
            </a:endParaRPr>
          </a:p>
        </p:txBody>
      </p:sp>
      <p:sp>
        <p:nvSpPr>
          <p:cNvPr id="3336" name="Google Shape;3336;g76867191e4_0_606"/>
          <p:cNvSpPr/>
          <p:nvPr/>
        </p:nvSpPr>
        <p:spPr>
          <a:xfrm>
            <a:off x="3011874" y="5690406"/>
            <a:ext cx="7341300" cy="466800"/>
          </a:xfrm>
          <a:prstGeom prst="rect">
            <a:avLst/>
          </a:prstGeom>
          <a:noFill/>
          <a:ln w="19050" cap="flat" cmpd="sng">
            <a:solidFill>
              <a:srgbClr val="F5B955"/>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5B955"/>
                </a:solidFill>
                <a:latin typeface="Arial"/>
                <a:ea typeface="Arial"/>
                <a:cs typeface="Arial"/>
                <a:sym typeface="Arial"/>
              </a:rPr>
              <a:t>COMMON CAPABILITIES</a:t>
            </a:r>
            <a:endParaRPr sz="2000" b="0" i="0" u="none" strike="noStrike" cap="none">
              <a:solidFill>
                <a:srgbClr val="F5B955"/>
              </a:solidFill>
              <a:latin typeface="Arial"/>
              <a:ea typeface="Arial"/>
              <a:cs typeface="Arial"/>
              <a:sym typeface="Arial"/>
            </a:endParaRPr>
          </a:p>
        </p:txBody>
      </p:sp>
      <p:sp>
        <p:nvSpPr>
          <p:cNvPr id="3337" name="Google Shape;3337;g76867191e4_0_606"/>
          <p:cNvSpPr/>
          <p:nvPr/>
        </p:nvSpPr>
        <p:spPr>
          <a:xfrm>
            <a:off x="8722674" y="2602206"/>
            <a:ext cx="1630500" cy="2045700"/>
          </a:xfrm>
          <a:prstGeom prst="rect">
            <a:avLst/>
          </a:prstGeom>
          <a:noFill/>
          <a:ln w="19050" cap="flat" cmpd="sng">
            <a:solidFill>
              <a:srgbClr val="7030A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Arial"/>
                <a:ea typeface="Arial"/>
                <a:cs typeface="Arial"/>
                <a:sym typeface="Arial"/>
              </a:rPr>
              <a:t>ANALYTICS</a:t>
            </a:r>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Arial"/>
                <a:ea typeface="Arial"/>
                <a:cs typeface="Arial"/>
                <a:sym typeface="Arial"/>
              </a:rPr>
              <a:t>&amp;</a:t>
            </a:r>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7030A0"/>
                </a:solidFill>
                <a:latin typeface="Arial"/>
                <a:ea typeface="Arial"/>
                <a:cs typeface="Arial"/>
                <a:sym typeface="Arial"/>
              </a:rPr>
              <a:t>REPORTING</a:t>
            </a:r>
            <a:endParaRPr sz="1800" b="0" i="0" u="none" strike="noStrike" cap="none">
              <a:solidFill>
                <a:srgbClr val="7030A0"/>
              </a:solidFill>
              <a:latin typeface="Arial"/>
              <a:ea typeface="Arial"/>
              <a:cs typeface="Arial"/>
              <a:sym typeface="Arial"/>
            </a:endParaRPr>
          </a:p>
        </p:txBody>
      </p:sp>
    </p:spTree>
    <p:extLst>
      <p:ext uri="{BB962C8B-B14F-4D97-AF65-F5344CB8AC3E}">
        <p14:creationId xmlns:p14="http://schemas.microsoft.com/office/powerpoint/2010/main" val="355969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g76867191e4_0_635"/>
          <p:cNvSpPr/>
          <p:nvPr/>
        </p:nvSpPr>
        <p:spPr>
          <a:xfrm>
            <a:off x="675000" y="1300625"/>
            <a:ext cx="1973400" cy="49041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666666"/>
                </a:solidFill>
                <a:latin typeface="Arial"/>
                <a:ea typeface="Arial"/>
                <a:cs typeface="Arial"/>
                <a:sym typeface="Arial"/>
              </a:rPr>
              <a:t>CORPORATE SOURCES</a:t>
            </a:r>
            <a:endParaRPr sz="1100" b="0" i="0" u="none" strike="noStrike" cap="none">
              <a:solidFill>
                <a:srgbClr val="666666"/>
              </a:solidFill>
              <a:latin typeface="Arial"/>
              <a:ea typeface="Arial"/>
              <a:cs typeface="Arial"/>
              <a:sym typeface="Arial"/>
            </a:endParaRPr>
          </a:p>
        </p:txBody>
      </p:sp>
      <p:sp>
        <p:nvSpPr>
          <p:cNvPr id="3344" name="Google Shape;3344;g76867191e4_0_63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lvl="0" indent="0" algn="ctr" rtl="0">
              <a:lnSpc>
                <a:spcPct val="100000"/>
              </a:lnSpc>
              <a:spcBef>
                <a:spcPts val="0"/>
              </a:spcBef>
              <a:spcAft>
                <a:spcPts val="0"/>
              </a:spcAft>
              <a:buSzPts val="1400"/>
              <a:buNone/>
            </a:pPr>
            <a:endParaRPr sz="1500"/>
          </a:p>
        </p:txBody>
      </p:sp>
      <p:sp>
        <p:nvSpPr>
          <p:cNvPr id="3345" name="Google Shape;3345;g76867191e4_0_635"/>
          <p:cNvSpPr/>
          <p:nvPr/>
        </p:nvSpPr>
        <p:spPr>
          <a:xfrm>
            <a:off x="2833075" y="1300625"/>
            <a:ext cx="1481400" cy="3430800"/>
          </a:xfrm>
          <a:prstGeom prst="rect">
            <a:avLst/>
          </a:prstGeom>
          <a:noFill/>
          <a:ln w="19050" cap="flat" cmpd="sng">
            <a:solidFill>
              <a:srgbClr val="007EA1"/>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accent4"/>
                </a:solidFill>
                <a:latin typeface="Arial"/>
                <a:ea typeface="Arial"/>
                <a:cs typeface="Arial"/>
                <a:sym typeface="Arial"/>
              </a:rPr>
              <a:t>DATA INGESTION</a:t>
            </a:r>
            <a:endParaRPr sz="1100" b="0" i="0" u="none" strike="noStrike" cap="none">
              <a:solidFill>
                <a:srgbClr val="000000"/>
              </a:solidFill>
              <a:latin typeface="Arial"/>
              <a:ea typeface="Arial"/>
              <a:cs typeface="Arial"/>
              <a:sym typeface="Arial"/>
            </a:endParaRPr>
          </a:p>
        </p:txBody>
      </p:sp>
      <p:sp>
        <p:nvSpPr>
          <p:cNvPr id="3346" name="Google Shape;3346;g76867191e4_0_635"/>
          <p:cNvSpPr/>
          <p:nvPr/>
        </p:nvSpPr>
        <p:spPr>
          <a:xfrm rot="5400000">
            <a:off x="2459016" y="3631219"/>
            <a:ext cx="1366500" cy="303600"/>
          </a:xfrm>
          <a:prstGeom prst="rect">
            <a:avLst/>
          </a:prstGeom>
          <a:noFill/>
          <a:ln w="19050" cap="flat" cmpd="sng">
            <a:solidFill>
              <a:srgbClr val="007B9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B9C"/>
                </a:solidFill>
                <a:latin typeface="Arial"/>
                <a:ea typeface="Arial"/>
                <a:cs typeface="Arial"/>
                <a:sym typeface="Arial"/>
              </a:rPr>
              <a:t>Messaging</a:t>
            </a:r>
            <a:endParaRPr sz="1200" b="0" i="0" u="none" strike="noStrike" cap="none">
              <a:solidFill>
                <a:srgbClr val="007B9C"/>
              </a:solidFill>
              <a:latin typeface="Arial"/>
              <a:ea typeface="Arial"/>
              <a:cs typeface="Arial"/>
              <a:sym typeface="Arial"/>
            </a:endParaRPr>
          </a:p>
        </p:txBody>
      </p:sp>
      <p:sp>
        <p:nvSpPr>
          <p:cNvPr id="3347" name="Google Shape;3347;g76867191e4_0_635"/>
          <p:cNvSpPr txBox="1"/>
          <p:nvPr/>
        </p:nvSpPr>
        <p:spPr>
          <a:xfrm>
            <a:off x="838200" y="365406"/>
            <a:ext cx="10515600" cy="1325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3600" b="0" i="0" u="none" strike="noStrike" cap="none">
                <a:solidFill>
                  <a:srgbClr val="333333"/>
                </a:solidFill>
                <a:latin typeface="verdana"/>
                <a:ea typeface="verdana"/>
                <a:cs typeface="verdana"/>
                <a:sym typeface="verdana"/>
              </a:rPr>
              <a:t>Reference Architecture for Data</a:t>
            </a:r>
            <a:endParaRPr sz="1500" b="0" i="0" u="none" strike="noStrike" cap="none">
              <a:solidFill>
                <a:srgbClr val="000000"/>
              </a:solidFill>
              <a:latin typeface="Arial"/>
              <a:ea typeface="Arial"/>
              <a:cs typeface="Arial"/>
              <a:sym typeface="Arial"/>
            </a:endParaRPr>
          </a:p>
        </p:txBody>
      </p:sp>
      <p:sp>
        <p:nvSpPr>
          <p:cNvPr id="3348" name="Google Shape;3348;g76867191e4_0_635"/>
          <p:cNvSpPr/>
          <p:nvPr/>
        </p:nvSpPr>
        <p:spPr>
          <a:xfrm>
            <a:off x="4482579" y="2454550"/>
            <a:ext cx="3653700" cy="8622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999999"/>
                </a:solidFill>
                <a:latin typeface="Arial"/>
                <a:ea typeface="Arial"/>
                <a:cs typeface="Arial"/>
                <a:sym typeface="Arial"/>
              </a:rPr>
              <a:t>DATA STORAGE</a:t>
            </a:r>
            <a:endParaRPr sz="1100" b="0" i="0" u="none" strike="noStrike" cap="none">
              <a:solidFill>
                <a:srgbClr val="999999"/>
              </a:solidFill>
              <a:latin typeface="Arial"/>
              <a:ea typeface="Arial"/>
              <a:cs typeface="Arial"/>
              <a:sym typeface="Arial"/>
            </a:endParaRPr>
          </a:p>
        </p:txBody>
      </p:sp>
      <p:sp>
        <p:nvSpPr>
          <p:cNvPr id="3349" name="Google Shape;3349;g76867191e4_0_635"/>
          <p:cNvSpPr/>
          <p:nvPr/>
        </p:nvSpPr>
        <p:spPr>
          <a:xfrm>
            <a:off x="4473429" y="1300625"/>
            <a:ext cx="5104500" cy="10608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INFORMATION MANAGEMENT</a:t>
            </a:r>
            <a:endParaRPr sz="1100" b="0" i="0" u="none" strike="noStrike" cap="none">
              <a:solidFill>
                <a:srgbClr val="86B448"/>
              </a:solidFill>
              <a:latin typeface="Arial"/>
              <a:ea typeface="Arial"/>
              <a:cs typeface="Arial"/>
              <a:sym typeface="Arial"/>
            </a:endParaRPr>
          </a:p>
        </p:txBody>
      </p:sp>
      <p:sp>
        <p:nvSpPr>
          <p:cNvPr id="3350" name="Google Shape;3350;g76867191e4_0_635"/>
          <p:cNvSpPr/>
          <p:nvPr/>
        </p:nvSpPr>
        <p:spPr>
          <a:xfrm>
            <a:off x="5122501" y="5682508"/>
            <a:ext cx="2411700" cy="415200"/>
          </a:xfrm>
          <a:prstGeom prst="rect">
            <a:avLst/>
          </a:prstGeom>
          <a:noFill/>
          <a:ln w="19050" cap="flat" cmpd="sng">
            <a:solidFill>
              <a:srgbClr val="FFC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5B955"/>
                </a:solidFill>
                <a:latin typeface="Arial"/>
                <a:ea typeface="Arial"/>
                <a:cs typeface="Arial"/>
                <a:sym typeface="Arial"/>
              </a:rPr>
              <a:t>Security</a:t>
            </a:r>
            <a:endParaRPr sz="1100" b="0" i="0" u="none" strike="noStrike" cap="none">
              <a:solidFill>
                <a:srgbClr val="F5B955"/>
              </a:solidFill>
              <a:latin typeface="Arial"/>
              <a:ea typeface="Arial"/>
              <a:cs typeface="Arial"/>
              <a:sym typeface="Arial"/>
            </a:endParaRPr>
          </a:p>
        </p:txBody>
      </p:sp>
      <p:sp>
        <p:nvSpPr>
          <p:cNvPr id="3351" name="Google Shape;3351;g76867191e4_0_635"/>
          <p:cNvSpPr/>
          <p:nvPr/>
        </p:nvSpPr>
        <p:spPr>
          <a:xfrm>
            <a:off x="8128914" y="1690121"/>
            <a:ext cx="1080900" cy="4878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Data Catalog</a:t>
            </a:r>
            <a:endParaRPr sz="1100" b="0" i="0" u="none" strike="noStrike" cap="none">
              <a:solidFill>
                <a:srgbClr val="86B448"/>
              </a:solidFill>
              <a:latin typeface="Arial"/>
              <a:ea typeface="Arial"/>
              <a:cs typeface="Arial"/>
              <a:sym typeface="Arial"/>
            </a:endParaRPr>
          </a:p>
        </p:txBody>
      </p:sp>
      <p:sp>
        <p:nvSpPr>
          <p:cNvPr id="3352" name="Google Shape;3352;g76867191e4_0_635"/>
          <p:cNvSpPr/>
          <p:nvPr/>
        </p:nvSpPr>
        <p:spPr>
          <a:xfrm>
            <a:off x="5177656" y="1685629"/>
            <a:ext cx="1080900" cy="5097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Metadata Management</a:t>
            </a:r>
            <a:endParaRPr sz="1100" b="0" i="0" u="none" strike="noStrike" cap="none">
              <a:solidFill>
                <a:srgbClr val="86B448"/>
              </a:solidFill>
              <a:latin typeface="Arial"/>
              <a:ea typeface="Arial"/>
              <a:cs typeface="Arial"/>
              <a:sym typeface="Arial"/>
            </a:endParaRPr>
          </a:p>
        </p:txBody>
      </p:sp>
      <p:sp>
        <p:nvSpPr>
          <p:cNvPr id="3353" name="Google Shape;3353;g76867191e4_0_635"/>
          <p:cNvSpPr/>
          <p:nvPr/>
        </p:nvSpPr>
        <p:spPr>
          <a:xfrm>
            <a:off x="4645769" y="4963324"/>
            <a:ext cx="3465300" cy="3639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Data Virtualization</a:t>
            </a:r>
            <a:endParaRPr sz="1100" b="0" i="0" u="none" strike="noStrike" cap="none">
              <a:solidFill>
                <a:srgbClr val="86B448"/>
              </a:solidFill>
              <a:latin typeface="Arial"/>
              <a:ea typeface="Arial"/>
              <a:cs typeface="Arial"/>
              <a:sym typeface="Arial"/>
            </a:endParaRPr>
          </a:p>
        </p:txBody>
      </p:sp>
      <p:sp>
        <p:nvSpPr>
          <p:cNvPr id="3354" name="Google Shape;3354;g76867191e4_0_635"/>
          <p:cNvSpPr/>
          <p:nvPr/>
        </p:nvSpPr>
        <p:spPr>
          <a:xfrm rot="5400000">
            <a:off x="3129178" y="3427666"/>
            <a:ext cx="1342800" cy="734700"/>
          </a:xfrm>
          <a:prstGeom prst="rect">
            <a:avLst/>
          </a:prstGeom>
          <a:noFill/>
          <a:ln w="19050" cap="flat" cmpd="sng">
            <a:solidFill>
              <a:srgbClr val="007B9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B9C"/>
                </a:solidFill>
                <a:latin typeface="Arial"/>
                <a:ea typeface="Arial"/>
                <a:cs typeface="Arial"/>
                <a:sym typeface="Arial"/>
              </a:rPr>
              <a:t>Stream Data Integration </a:t>
            </a:r>
            <a:endParaRPr sz="1200" b="0" i="0" u="none" strike="noStrike" cap="none">
              <a:solidFill>
                <a:srgbClr val="007B9C"/>
              </a:solidFill>
              <a:latin typeface="Arial"/>
              <a:ea typeface="Arial"/>
              <a:cs typeface="Arial"/>
              <a:sym typeface="Arial"/>
            </a:endParaRPr>
          </a:p>
        </p:txBody>
      </p:sp>
      <p:sp>
        <p:nvSpPr>
          <p:cNvPr id="3355" name="Google Shape;3355;g76867191e4_0_635"/>
          <p:cNvSpPr/>
          <p:nvPr/>
        </p:nvSpPr>
        <p:spPr>
          <a:xfrm>
            <a:off x="9675463" y="1300626"/>
            <a:ext cx="1973400" cy="4131600"/>
          </a:xfrm>
          <a:prstGeom prst="rect">
            <a:avLst/>
          </a:prstGeom>
          <a:noFill/>
          <a:ln w="19050" cap="flat" cmpd="sng">
            <a:solidFill>
              <a:srgbClr val="7030A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7030A0"/>
                </a:solidFill>
                <a:latin typeface="Arial"/>
                <a:ea typeface="Arial"/>
                <a:cs typeface="Arial"/>
                <a:sym typeface="Arial"/>
              </a:rPr>
              <a:t>ANALYTICS &amp; REPORTING</a:t>
            </a:r>
            <a:endParaRPr sz="1100" b="0" i="0" u="none" strike="noStrike" cap="none">
              <a:solidFill>
                <a:srgbClr val="7030A0"/>
              </a:solidFill>
              <a:latin typeface="Arial"/>
              <a:ea typeface="Arial"/>
              <a:cs typeface="Arial"/>
              <a:sym typeface="Arial"/>
            </a:endParaRPr>
          </a:p>
        </p:txBody>
      </p:sp>
      <p:pic>
        <p:nvPicPr>
          <p:cNvPr id="3356" name="Google Shape;3356;g76867191e4_0_6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414676" y="2576444"/>
            <a:ext cx="509600" cy="509600"/>
          </a:xfrm>
          <a:prstGeom prst="rect">
            <a:avLst/>
          </a:prstGeom>
          <a:noFill/>
          <a:ln>
            <a:noFill/>
          </a:ln>
        </p:spPr>
      </p:pic>
      <p:pic>
        <p:nvPicPr>
          <p:cNvPr id="3357" name="Google Shape;3357;g76867191e4_0_635" descr="A close up of a sign&#10;&#10;Description generated with high confidence"/>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422810" y="4389955"/>
            <a:ext cx="509600" cy="509645"/>
          </a:xfrm>
          <a:prstGeom prst="rect">
            <a:avLst/>
          </a:prstGeom>
          <a:noFill/>
          <a:ln>
            <a:noFill/>
          </a:ln>
        </p:spPr>
      </p:pic>
      <p:sp>
        <p:nvSpPr>
          <p:cNvPr id="3358" name="Google Shape;3358;g76867191e4_0_635"/>
          <p:cNvSpPr txBox="1"/>
          <p:nvPr/>
        </p:nvSpPr>
        <p:spPr>
          <a:xfrm>
            <a:off x="9991788" y="4915632"/>
            <a:ext cx="13716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100" b="0" i="0" u="none" strike="noStrike" cap="none">
                <a:solidFill>
                  <a:srgbClr val="000000"/>
                </a:solidFill>
                <a:latin typeface="Verdana"/>
                <a:ea typeface="Verdana"/>
                <a:cs typeface="Verdana"/>
                <a:sym typeface="Verdana"/>
              </a:rPr>
              <a:t>Visualization &amp; Exploration</a:t>
            </a:r>
            <a:endParaRPr sz="1100" b="0" i="0" u="none" strike="noStrike" cap="none">
              <a:solidFill>
                <a:srgbClr val="000000"/>
              </a:solidFill>
              <a:latin typeface="Verdana"/>
              <a:ea typeface="Verdana"/>
              <a:cs typeface="Verdana"/>
              <a:sym typeface="Verdana"/>
            </a:endParaRPr>
          </a:p>
        </p:txBody>
      </p:sp>
      <p:sp>
        <p:nvSpPr>
          <p:cNvPr id="3359" name="Google Shape;3359;g76867191e4_0_635"/>
          <p:cNvSpPr txBox="1"/>
          <p:nvPr/>
        </p:nvSpPr>
        <p:spPr>
          <a:xfrm>
            <a:off x="9962612" y="3021895"/>
            <a:ext cx="13716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100" b="0" i="0" u="none" strike="noStrike" cap="none">
                <a:solidFill>
                  <a:srgbClr val="000000"/>
                </a:solidFill>
                <a:latin typeface="Verdana"/>
                <a:ea typeface="Verdana"/>
                <a:cs typeface="Verdana"/>
                <a:sym typeface="Verdana"/>
              </a:rPr>
              <a:t>Reporting</a:t>
            </a:r>
            <a:endParaRPr sz="1100" b="0" i="0" u="none" strike="noStrike" cap="none">
              <a:solidFill>
                <a:srgbClr val="000000"/>
              </a:solidFill>
              <a:latin typeface="Verdana"/>
              <a:ea typeface="Verdana"/>
              <a:cs typeface="Verdana"/>
              <a:sym typeface="Verdana"/>
            </a:endParaRPr>
          </a:p>
        </p:txBody>
      </p:sp>
      <p:pic>
        <p:nvPicPr>
          <p:cNvPr id="3360" name="Google Shape;3360;g76867191e4_0_635" descr="https://lh3.googleusercontent.com/MOCF3FzT5YgSt1GC7SHXjq9IBJhpP-l9dyKWZ8lCZbYBq_bRZMEd78FEYqd1JxgMXtVKXUMRHZHS6On6SdG_pEe1d_CWJkMC-lYQpoAlgHH0uIEkcU6WBgvtJOIQipsOroym4PEJsdOI1wvPbp7MHSXfYiyLI31-nTXoSAT-3f-tx_PqmjuotGRwdQ8ZJ8R3LNG3Qy7qOtcjEuSZugyZ1zNgnBZEt9S7Ay4d2w6ZxpvQlMpKXZaj0n6WGL6Ii375O471a7HBm3VehewauSSEP1m78_s_upQ93VGqqhPmRxOdS3D8Kku4-dP_Jk5I-AO0A7NKN_PFkP8s2N33MnTfHMiy0UaTnHA1Tam1j0Aog9SE3IyiTUCgRjyIrX-jW-QFsbGVx5C-z5BNuBRLQqM6V0zY9zyorl_0ZiLh-P5FmufXjbeQgdlBrsEAcitOuutzABqQQ5ty7Gd1muJLCQlMU9vnCy3UNTt8gIHpJiZEgrfoluejNeOzEpZuoaHWVW_4_NUSMaIjTce-fiaxT434yk7b1p2Z5ecu6AE1zwBOq-pzGBpjCbSDStfDkkn6-SkyU2VFQXlycvfhrtGcvFj2Srr6XJE=w2840-h153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433759" y="1611129"/>
            <a:ext cx="487680" cy="487680"/>
          </a:xfrm>
          <a:prstGeom prst="rect">
            <a:avLst/>
          </a:prstGeom>
          <a:noFill/>
          <a:ln>
            <a:noFill/>
          </a:ln>
        </p:spPr>
      </p:pic>
      <p:sp>
        <p:nvSpPr>
          <p:cNvPr id="3361" name="Google Shape;3361;g76867191e4_0_635"/>
          <p:cNvSpPr txBox="1"/>
          <p:nvPr/>
        </p:nvSpPr>
        <p:spPr>
          <a:xfrm>
            <a:off x="9991800" y="2101837"/>
            <a:ext cx="13716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100" b="0" i="0" u="none" strike="noStrike" cap="none">
                <a:solidFill>
                  <a:srgbClr val="000000"/>
                </a:solidFill>
                <a:latin typeface="Verdana"/>
                <a:ea typeface="Verdana"/>
                <a:cs typeface="Verdana"/>
                <a:sym typeface="Verdana"/>
              </a:rPr>
              <a:t>Streaming Analytics</a:t>
            </a:r>
            <a:endParaRPr sz="1100" b="0" i="0" u="none" strike="noStrike" cap="none">
              <a:solidFill>
                <a:srgbClr val="000000"/>
              </a:solidFill>
              <a:latin typeface="Verdana"/>
              <a:ea typeface="Verdana"/>
              <a:cs typeface="Verdana"/>
              <a:sym typeface="Verdana"/>
            </a:endParaRPr>
          </a:p>
        </p:txBody>
      </p:sp>
      <p:pic>
        <p:nvPicPr>
          <p:cNvPr id="3362" name="Google Shape;3362;g76867191e4_0_635" descr="https://lh3.googleusercontent.com/y_IQ8aqgrgCLTcGrwtHf90DjoMZJTfDqoWL8ga2JuM6nZAuvx6_uzMqxml7icpxfr8uk5SsAr6gWYWLU-st2U3q1ChuuzPidDY1iAjB7zlQXh85ohA8r7nRgAf8dr0DpnjD01TcpEw7TilajGqiwktsnXnD4G3owcjhoUthn2_6Kejx86sS4-_pVaJ0WdDjw64KtDQPcARYjr40MPUpkQVTudIjH1JwSXbX4RkT0uwFuFwFrAsjFPtrhxqnmVf_dZuARArFksrJiZRDXWlR6kt8oRHgANRKweBs25cgkaWHyWM6OmX6vEu_6TOYltk0Uebad8PMVOBoma1qvqHz8WDp_yeJmnwEXPI70yQN-zHIoM6ljWYV2z02cL6uCtCRxEtGKj7rSvvA7JUHZiVk11FfYZUgqhTzDgr4BM6HM6AfSK4NaQxBRhKtvUa-66CilUgg_bsm5LZGDVmgkFLKQIzIsEnJa6k1iWsX8yaeIQqtkIC2u-o7bc7F6oGoG4yeicbdjWq2Y2-e-RaSsnOqnb1ZtoH4H8cS89G0iGiQkabB2SbBdXDGOjOf3plTcXUQL5rWBPBrr9x1k9M2ddpx-sPvKR0g=w2840-h15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422810" y="3405889"/>
            <a:ext cx="434559" cy="434597"/>
          </a:xfrm>
          <a:prstGeom prst="rect">
            <a:avLst/>
          </a:prstGeom>
          <a:noFill/>
          <a:ln>
            <a:noFill/>
          </a:ln>
        </p:spPr>
      </p:pic>
      <p:sp>
        <p:nvSpPr>
          <p:cNvPr id="3363" name="Google Shape;3363;g76867191e4_0_635"/>
          <p:cNvSpPr txBox="1"/>
          <p:nvPr/>
        </p:nvSpPr>
        <p:spPr>
          <a:xfrm>
            <a:off x="9954288" y="3763395"/>
            <a:ext cx="1371600" cy="41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1100" b="0" i="0" u="none" strike="noStrike" cap="none">
                <a:solidFill>
                  <a:srgbClr val="000000"/>
                </a:solidFill>
                <a:latin typeface="Verdana"/>
                <a:ea typeface="Verdana"/>
                <a:cs typeface="Verdana"/>
                <a:sym typeface="Verdana"/>
              </a:rPr>
              <a:t>Data Science &amp; Analytical models </a:t>
            </a:r>
            <a:endParaRPr sz="1100" b="0" i="0" u="none" strike="noStrike" cap="none">
              <a:solidFill>
                <a:srgbClr val="000000"/>
              </a:solidFill>
              <a:latin typeface="Verdana"/>
              <a:ea typeface="Verdana"/>
              <a:cs typeface="Verdana"/>
              <a:sym typeface="Verdana"/>
            </a:endParaRPr>
          </a:p>
        </p:txBody>
      </p:sp>
      <p:grpSp>
        <p:nvGrpSpPr>
          <p:cNvPr id="3364" name="Google Shape;3364;g76867191e4_0_635"/>
          <p:cNvGrpSpPr/>
          <p:nvPr/>
        </p:nvGrpSpPr>
        <p:grpSpPr>
          <a:xfrm>
            <a:off x="821967" y="4258024"/>
            <a:ext cx="1701770" cy="790275"/>
            <a:chOff x="2580225" y="3856562"/>
            <a:chExt cx="1701770" cy="790275"/>
          </a:xfrm>
        </p:grpSpPr>
        <p:sp>
          <p:nvSpPr>
            <p:cNvPr id="3365" name="Google Shape;3365;g76867191e4_0_635"/>
            <p:cNvSpPr txBox="1"/>
            <p:nvPr/>
          </p:nvSpPr>
          <p:spPr>
            <a:xfrm>
              <a:off x="3288095" y="3961037"/>
              <a:ext cx="9939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Data Sources </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(Historical loan data, borrow information,etc)</a:t>
              </a:r>
              <a:endParaRPr sz="700" b="0" i="0" u="none" strike="noStrike" cap="none">
                <a:solidFill>
                  <a:srgbClr val="000000"/>
                </a:solidFill>
                <a:latin typeface="Verdana"/>
                <a:ea typeface="Verdana"/>
                <a:cs typeface="Verdana"/>
                <a:sym typeface="Verdana"/>
              </a:endParaRPr>
            </a:p>
          </p:txBody>
        </p:sp>
        <p:pic>
          <p:nvPicPr>
            <p:cNvPr id="3366" name="Google Shape;3366;g76867191e4_0_635" descr="A close up of a sign&#10;&#10;Description generated with high confidence"/>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580225" y="3856562"/>
              <a:ext cx="708296" cy="687055"/>
            </a:xfrm>
            <a:prstGeom prst="rect">
              <a:avLst/>
            </a:prstGeom>
            <a:noFill/>
            <a:ln>
              <a:noFill/>
            </a:ln>
          </p:spPr>
        </p:pic>
      </p:grpSp>
      <p:grpSp>
        <p:nvGrpSpPr>
          <p:cNvPr id="3367" name="Google Shape;3367;g76867191e4_0_635"/>
          <p:cNvGrpSpPr/>
          <p:nvPr/>
        </p:nvGrpSpPr>
        <p:grpSpPr>
          <a:xfrm>
            <a:off x="788864" y="3389763"/>
            <a:ext cx="1798938" cy="685800"/>
            <a:chOff x="2647184" y="3273627"/>
            <a:chExt cx="1798938" cy="685800"/>
          </a:xfrm>
        </p:grpSpPr>
        <p:pic>
          <p:nvPicPr>
            <p:cNvPr id="3368" name="Google Shape;3368;g76867191e4_0_63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647184" y="3273627"/>
              <a:ext cx="685800" cy="685800"/>
            </a:xfrm>
            <a:prstGeom prst="rect">
              <a:avLst/>
            </a:prstGeom>
            <a:noFill/>
            <a:ln>
              <a:noFill/>
            </a:ln>
          </p:spPr>
        </p:pic>
        <p:sp>
          <p:nvSpPr>
            <p:cNvPr id="3369" name="Google Shape;3369;g76867191e4_0_635"/>
            <p:cNvSpPr txBox="1"/>
            <p:nvPr/>
          </p:nvSpPr>
          <p:spPr>
            <a:xfrm>
              <a:off x="3382322" y="3273627"/>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Data Services </a:t>
              </a:r>
              <a:br>
                <a:rPr lang="en-US" sz="1100" b="0" i="0" u="none" strike="noStrike" cap="none">
                  <a:solidFill>
                    <a:srgbClr val="000000"/>
                  </a:solidFill>
                  <a:latin typeface="Verdana"/>
                  <a:ea typeface="Verdana"/>
                  <a:cs typeface="Verdana"/>
                  <a:sym typeface="Verdana"/>
                </a:rPr>
              </a:br>
              <a:r>
                <a:rPr lang="en-US" sz="700" b="0" i="0" u="none" strike="noStrike" cap="none">
                  <a:solidFill>
                    <a:srgbClr val="000000"/>
                  </a:solidFill>
                  <a:latin typeface="Verdana"/>
                  <a:ea typeface="Verdana"/>
                  <a:cs typeface="Verdana"/>
                  <a:sym typeface="Verdana"/>
                </a:rPr>
                <a:t>(Economic data, Market Data, other 3rd party information)</a:t>
              </a:r>
              <a:endParaRPr sz="700" b="0" i="0" u="none" strike="noStrike" cap="none">
                <a:solidFill>
                  <a:srgbClr val="000000"/>
                </a:solidFill>
                <a:latin typeface="Verdana"/>
                <a:ea typeface="Verdana"/>
                <a:cs typeface="Verdana"/>
                <a:sym typeface="Verdana"/>
              </a:endParaRPr>
            </a:p>
          </p:txBody>
        </p:sp>
      </p:grpSp>
      <p:grpSp>
        <p:nvGrpSpPr>
          <p:cNvPr id="3370" name="Google Shape;3370;g76867191e4_0_635"/>
          <p:cNvGrpSpPr/>
          <p:nvPr/>
        </p:nvGrpSpPr>
        <p:grpSpPr>
          <a:xfrm>
            <a:off x="813526" y="5178439"/>
            <a:ext cx="1749600" cy="685811"/>
            <a:chOff x="808750" y="1266963"/>
            <a:chExt cx="1749600" cy="685811"/>
          </a:xfrm>
        </p:grpSpPr>
        <p:sp>
          <p:nvSpPr>
            <p:cNvPr id="3371" name="Google Shape;3371;g76867191e4_0_635"/>
            <p:cNvSpPr txBox="1"/>
            <p:nvPr/>
          </p:nvSpPr>
          <p:spPr>
            <a:xfrm>
              <a:off x="1494550" y="1266974"/>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Applications  </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(On-prem and cloud applications)</a:t>
              </a:r>
              <a:endParaRPr sz="700" b="0" i="0" u="none" strike="noStrike" cap="none">
                <a:solidFill>
                  <a:srgbClr val="000000"/>
                </a:solidFill>
                <a:latin typeface="Verdana"/>
                <a:ea typeface="Verdana"/>
                <a:cs typeface="Verdana"/>
                <a:sym typeface="Verdana"/>
              </a:endParaRPr>
            </a:p>
          </p:txBody>
        </p:sp>
        <p:pic>
          <p:nvPicPr>
            <p:cNvPr id="3372" name="Google Shape;3372;g76867191e4_0_63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08750" y="1266963"/>
              <a:ext cx="685800" cy="685800"/>
            </a:xfrm>
            <a:prstGeom prst="rect">
              <a:avLst/>
            </a:prstGeom>
            <a:noFill/>
            <a:ln>
              <a:noFill/>
            </a:ln>
          </p:spPr>
        </p:pic>
      </p:grpSp>
      <p:pic>
        <p:nvPicPr>
          <p:cNvPr id="3373" name="Google Shape;3373;g76867191e4_0_63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rot="10800000">
            <a:off x="857387" y="1817050"/>
            <a:ext cx="637475" cy="637500"/>
          </a:xfrm>
          <a:prstGeom prst="rect">
            <a:avLst/>
          </a:prstGeom>
          <a:noFill/>
          <a:ln>
            <a:noFill/>
          </a:ln>
        </p:spPr>
      </p:pic>
      <p:sp>
        <p:nvSpPr>
          <p:cNvPr id="3374" name="Google Shape;3374;g76867191e4_0_635"/>
          <p:cNvSpPr txBox="1"/>
          <p:nvPr/>
        </p:nvSpPr>
        <p:spPr>
          <a:xfrm>
            <a:off x="1494863" y="1754688"/>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Streaming Sources</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(Web site, IoT, etc)</a:t>
            </a:r>
            <a:endParaRPr sz="1100" b="0" i="0" u="none" strike="noStrike" cap="none">
              <a:solidFill>
                <a:srgbClr val="000000"/>
              </a:solidFill>
              <a:latin typeface="Verdana"/>
              <a:ea typeface="Verdana"/>
              <a:cs typeface="Verdana"/>
              <a:sym typeface="Verdana"/>
            </a:endParaRPr>
          </a:p>
        </p:txBody>
      </p:sp>
      <p:grpSp>
        <p:nvGrpSpPr>
          <p:cNvPr id="3375" name="Google Shape;3375;g76867191e4_0_635"/>
          <p:cNvGrpSpPr/>
          <p:nvPr/>
        </p:nvGrpSpPr>
        <p:grpSpPr>
          <a:xfrm>
            <a:off x="788880" y="2569446"/>
            <a:ext cx="1754745" cy="685804"/>
            <a:chOff x="5458459" y="1230202"/>
            <a:chExt cx="1754745" cy="685804"/>
          </a:xfrm>
        </p:grpSpPr>
        <p:pic>
          <p:nvPicPr>
            <p:cNvPr id="3376" name="Google Shape;3376;g76867191e4_0_63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58459" y="1230202"/>
              <a:ext cx="685800" cy="685800"/>
            </a:xfrm>
            <a:prstGeom prst="rect">
              <a:avLst/>
            </a:prstGeom>
            <a:noFill/>
            <a:ln>
              <a:noFill/>
            </a:ln>
          </p:spPr>
        </p:pic>
        <p:sp>
          <p:nvSpPr>
            <p:cNvPr id="3377" name="Google Shape;3377;g76867191e4_0_635"/>
            <p:cNvSpPr txBox="1"/>
            <p:nvPr/>
          </p:nvSpPr>
          <p:spPr>
            <a:xfrm>
              <a:off x="6149404" y="1230206"/>
              <a:ext cx="1063800" cy="68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Verdana"/>
                  <a:ea typeface="Verdana"/>
                  <a:cs typeface="Verdana"/>
                  <a:sym typeface="Verdana"/>
                </a:rPr>
                <a:t>Big Data Sources</a:t>
              </a:r>
              <a:endParaRPr sz="11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000000"/>
                  </a:solidFill>
                  <a:latin typeface="Verdana"/>
                  <a:ea typeface="Verdana"/>
                  <a:cs typeface="Verdana"/>
                  <a:sym typeface="Verdana"/>
                </a:rPr>
                <a:t>(Avro/Parquet, Amazon S3, etc, )</a:t>
              </a:r>
              <a:endParaRPr sz="1100" b="0" i="0" u="none" strike="noStrike" cap="none">
                <a:solidFill>
                  <a:srgbClr val="000000"/>
                </a:solidFill>
                <a:latin typeface="Verdana"/>
                <a:ea typeface="Verdana"/>
                <a:cs typeface="Verdana"/>
                <a:sym typeface="Verdana"/>
              </a:endParaRPr>
            </a:p>
          </p:txBody>
        </p:sp>
      </p:grpSp>
      <p:sp>
        <p:nvSpPr>
          <p:cNvPr id="3378" name="Google Shape;3378;g76867191e4_0_635"/>
          <p:cNvSpPr/>
          <p:nvPr/>
        </p:nvSpPr>
        <p:spPr>
          <a:xfrm>
            <a:off x="4482579" y="3395858"/>
            <a:ext cx="3653700" cy="1185000"/>
          </a:xfrm>
          <a:prstGeom prst="rect">
            <a:avLst/>
          </a:prstGeom>
          <a:noFill/>
          <a:ln w="19050" cap="flat" cmpd="sng">
            <a:solidFill>
              <a:srgbClr val="007B9C"/>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7B9C"/>
                </a:solidFill>
                <a:latin typeface="Arial"/>
                <a:ea typeface="Arial"/>
                <a:cs typeface="Arial"/>
                <a:sym typeface="Arial"/>
              </a:rPr>
              <a:t>PROCESS</a:t>
            </a:r>
            <a:endParaRPr sz="1100" b="0" i="0" u="none" strike="noStrike" cap="none">
              <a:solidFill>
                <a:srgbClr val="007B9C"/>
              </a:solidFill>
              <a:latin typeface="Arial"/>
              <a:ea typeface="Arial"/>
              <a:cs typeface="Arial"/>
              <a:sym typeface="Arial"/>
            </a:endParaRPr>
          </a:p>
        </p:txBody>
      </p:sp>
      <p:sp>
        <p:nvSpPr>
          <p:cNvPr id="3379" name="Google Shape;3379;g76867191e4_0_635"/>
          <p:cNvSpPr/>
          <p:nvPr/>
        </p:nvSpPr>
        <p:spPr>
          <a:xfrm>
            <a:off x="8481858" y="4647697"/>
            <a:ext cx="922200" cy="4302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25"/>
              <a:buFont typeface="Arial"/>
              <a:buNone/>
            </a:pPr>
            <a:r>
              <a:rPr lang="en-US" sz="1100" b="0" i="0" u="none" strike="noStrike" cap="none">
                <a:solidFill>
                  <a:srgbClr val="86B448"/>
                </a:solidFill>
                <a:latin typeface="Arial"/>
                <a:ea typeface="Arial"/>
                <a:cs typeface="Arial"/>
                <a:sym typeface="Arial"/>
              </a:rPr>
              <a:t>Compute &amp; Store</a:t>
            </a:r>
            <a:endParaRPr sz="1100" b="0" i="0" u="none" strike="noStrike" cap="none">
              <a:solidFill>
                <a:srgbClr val="86B448"/>
              </a:solidFill>
              <a:latin typeface="Arial"/>
              <a:ea typeface="Arial"/>
              <a:cs typeface="Arial"/>
              <a:sym typeface="Arial"/>
            </a:endParaRPr>
          </a:p>
        </p:txBody>
      </p:sp>
      <p:sp>
        <p:nvSpPr>
          <p:cNvPr id="3380" name="Google Shape;3380;g76867191e4_0_635"/>
          <p:cNvSpPr/>
          <p:nvPr/>
        </p:nvSpPr>
        <p:spPr>
          <a:xfrm>
            <a:off x="2983606" y="1992713"/>
            <a:ext cx="1193700" cy="752400"/>
          </a:xfrm>
          <a:prstGeom prst="rect">
            <a:avLst/>
          </a:prstGeom>
          <a:noFill/>
          <a:ln w="19050"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2"/>
                </a:solidFill>
                <a:latin typeface="Arial"/>
                <a:ea typeface="Arial"/>
                <a:cs typeface="Arial"/>
                <a:sym typeface="Arial"/>
              </a:rPr>
              <a:t>Traditional ETL processes</a:t>
            </a:r>
            <a:endParaRPr sz="1100" b="0" i="0" u="none" strike="noStrike" cap="none">
              <a:solidFill>
                <a:schemeClr val="lt2"/>
              </a:solidFill>
              <a:latin typeface="Arial"/>
              <a:ea typeface="Arial"/>
              <a:cs typeface="Arial"/>
              <a:sym typeface="Arial"/>
            </a:endParaRPr>
          </a:p>
        </p:txBody>
      </p:sp>
      <p:sp>
        <p:nvSpPr>
          <p:cNvPr id="3381" name="Google Shape;3381;g76867191e4_0_635"/>
          <p:cNvSpPr/>
          <p:nvPr/>
        </p:nvSpPr>
        <p:spPr>
          <a:xfrm>
            <a:off x="4607249" y="3746180"/>
            <a:ext cx="3397800" cy="319200"/>
          </a:xfrm>
          <a:prstGeom prst="rect">
            <a:avLst/>
          </a:prstGeom>
          <a:no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999999"/>
                </a:solidFill>
                <a:latin typeface="Arial"/>
                <a:ea typeface="Arial"/>
                <a:cs typeface="Arial"/>
                <a:sym typeface="Arial"/>
              </a:rPr>
              <a:t>Batch Processing </a:t>
            </a:r>
            <a:endParaRPr sz="1200" b="0" i="0" u="none" strike="noStrike" cap="none">
              <a:solidFill>
                <a:srgbClr val="999999"/>
              </a:solidFill>
              <a:latin typeface="Arial"/>
              <a:ea typeface="Arial"/>
              <a:cs typeface="Arial"/>
              <a:sym typeface="Arial"/>
            </a:endParaRPr>
          </a:p>
        </p:txBody>
      </p:sp>
      <p:sp>
        <p:nvSpPr>
          <p:cNvPr id="3382" name="Google Shape;3382;g76867191e4_0_635"/>
          <p:cNvSpPr/>
          <p:nvPr/>
        </p:nvSpPr>
        <p:spPr>
          <a:xfrm>
            <a:off x="6700517" y="1685521"/>
            <a:ext cx="1080900" cy="5097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MDM / RDM</a:t>
            </a:r>
            <a:endParaRPr sz="1100" b="0" i="0" u="none" strike="noStrike" cap="none">
              <a:solidFill>
                <a:srgbClr val="86B448"/>
              </a:solidFill>
              <a:latin typeface="Arial"/>
              <a:ea typeface="Arial"/>
              <a:cs typeface="Arial"/>
              <a:sym typeface="Arial"/>
            </a:endParaRPr>
          </a:p>
        </p:txBody>
      </p:sp>
      <p:pic>
        <p:nvPicPr>
          <p:cNvPr id="3383" name="Google Shape;3383;g76867191e4_0_635"/>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021052" y="2602960"/>
            <a:ext cx="637475" cy="637475"/>
          </a:xfrm>
          <a:prstGeom prst="rect">
            <a:avLst/>
          </a:prstGeom>
          <a:noFill/>
          <a:ln>
            <a:noFill/>
          </a:ln>
        </p:spPr>
      </p:pic>
      <p:pic>
        <p:nvPicPr>
          <p:cNvPr id="3384" name="Google Shape;3384;g76867191e4_0_635"/>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5300045" y="2598684"/>
            <a:ext cx="637475" cy="637475"/>
          </a:xfrm>
          <a:prstGeom prst="rect">
            <a:avLst/>
          </a:prstGeom>
          <a:noFill/>
          <a:ln>
            <a:noFill/>
          </a:ln>
        </p:spPr>
      </p:pic>
      <p:sp>
        <p:nvSpPr>
          <p:cNvPr id="3385" name="Google Shape;3385;g76867191e4_0_635"/>
          <p:cNvSpPr/>
          <p:nvPr/>
        </p:nvSpPr>
        <p:spPr>
          <a:xfrm>
            <a:off x="2830774" y="5556617"/>
            <a:ext cx="8818200" cy="663900"/>
          </a:xfrm>
          <a:prstGeom prst="rect">
            <a:avLst/>
          </a:prstGeom>
          <a:noFill/>
          <a:ln w="19050" cap="flat" cmpd="sng">
            <a:solidFill>
              <a:srgbClr val="FFC000"/>
            </a:solidFill>
            <a:prstDash val="dash"/>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5B955"/>
                </a:solidFill>
                <a:latin typeface="Arial"/>
                <a:ea typeface="Arial"/>
                <a:cs typeface="Arial"/>
                <a:sym typeface="Arial"/>
              </a:rPr>
              <a:t>COMMON CAPABILITIES</a:t>
            </a:r>
            <a:endParaRPr sz="1100" b="0" i="0" u="none" strike="noStrike" cap="none">
              <a:solidFill>
                <a:srgbClr val="F5B955"/>
              </a:solidFill>
              <a:latin typeface="Arial"/>
              <a:ea typeface="Arial"/>
              <a:cs typeface="Arial"/>
              <a:sym typeface="Arial"/>
            </a:endParaRPr>
          </a:p>
        </p:txBody>
      </p:sp>
      <p:sp>
        <p:nvSpPr>
          <p:cNvPr id="3386" name="Google Shape;3386;g76867191e4_0_635"/>
          <p:cNvSpPr/>
          <p:nvPr/>
        </p:nvSpPr>
        <p:spPr>
          <a:xfrm>
            <a:off x="4612021" y="4131739"/>
            <a:ext cx="3393000" cy="334800"/>
          </a:xfrm>
          <a:prstGeom prst="rect">
            <a:avLst/>
          </a:prstGeom>
          <a:noFill/>
          <a:ln w="19050" cap="flat" cmpd="sng">
            <a:solidFill>
              <a:srgbClr val="007B9C"/>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7B9C"/>
                </a:solidFill>
                <a:latin typeface="Arial"/>
                <a:ea typeface="Arial"/>
                <a:cs typeface="Arial"/>
                <a:sym typeface="Arial"/>
              </a:rPr>
              <a:t>Real-Time &amp; Stream Processing</a:t>
            </a:r>
            <a:endParaRPr sz="1200" b="0" i="0" u="none" strike="noStrike" cap="none">
              <a:solidFill>
                <a:srgbClr val="007B9C"/>
              </a:solidFill>
              <a:latin typeface="Arial"/>
              <a:ea typeface="Arial"/>
              <a:cs typeface="Arial"/>
              <a:sym typeface="Arial"/>
            </a:endParaRPr>
          </a:p>
        </p:txBody>
      </p:sp>
      <p:sp>
        <p:nvSpPr>
          <p:cNvPr id="3387" name="Google Shape;3387;g76867191e4_0_635"/>
          <p:cNvSpPr/>
          <p:nvPr/>
        </p:nvSpPr>
        <p:spPr>
          <a:xfrm>
            <a:off x="7716548" y="5681866"/>
            <a:ext cx="2411700" cy="391200"/>
          </a:xfrm>
          <a:prstGeom prst="rect">
            <a:avLst/>
          </a:prstGeom>
          <a:noFill/>
          <a:ln w="19050" cap="flat" cmpd="sng">
            <a:solidFill>
              <a:srgbClr val="FFC000"/>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5B955"/>
                </a:solidFill>
                <a:latin typeface="Arial"/>
                <a:ea typeface="Arial"/>
                <a:cs typeface="Arial"/>
                <a:sym typeface="Arial"/>
              </a:rPr>
              <a:t>Monitoring</a:t>
            </a:r>
            <a:endParaRPr sz="1100" b="0" i="0" u="none" strike="noStrike" cap="none">
              <a:solidFill>
                <a:srgbClr val="F5B955"/>
              </a:solidFill>
              <a:latin typeface="Arial"/>
              <a:ea typeface="Arial"/>
              <a:cs typeface="Arial"/>
              <a:sym typeface="Arial"/>
            </a:endParaRPr>
          </a:p>
        </p:txBody>
      </p:sp>
      <p:sp>
        <p:nvSpPr>
          <p:cNvPr id="3388" name="Google Shape;3388;g76867191e4_0_635"/>
          <p:cNvSpPr/>
          <p:nvPr/>
        </p:nvSpPr>
        <p:spPr>
          <a:xfrm>
            <a:off x="2830774" y="2459150"/>
            <a:ext cx="6742160" cy="2987014"/>
          </a:xfrm>
          <a:custGeom>
            <a:avLst/>
            <a:gdLst/>
            <a:ahLst/>
            <a:cxnLst/>
            <a:rect l="l" t="t" r="r" b="b"/>
            <a:pathLst>
              <a:path w="6708617" h="2798140" extrusionOk="0">
                <a:moveTo>
                  <a:pt x="0" y="2209665"/>
                </a:moveTo>
                <a:lnTo>
                  <a:pt x="5443471" y="2237135"/>
                </a:lnTo>
                <a:cubicBezTo>
                  <a:pt x="5440378" y="1491423"/>
                  <a:pt x="5437286" y="745712"/>
                  <a:pt x="5434193" y="0"/>
                </a:cubicBezTo>
                <a:lnTo>
                  <a:pt x="6708617" y="619"/>
                </a:lnTo>
                <a:cubicBezTo>
                  <a:pt x="6705599" y="927090"/>
                  <a:pt x="6702582" y="1853562"/>
                  <a:pt x="6699564" y="2780033"/>
                </a:cubicBezTo>
                <a:lnTo>
                  <a:pt x="0" y="2798140"/>
                </a:lnTo>
                <a:lnTo>
                  <a:pt x="0" y="2209665"/>
                </a:lnTo>
                <a:close/>
              </a:path>
            </a:pathLst>
          </a:custGeom>
          <a:noFill/>
          <a:ln w="19050" cap="flat" cmpd="sng">
            <a:solidFill>
              <a:srgbClr val="86B44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9" name="Google Shape;3389;g76867191e4_0_635"/>
          <p:cNvSpPr/>
          <p:nvPr/>
        </p:nvSpPr>
        <p:spPr>
          <a:xfrm>
            <a:off x="8486812" y="2750210"/>
            <a:ext cx="922200" cy="4302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Data Query</a:t>
            </a:r>
            <a:endParaRPr sz="1100" b="0" i="0" u="none" strike="noStrike" cap="none">
              <a:solidFill>
                <a:srgbClr val="86B448"/>
              </a:solidFill>
              <a:latin typeface="Arial"/>
              <a:ea typeface="Arial"/>
              <a:cs typeface="Arial"/>
              <a:sym typeface="Arial"/>
            </a:endParaRPr>
          </a:p>
        </p:txBody>
      </p:sp>
      <p:sp>
        <p:nvSpPr>
          <p:cNvPr id="3390" name="Google Shape;3390;g76867191e4_0_635"/>
          <p:cNvSpPr/>
          <p:nvPr/>
        </p:nvSpPr>
        <p:spPr>
          <a:xfrm>
            <a:off x="8481858" y="3405889"/>
            <a:ext cx="922200" cy="4302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Data Composite</a:t>
            </a:r>
            <a:endParaRPr sz="1100" b="0" i="0" u="none" strike="noStrike" cap="none">
              <a:solidFill>
                <a:srgbClr val="86B448"/>
              </a:solidFill>
              <a:latin typeface="Arial"/>
              <a:ea typeface="Arial"/>
              <a:cs typeface="Arial"/>
              <a:sym typeface="Arial"/>
            </a:endParaRPr>
          </a:p>
        </p:txBody>
      </p:sp>
      <p:sp>
        <p:nvSpPr>
          <p:cNvPr id="3391" name="Google Shape;3391;g76867191e4_0_635"/>
          <p:cNvSpPr/>
          <p:nvPr/>
        </p:nvSpPr>
        <p:spPr>
          <a:xfrm>
            <a:off x="8481858" y="4018764"/>
            <a:ext cx="922200" cy="430200"/>
          </a:xfrm>
          <a:prstGeom prst="rect">
            <a:avLst/>
          </a:prstGeom>
          <a:noFill/>
          <a:ln w="19050" cap="flat" cmpd="sng">
            <a:solidFill>
              <a:srgbClr val="86B448"/>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86B448"/>
                </a:solidFill>
                <a:latin typeface="Arial"/>
                <a:ea typeface="Arial"/>
                <a:cs typeface="Arial"/>
                <a:sym typeface="Arial"/>
              </a:rPr>
              <a:t>Federate Data</a:t>
            </a:r>
            <a:endParaRPr sz="1100" b="0" i="0" u="none" strike="noStrike" cap="none">
              <a:solidFill>
                <a:srgbClr val="86B448"/>
              </a:solidFill>
              <a:latin typeface="Arial"/>
              <a:ea typeface="Arial"/>
              <a:cs typeface="Arial"/>
              <a:sym typeface="Arial"/>
            </a:endParaRPr>
          </a:p>
        </p:txBody>
      </p:sp>
      <p:sp>
        <p:nvSpPr>
          <p:cNvPr id="3392" name="Google Shape;3392;g76867191e4_0_635"/>
          <p:cNvSpPr txBox="1"/>
          <p:nvPr/>
        </p:nvSpPr>
        <p:spPr>
          <a:xfrm>
            <a:off x="2888027" y="4841810"/>
            <a:ext cx="11931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86B448"/>
                </a:solidFill>
                <a:latin typeface="Arial"/>
                <a:ea typeface="Arial"/>
                <a:cs typeface="Arial"/>
                <a:sym typeface="Arial"/>
              </a:rPr>
              <a:t>DATA</a:t>
            </a:r>
            <a:r>
              <a:rPr lang="en-US" sz="1100" b="0" i="0" u="none" strike="noStrike" cap="none">
                <a:solidFill>
                  <a:srgbClr val="92D050"/>
                </a:solidFill>
                <a:latin typeface="Verdana"/>
                <a:ea typeface="Verdana"/>
                <a:cs typeface="Verdana"/>
                <a:sym typeface="Verdana"/>
              </a:rPr>
              <a:t> </a:t>
            </a:r>
            <a:r>
              <a:rPr lang="en-US" sz="1100" b="0" i="0" u="none" strike="noStrike" cap="none">
                <a:solidFill>
                  <a:srgbClr val="86B448"/>
                </a:solidFill>
                <a:latin typeface="Arial"/>
                <a:ea typeface="Arial"/>
                <a:cs typeface="Arial"/>
                <a:sym typeface="Arial"/>
              </a:rPr>
              <a:t>ACCESS</a:t>
            </a:r>
            <a:endParaRPr sz="1100" b="0" i="0" u="none" strike="noStrike" cap="none">
              <a:solidFill>
                <a:srgbClr val="86B448"/>
              </a:solidFill>
              <a:latin typeface="Arial"/>
              <a:ea typeface="Arial"/>
              <a:cs typeface="Arial"/>
              <a:sym typeface="Arial"/>
            </a:endParaRPr>
          </a:p>
        </p:txBody>
      </p:sp>
      <p:pic>
        <p:nvPicPr>
          <p:cNvPr id="3393" name="Google Shape;3393;g76867191e4_0_635"/>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6795022" y="2639196"/>
            <a:ext cx="546594" cy="548641"/>
          </a:xfrm>
          <a:prstGeom prst="rect">
            <a:avLst/>
          </a:prstGeom>
          <a:noFill/>
          <a:ln>
            <a:noFill/>
          </a:ln>
        </p:spPr>
      </p:pic>
      <p:pic>
        <p:nvPicPr>
          <p:cNvPr id="3394" name="Google Shape;3394;g76867191e4_0_635"/>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7427299" y="2640183"/>
            <a:ext cx="550678" cy="548626"/>
          </a:xfrm>
          <a:prstGeom prst="rect">
            <a:avLst/>
          </a:prstGeom>
          <a:noFill/>
          <a:ln>
            <a:noFill/>
          </a:ln>
        </p:spPr>
      </p:pic>
    </p:spTree>
    <p:extLst>
      <p:ext uri="{BB962C8B-B14F-4D97-AF65-F5344CB8AC3E}">
        <p14:creationId xmlns:p14="http://schemas.microsoft.com/office/powerpoint/2010/main" val="262120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417"/>
        <p:cNvGrpSpPr/>
        <p:nvPr/>
      </p:nvGrpSpPr>
      <p:grpSpPr>
        <a:xfrm>
          <a:off x="0" y="0"/>
          <a:ext cx="0" cy="0"/>
          <a:chOff x="0" y="0"/>
          <a:chExt cx="0" cy="0"/>
        </a:xfrm>
      </p:grpSpPr>
      <p:sp>
        <p:nvSpPr>
          <p:cNvPr id="3419" name="Google Shape;3419;g768bfa6d1e_0_1348"/>
          <p:cNvSpPr txBox="1"/>
          <p:nvPr/>
        </p:nvSpPr>
        <p:spPr>
          <a:xfrm>
            <a:off x="1113300" y="4947425"/>
            <a:ext cx="10429200" cy="6084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3800"/>
              <a:buFont typeface="Arial"/>
              <a:buNone/>
            </a:pPr>
            <a:r>
              <a:rPr lang="en-US" sz="2400" b="0" i="0" u="none" strike="noStrike" cap="none">
                <a:solidFill>
                  <a:srgbClr val="FFFFFF"/>
                </a:solidFill>
                <a:latin typeface="Verdana"/>
                <a:ea typeface="Verdana"/>
                <a:cs typeface="Verdana"/>
                <a:sym typeface="Verdana"/>
              </a:rPr>
              <a:t>A single platform takes you from </a:t>
            </a:r>
            <a:r>
              <a:rPr lang="en-US" sz="2400" b="1" i="0" u="none" strike="noStrike" cap="none">
                <a:solidFill>
                  <a:srgbClr val="FFFFFF"/>
                </a:solidFill>
                <a:latin typeface="Verdana"/>
                <a:ea typeface="Verdana"/>
                <a:cs typeface="Verdana"/>
                <a:sym typeface="Verdana"/>
              </a:rPr>
              <a:t>connected</a:t>
            </a:r>
            <a:r>
              <a:rPr lang="en-US" sz="2400" b="0" i="0" u="none" strike="noStrike" cap="none">
                <a:solidFill>
                  <a:srgbClr val="FFFFFF"/>
                </a:solidFill>
                <a:latin typeface="Verdana"/>
                <a:ea typeface="Verdana"/>
                <a:cs typeface="Verdana"/>
                <a:sym typeface="Verdana"/>
              </a:rPr>
              <a:t> to </a:t>
            </a:r>
            <a:r>
              <a:rPr lang="en-US" sz="2400" b="1" i="0" u="none" strike="noStrike" cap="none">
                <a:solidFill>
                  <a:srgbClr val="FFFFFF"/>
                </a:solidFill>
                <a:latin typeface="Verdana"/>
                <a:ea typeface="Verdana"/>
                <a:cs typeface="Verdana"/>
                <a:sym typeface="Verdana"/>
              </a:rPr>
              <a:t>intelligent</a:t>
            </a:r>
            <a:r>
              <a:rPr lang="en-US" sz="2400" b="0" i="0" u="none" strike="noStrike" cap="none">
                <a:solidFill>
                  <a:srgbClr val="FFFFFF"/>
                </a:solidFill>
                <a:latin typeface="Verdana"/>
                <a:ea typeface="Verdana"/>
                <a:cs typeface="Verdana"/>
                <a:sym typeface="Verdana"/>
              </a:rPr>
              <a:t>.</a:t>
            </a:r>
            <a:endParaRPr sz="2400" b="0" i="0" u="none" strike="noStrike" cap="none">
              <a:solidFill>
                <a:srgbClr val="FFFFFF"/>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3800"/>
              <a:buFont typeface="Arial"/>
              <a:buNone/>
            </a:pPr>
            <a:endParaRPr sz="2600" b="0" i="0" u="none" strike="noStrike" cap="none">
              <a:solidFill>
                <a:srgbClr val="FFFFFF"/>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3800"/>
              <a:buFont typeface="Arial"/>
              <a:buNone/>
            </a:pPr>
            <a:endParaRPr sz="2600" b="0" i="0" u="none" strike="noStrike" cap="none">
              <a:solidFill>
                <a:srgbClr val="FFFFFF"/>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3800"/>
              <a:buFont typeface="Arial"/>
              <a:buNone/>
            </a:pPr>
            <a:endParaRPr sz="2600" b="0" i="0" u="none" strike="noStrike" cap="none">
              <a:solidFill>
                <a:srgbClr val="FFFFFF"/>
              </a:solidFill>
              <a:latin typeface="Verdana"/>
              <a:ea typeface="Verdana"/>
              <a:cs typeface="Verdana"/>
              <a:sym typeface="Verdana"/>
            </a:endParaRPr>
          </a:p>
          <a:p>
            <a:pPr marL="0" marR="0" lvl="0" indent="0" algn="ctr" rtl="0">
              <a:lnSpc>
                <a:spcPct val="90000"/>
              </a:lnSpc>
              <a:spcBef>
                <a:spcPts val="0"/>
              </a:spcBef>
              <a:spcAft>
                <a:spcPts val="0"/>
              </a:spcAft>
              <a:buClr>
                <a:srgbClr val="000000"/>
              </a:buClr>
              <a:buSzPts val="3800"/>
              <a:buFont typeface="Arial"/>
              <a:buNone/>
            </a:pPr>
            <a:endParaRPr sz="2600" b="0" i="0" u="none" strike="noStrike" cap="none">
              <a:solidFill>
                <a:srgbClr val="FFFFFF"/>
              </a:solidFill>
              <a:latin typeface="Verdana"/>
              <a:ea typeface="Verdana"/>
              <a:cs typeface="Verdana"/>
              <a:sym typeface="Verdana"/>
            </a:endParaRPr>
          </a:p>
        </p:txBody>
      </p:sp>
      <p:sp>
        <p:nvSpPr>
          <p:cNvPr id="3420" name="Google Shape;3420;g768bfa6d1e_0_1348"/>
          <p:cNvSpPr txBox="1"/>
          <p:nvPr/>
        </p:nvSpPr>
        <p:spPr>
          <a:xfrm>
            <a:off x="955675" y="978250"/>
            <a:ext cx="10989600" cy="1008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rgbClr val="00A9D7"/>
                </a:solidFill>
                <a:latin typeface="Verdana"/>
                <a:ea typeface="Verdana"/>
                <a:cs typeface="Verdana"/>
                <a:sym typeface="Verdana"/>
              </a:rPr>
              <a:t>TIBCO</a:t>
            </a:r>
            <a:r>
              <a:rPr lang="en-US" sz="2200" b="0" i="0" u="none" strike="noStrike" cap="none">
                <a:solidFill>
                  <a:srgbClr val="00A9D7"/>
                </a:solidFill>
                <a:latin typeface="Verdana"/>
                <a:ea typeface="Verdana"/>
                <a:cs typeface="Verdana"/>
                <a:sym typeface="Verdana"/>
              </a:rPr>
              <a:t> provides the most optimal path to digital innovation</a:t>
            </a:r>
            <a:endParaRPr sz="2200" b="0" i="0" u="none" strike="noStrike" cap="none">
              <a:solidFill>
                <a:srgbClr val="00A9D7"/>
              </a:solidFill>
              <a:latin typeface="Arial"/>
              <a:ea typeface="Arial"/>
              <a:cs typeface="Arial"/>
              <a:sym typeface="Arial"/>
            </a:endParaRPr>
          </a:p>
        </p:txBody>
      </p:sp>
      <p:pic>
        <p:nvPicPr>
          <p:cNvPr id="3421" name="Google Shape;3421;g768bfa6d1e_0_13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7438" y="2451775"/>
            <a:ext cx="6426319" cy="2135425"/>
          </a:xfrm>
          <a:prstGeom prst="rect">
            <a:avLst/>
          </a:prstGeom>
          <a:noFill/>
          <a:ln>
            <a:noFill/>
          </a:ln>
        </p:spPr>
      </p:pic>
      <p:sp>
        <p:nvSpPr>
          <p:cNvPr id="3422" name="Google Shape;3422;g768bfa6d1e_0_1348"/>
          <p:cNvSpPr txBox="1"/>
          <p:nvPr/>
        </p:nvSpPr>
        <p:spPr>
          <a:xfrm>
            <a:off x="3341250" y="3248300"/>
            <a:ext cx="1577100" cy="608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3800"/>
              <a:buFont typeface="Arial"/>
              <a:buNone/>
            </a:pPr>
            <a:r>
              <a:rPr lang="en-US" sz="1900" b="0" i="0" u="none" strike="noStrike" cap="none">
                <a:solidFill>
                  <a:schemeClr val="accent1"/>
                </a:solidFill>
                <a:latin typeface="Verdana"/>
                <a:ea typeface="Verdana"/>
                <a:cs typeface="Verdana"/>
                <a:sym typeface="Verdana"/>
              </a:rPr>
              <a:t>CONNECT</a:t>
            </a:r>
            <a:endParaRPr sz="1900" b="0" i="0" u="none" strike="noStrike" cap="none">
              <a:solidFill>
                <a:schemeClr val="accent1"/>
              </a:solidFill>
              <a:latin typeface="Verdana"/>
              <a:ea typeface="Verdana"/>
              <a:cs typeface="Verdana"/>
              <a:sym typeface="Verdana"/>
            </a:endParaRPr>
          </a:p>
        </p:txBody>
      </p:sp>
      <p:sp>
        <p:nvSpPr>
          <p:cNvPr id="3423" name="Google Shape;3423;g768bfa6d1e_0_1348"/>
          <p:cNvSpPr txBox="1"/>
          <p:nvPr/>
        </p:nvSpPr>
        <p:spPr>
          <a:xfrm>
            <a:off x="5430975" y="3248300"/>
            <a:ext cx="1577100" cy="608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3800"/>
              <a:buFont typeface="Arial"/>
              <a:buNone/>
            </a:pPr>
            <a:r>
              <a:rPr lang="en-US" sz="1900" b="0" i="0" u="none" strike="noStrike" cap="none">
                <a:solidFill>
                  <a:srgbClr val="80BC00"/>
                </a:solidFill>
                <a:latin typeface="Verdana"/>
                <a:ea typeface="Verdana"/>
                <a:cs typeface="Verdana"/>
                <a:sym typeface="Verdana"/>
              </a:rPr>
              <a:t>UNIFY</a:t>
            </a:r>
            <a:endParaRPr sz="1900" b="0" i="0" u="none" strike="noStrike" cap="none">
              <a:solidFill>
                <a:srgbClr val="80BC00"/>
              </a:solidFill>
              <a:latin typeface="Verdana"/>
              <a:ea typeface="Verdana"/>
              <a:cs typeface="Verdana"/>
              <a:sym typeface="Verdana"/>
            </a:endParaRPr>
          </a:p>
        </p:txBody>
      </p:sp>
      <p:sp>
        <p:nvSpPr>
          <p:cNvPr id="3424" name="Google Shape;3424;g768bfa6d1e_0_1348"/>
          <p:cNvSpPr txBox="1"/>
          <p:nvPr/>
        </p:nvSpPr>
        <p:spPr>
          <a:xfrm>
            <a:off x="7462975" y="3248300"/>
            <a:ext cx="1577100" cy="6084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3800"/>
              <a:buFont typeface="Arial"/>
              <a:buNone/>
            </a:pPr>
            <a:r>
              <a:rPr lang="en-US" sz="1900" b="0" i="0" u="none" strike="noStrike" cap="none">
                <a:solidFill>
                  <a:schemeClr val="accent2"/>
                </a:solidFill>
                <a:latin typeface="Verdana"/>
                <a:ea typeface="Verdana"/>
                <a:cs typeface="Verdana"/>
                <a:sym typeface="Verdana"/>
              </a:rPr>
              <a:t>PREDICT</a:t>
            </a:r>
            <a:endParaRPr sz="1900" b="0" i="0" u="none" strike="noStrike" cap="none">
              <a:solidFill>
                <a:schemeClr val="accent2"/>
              </a:solidFill>
              <a:latin typeface="Verdana"/>
              <a:ea typeface="Verdana"/>
              <a:cs typeface="Verdana"/>
              <a:sym typeface="Verdana"/>
            </a:endParaRPr>
          </a:p>
        </p:txBody>
      </p:sp>
      <p:sp>
        <p:nvSpPr>
          <p:cNvPr id="3425" name="Google Shape;3425;g768bfa6d1e_0_1348"/>
          <p:cNvSpPr txBox="1">
            <a:spLocks noGrp="1"/>
          </p:cNvSpPr>
          <p:nvPr>
            <p:ph type="title" idx="4294967295"/>
          </p:nvPr>
        </p:nvSpPr>
        <p:spPr>
          <a:xfrm>
            <a:off x="841233" y="365764"/>
            <a:ext cx="10515600" cy="8295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Font typeface="verdana"/>
              <a:buNone/>
            </a:pPr>
            <a:r>
              <a:rPr lang="en-US" sz="3200">
                <a:solidFill>
                  <a:srgbClr val="FFFFFF"/>
                </a:solidFill>
              </a:rPr>
              <a:t>Your journey of innovation does not stop here...</a:t>
            </a:r>
            <a:endParaRPr sz="3200">
              <a:solidFill>
                <a:srgbClr val="FFFFFF"/>
              </a:solidFill>
            </a:endParaRPr>
          </a:p>
          <a:p>
            <a:pPr marL="0" lvl="0" indent="0" algn="l" rtl="0">
              <a:lnSpc>
                <a:spcPct val="90000"/>
              </a:lnSpc>
              <a:spcBef>
                <a:spcPts val="0"/>
              </a:spcBef>
              <a:spcAft>
                <a:spcPts val="0"/>
              </a:spcAft>
              <a:buSzPts val="1800"/>
              <a:buFont typeface="verdana"/>
              <a:buNone/>
            </a:pPr>
            <a:endParaRPr sz="3200">
              <a:solidFill>
                <a:srgbClr val="FFFFFF"/>
              </a:solidFill>
            </a:endParaRPr>
          </a:p>
        </p:txBody>
      </p:sp>
    </p:spTree>
    <p:extLst>
      <p:ext uri="{BB962C8B-B14F-4D97-AF65-F5344CB8AC3E}">
        <p14:creationId xmlns:p14="http://schemas.microsoft.com/office/powerpoint/2010/main" val="54334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7765D3-8224-6442-88A8-82CF405F4A75}"/>
              </a:ext>
            </a:extLst>
          </p:cNvPr>
          <p:cNvSpPr>
            <a:spLocks noGrp="1"/>
          </p:cNvSpPr>
          <p:nvPr>
            <p:ph type="ftr" sz="quarter" idx="3"/>
          </p:nvPr>
        </p:nvSpPr>
        <p:spPr/>
        <p:txBody>
          <a:body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161541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0"/>
          <p:cNvSpPr txBox="1"/>
          <p:nvPr/>
        </p:nvSpPr>
        <p:spPr>
          <a:xfrm>
            <a:off x="1595437" y="1971676"/>
            <a:ext cx="9001125" cy="1200329"/>
          </a:xfrm>
          <a:prstGeom prst="rect">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Customer Challenge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Verdana"/>
                <a:ea typeface="Verdana"/>
                <a:cs typeface="Verdana"/>
                <a:sym typeface="Verdana"/>
              </a:rPr>
              <a:t>How Do You Create &amp; Accelerate Value in the Digital World </a:t>
            </a:r>
            <a:endParaRPr sz="1400" b="0" i="0" u="none" strike="noStrike" cap="none">
              <a:solidFill>
                <a:srgbClr val="000000"/>
              </a:solidFill>
              <a:latin typeface="Arial"/>
              <a:ea typeface="Arial"/>
              <a:cs typeface="Arial"/>
              <a:sym typeface="Arial"/>
            </a:endParaRPr>
          </a:p>
        </p:txBody>
      </p:sp>
      <p:sp>
        <p:nvSpPr>
          <p:cNvPr id="799" name="Google Shape;799;p10"/>
          <p:cNvSpPr txBox="1"/>
          <p:nvPr/>
        </p:nvSpPr>
        <p:spPr>
          <a:xfrm>
            <a:off x="1595437" y="3195756"/>
            <a:ext cx="9001125" cy="11988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Verdana"/>
                <a:ea typeface="Verdana"/>
                <a:cs typeface="Verdana"/>
                <a:sym typeface="Verdana"/>
              </a:rPr>
              <a:t>TIBCO’s Value To Our Customers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Delivering Connected Intelligence through our Digital Business Platform</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6766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
          <p:cNvSpPr txBox="1">
            <a:spLocks noGrp="1"/>
          </p:cNvSpPr>
          <p:nvPr>
            <p:ph type="body" idx="1"/>
          </p:nvPr>
        </p:nvSpPr>
        <p:spPr>
          <a:xfrm>
            <a:off x="600221" y="1502790"/>
            <a:ext cx="5367624" cy="4351338"/>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rgbClr val="333333"/>
              </a:buClr>
              <a:buSzPts val="1800"/>
              <a:buChar char="•"/>
            </a:pPr>
            <a:r>
              <a:rPr lang="en-US" sz="2400">
                <a:solidFill>
                  <a:srgbClr val="FFC000"/>
                </a:solidFill>
              </a:rPr>
              <a:t>Incumbent Models are under attack</a:t>
            </a:r>
            <a:endParaRPr/>
          </a:p>
          <a:p>
            <a:pPr marL="457200" lvl="0" indent="-342900" algn="l" rtl="0">
              <a:lnSpc>
                <a:spcPct val="90000"/>
              </a:lnSpc>
              <a:spcBef>
                <a:spcPts val="1000"/>
              </a:spcBef>
              <a:spcAft>
                <a:spcPts val="0"/>
              </a:spcAft>
              <a:buClr>
                <a:srgbClr val="333333"/>
              </a:buClr>
              <a:buSzPts val="1800"/>
              <a:buChar char="•"/>
            </a:pPr>
            <a:r>
              <a:rPr lang="en-US" sz="2400">
                <a:solidFill>
                  <a:srgbClr val="FFC000"/>
                </a:solidFill>
              </a:rPr>
              <a:t>Agile Movers Survive &amp; Rise</a:t>
            </a:r>
            <a:endParaRPr/>
          </a:p>
          <a:p>
            <a:pPr marL="457200" lvl="0" indent="-342900" algn="l" rtl="0">
              <a:lnSpc>
                <a:spcPct val="90000"/>
              </a:lnSpc>
              <a:spcBef>
                <a:spcPts val="1000"/>
              </a:spcBef>
              <a:spcAft>
                <a:spcPts val="0"/>
              </a:spcAft>
              <a:buClr>
                <a:srgbClr val="333333"/>
              </a:buClr>
              <a:buSzPts val="1800"/>
              <a:buChar char="•"/>
            </a:pPr>
            <a:r>
              <a:rPr lang="en-US" sz="2400">
                <a:solidFill>
                  <a:srgbClr val="FFC000"/>
                </a:solidFill>
              </a:rPr>
              <a:t>New Models Created</a:t>
            </a:r>
            <a:endParaRPr/>
          </a:p>
          <a:p>
            <a:pPr marL="457200" lvl="0" indent="-342900" algn="l" rtl="0">
              <a:lnSpc>
                <a:spcPct val="90000"/>
              </a:lnSpc>
              <a:spcBef>
                <a:spcPts val="1000"/>
              </a:spcBef>
              <a:spcAft>
                <a:spcPts val="0"/>
              </a:spcAft>
              <a:buClr>
                <a:srgbClr val="333333"/>
              </a:buClr>
              <a:buSzPts val="1800"/>
              <a:buChar char="•"/>
            </a:pPr>
            <a:r>
              <a:rPr lang="en-US" sz="2400">
                <a:solidFill>
                  <a:srgbClr val="FFC000"/>
                </a:solidFill>
              </a:rPr>
              <a:t>&lt;8% believe “their biz model will remain eco viable through digitalization”</a:t>
            </a:r>
            <a:endParaRPr/>
          </a:p>
        </p:txBody>
      </p:sp>
      <p:sp>
        <p:nvSpPr>
          <p:cNvPr id="806" name="Google Shape;806;p11"/>
          <p:cNvSpPr txBox="1">
            <a:spLocks noGrp="1"/>
          </p:cNvSpPr>
          <p:nvPr>
            <p:ph type="body" idx="2"/>
          </p:nvPr>
        </p:nvSpPr>
        <p:spPr>
          <a:xfrm>
            <a:off x="6120245" y="1825625"/>
            <a:ext cx="51816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333333"/>
              </a:buClr>
              <a:buSzPts val="1800"/>
              <a:buNone/>
            </a:pPr>
            <a:endParaRPr/>
          </a:p>
        </p:txBody>
      </p:sp>
      <p:sp>
        <p:nvSpPr>
          <p:cNvPr id="807" name="Google Shape;807;p1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Digital disruption is happening </a:t>
            </a:r>
            <a:r>
              <a:rPr lang="en-US" i="1">
                <a:solidFill>
                  <a:srgbClr val="4ED8FF"/>
                </a:solidFill>
              </a:rPr>
              <a:t>faster than ever</a:t>
            </a:r>
            <a:endParaRPr/>
          </a:p>
        </p:txBody>
      </p:sp>
      <p:pic>
        <p:nvPicPr>
          <p:cNvPr id="808" name="Google Shape;808;p11"/>
          <p:cNvPicPr preferRelativeResize="0"/>
          <p:nvPr/>
        </p:nvPicPr>
        <p:blipFill rotWithShape="1">
          <a:blip r:embed="rId3">
            <a:alphaModFix/>
          </a:blip>
          <a:srcRect/>
          <a:stretch/>
        </p:blipFill>
        <p:spPr>
          <a:xfrm>
            <a:off x="5967845" y="1417662"/>
            <a:ext cx="5722211" cy="4354512"/>
          </a:xfrm>
          <a:prstGeom prst="roundRect">
            <a:avLst>
              <a:gd name="adj" fmla="val 8594"/>
            </a:avLst>
          </a:prstGeom>
          <a:solidFill>
            <a:srgbClr val="ECECEC"/>
          </a:solidFill>
          <a:ln>
            <a:noFill/>
          </a:ln>
          <a:effectLst>
            <a:reflection stA="38000" endPos="28000" dist="5000" dir="5400000" sy="-100000" algn="bl" rotWithShape="0"/>
          </a:effectLst>
        </p:spPr>
      </p:pic>
      <p:sp>
        <p:nvSpPr>
          <p:cNvPr id="809" name="Google Shape;809;p11"/>
          <p:cNvSpPr/>
          <p:nvPr/>
        </p:nvSpPr>
        <p:spPr>
          <a:xfrm>
            <a:off x="600221" y="6322857"/>
            <a:ext cx="8515644"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sng" strike="noStrike" cap="none">
                <a:solidFill>
                  <a:srgbClr val="000000"/>
                </a:solidFill>
                <a:latin typeface="Arial"/>
                <a:ea typeface="Arial"/>
                <a:cs typeface="Arial"/>
                <a:sym typeface="Arial"/>
                <a:hlinkClick r:id="rId4"/>
              </a:rPr>
              <a:t>McKinsey Report available at  https://www.mckinsey.com/~/media/McKinsey/Business%20Functions/McKinsey%20Digital/Our%20Insights/Why%20digital%20strategies%20fail/Why-digital-strategies-fail.ashx</a:t>
            </a:r>
            <a:endParaRPr sz="9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53155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2"/>
          <p:cNvSpPr txBox="1">
            <a:spLocks noGrp="1"/>
          </p:cNvSpPr>
          <p:nvPr>
            <p:ph type="body" idx="1"/>
          </p:nvPr>
        </p:nvSpPr>
        <p:spPr>
          <a:xfrm>
            <a:off x="786245" y="1825625"/>
            <a:ext cx="5181600" cy="4351338"/>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Clr>
                <a:srgbClr val="333333"/>
              </a:buClr>
              <a:buSzPts val="1800"/>
              <a:buNone/>
            </a:pPr>
            <a:endParaRPr/>
          </a:p>
        </p:txBody>
      </p:sp>
      <p:sp>
        <p:nvSpPr>
          <p:cNvPr id="815" name="Google Shape;815;p12"/>
          <p:cNvSpPr txBox="1">
            <a:spLocks noGrp="1"/>
          </p:cNvSpPr>
          <p:nvPr>
            <p:ph type="body" idx="2"/>
          </p:nvPr>
        </p:nvSpPr>
        <p:spPr>
          <a:xfrm>
            <a:off x="6120245" y="1825625"/>
            <a:ext cx="5181600" cy="4351338"/>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rgbClr val="333333"/>
              </a:buClr>
              <a:buSzPts val="1800"/>
              <a:buChar char="•"/>
            </a:pPr>
            <a:r>
              <a:rPr lang="en-US" sz="2400"/>
              <a:t>Platforms facilitate Ecosystem Business Models</a:t>
            </a:r>
            <a:endParaRPr/>
          </a:p>
          <a:p>
            <a:pPr marL="457200" lvl="0" indent="-342900" algn="l" rtl="0">
              <a:lnSpc>
                <a:spcPct val="90000"/>
              </a:lnSpc>
              <a:spcBef>
                <a:spcPts val="1000"/>
              </a:spcBef>
              <a:spcAft>
                <a:spcPts val="0"/>
              </a:spcAft>
              <a:buClr>
                <a:srgbClr val="333333"/>
              </a:buClr>
              <a:buSzPts val="1800"/>
              <a:buChar char="•"/>
            </a:pPr>
            <a:r>
              <a:rPr lang="en-US" sz="2400"/>
              <a:t>= Business Value</a:t>
            </a:r>
            <a:endParaRPr/>
          </a:p>
          <a:p>
            <a:pPr marL="457200" lvl="0" indent="-342900" algn="l" rtl="0">
              <a:lnSpc>
                <a:spcPct val="90000"/>
              </a:lnSpc>
              <a:spcBef>
                <a:spcPts val="1000"/>
              </a:spcBef>
              <a:spcAft>
                <a:spcPts val="0"/>
              </a:spcAft>
              <a:buClr>
                <a:srgbClr val="333333"/>
              </a:buClr>
              <a:buSzPts val="1800"/>
              <a:buChar char="•"/>
            </a:pPr>
            <a:r>
              <a:rPr lang="en-US" sz="2400"/>
              <a:t>= Agility</a:t>
            </a:r>
            <a:endParaRPr/>
          </a:p>
          <a:p>
            <a:pPr marL="457200" lvl="0" indent="-342900" algn="l" rtl="0">
              <a:lnSpc>
                <a:spcPct val="90000"/>
              </a:lnSpc>
              <a:spcBef>
                <a:spcPts val="1000"/>
              </a:spcBef>
              <a:spcAft>
                <a:spcPts val="0"/>
              </a:spcAft>
              <a:buClr>
                <a:srgbClr val="333333"/>
              </a:buClr>
              <a:buSzPts val="1800"/>
              <a:buChar char="•"/>
            </a:pPr>
            <a:r>
              <a:rPr lang="en-US" sz="2400"/>
              <a:t>Businesses must be Open, API(s) will create the new models assisting new models &amp; opportunities</a:t>
            </a:r>
            <a:endParaRPr/>
          </a:p>
          <a:p>
            <a:pPr marL="457200" lvl="0" indent="-228600" algn="l" rtl="0">
              <a:lnSpc>
                <a:spcPct val="90000"/>
              </a:lnSpc>
              <a:spcBef>
                <a:spcPts val="1000"/>
              </a:spcBef>
              <a:spcAft>
                <a:spcPts val="0"/>
              </a:spcAft>
              <a:buClr>
                <a:srgbClr val="333333"/>
              </a:buClr>
              <a:buSzPts val="1800"/>
              <a:buNone/>
            </a:pPr>
            <a:endParaRPr sz="2400"/>
          </a:p>
        </p:txBody>
      </p:sp>
      <p:sp>
        <p:nvSpPr>
          <p:cNvPr id="816" name="Google Shape;816;p1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Digital disrupts = Companies need to change how they work &amp; play.. Ecosystems</a:t>
            </a:r>
            <a:endParaRPr/>
          </a:p>
        </p:txBody>
      </p:sp>
      <p:pic>
        <p:nvPicPr>
          <p:cNvPr id="817" name="Google Shape;817;p12"/>
          <p:cNvPicPr preferRelativeResize="0"/>
          <p:nvPr/>
        </p:nvPicPr>
        <p:blipFill rotWithShape="1">
          <a:blip r:embed="rId3">
            <a:alphaModFix/>
          </a:blip>
          <a:srcRect/>
          <a:stretch/>
        </p:blipFill>
        <p:spPr>
          <a:xfrm>
            <a:off x="786245" y="1825624"/>
            <a:ext cx="5190608" cy="4096873"/>
          </a:xfrm>
          <a:prstGeom prst="roundRect">
            <a:avLst>
              <a:gd name="adj" fmla="val 8594"/>
            </a:avLst>
          </a:prstGeom>
          <a:solidFill>
            <a:srgbClr val="ECECEC"/>
          </a:solidFill>
          <a:ln>
            <a:noFill/>
          </a:ln>
          <a:effectLst>
            <a:reflection stA="38000" endPos="28000" dist="5000" dir="5400000" sy="-100000" algn="bl" rotWithShape="0"/>
          </a:effectLst>
        </p:spPr>
      </p:pic>
    </p:spTree>
    <p:extLst>
      <p:ext uri="{BB962C8B-B14F-4D97-AF65-F5344CB8AC3E}">
        <p14:creationId xmlns:p14="http://schemas.microsoft.com/office/powerpoint/2010/main" val="4264564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3"/>
          <p:cNvSpPr/>
          <p:nvPr/>
        </p:nvSpPr>
        <p:spPr>
          <a:xfrm>
            <a:off x="0" y="1395609"/>
            <a:ext cx="12192000" cy="229958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823" name="Google Shape;823;p1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800"/>
              <a:buNone/>
            </a:pPr>
            <a:r>
              <a:rPr lang="en-US" sz="3200">
                <a:solidFill>
                  <a:srgbClr val="0BADDD"/>
                </a:solidFill>
              </a:rPr>
              <a:t>How Are Tibco’s Customers Innovating for the </a:t>
            </a:r>
            <a:r>
              <a:rPr lang="en-US" sz="3200" b="1">
                <a:solidFill>
                  <a:srgbClr val="0BADDD"/>
                </a:solidFill>
              </a:rPr>
              <a:t>Connected Intelligence </a:t>
            </a:r>
            <a:r>
              <a:rPr lang="en-US" sz="3200">
                <a:solidFill>
                  <a:srgbClr val="0BADDD"/>
                </a:solidFill>
              </a:rPr>
              <a:t>Era?</a:t>
            </a:r>
            <a:endParaRPr sz="3200">
              <a:solidFill>
                <a:srgbClr val="0BADDD"/>
              </a:solidFill>
            </a:endParaRPr>
          </a:p>
        </p:txBody>
      </p:sp>
      <p:sp>
        <p:nvSpPr>
          <p:cNvPr id="824" name="Google Shape;824;p13"/>
          <p:cNvSpPr txBox="1"/>
          <p:nvPr/>
        </p:nvSpPr>
        <p:spPr>
          <a:xfrm>
            <a:off x="-454442" y="2311903"/>
            <a:ext cx="4691065" cy="10434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333333"/>
                </a:solidFill>
                <a:latin typeface="Verdana"/>
                <a:ea typeface="Verdana"/>
                <a:cs typeface="Verdana"/>
                <a:sym typeface="Verdana"/>
              </a:rPr>
              <a:t>$600,000</a:t>
            </a:r>
            <a:endParaRPr sz="2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33333"/>
                </a:solidFill>
                <a:latin typeface="Verdana"/>
                <a:ea typeface="Verdana"/>
                <a:cs typeface="Verdana"/>
                <a:sym typeface="Verdana"/>
              </a:rPr>
              <a:t>Anticipated OR cost savings PA</a:t>
            </a:r>
            <a:endParaRPr sz="1400" b="0" i="0" u="none" strike="noStrike" cap="none">
              <a:solidFill>
                <a:srgbClr val="000000"/>
              </a:solidFill>
              <a:latin typeface="Arial"/>
              <a:ea typeface="Arial"/>
              <a:cs typeface="Arial"/>
              <a:sym typeface="Arial"/>
            </a:endParaRPr>
          </a:p>
        </p:txBody>
      </p:sp>
      <p:sp>
        <p:nvSpPr>
          <p:cNvPr id="825" name="Google Shape;825;p13"/>
          <p:cNvSpPr txBox="1"/>
          <p:nvPr/>
        </p:nvSpPr>
        <p:spPr>
          <a:xfrm>
            <a:off x="152602" y="3673708"/>
            <a:ext cx="3262111" cy="1328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“In real time, we are able to alert our rapid response team to go to the bedside of a patient who is likely to go into cardiac arrest. So far, we’ve successfully reduced the number of </a:t>
            </a:r>
            <a:r>
              <a:rPr lang="en-US" sz="1000" b="0" i="1" u="none" strike="noStrike" cap="none">
                <a:solidFill>
                  <a:srgbClr val="4ED8FF"/>
                </a:solidFill>
                <a:latin typeface="Arial"/>
                <a:ea typeface="Arial"/>
                <a:cs typeface="Arial"/>
                <a:sym typeface="Arial"/>
              </a:rPr>
              <a:t>cardiac arrests </a:t>
            </a:r>
            <a:r>
              <a:rPr lang="en-US" sz="1000" b="0" i="1" u="none" strike="noStrike" cap="none">
                <a:solidFill>
                  <a:schemeClr val="dk1"/>
                </a:solidFill>
                <a:latin typeface="Arial"/>
                <a:ea typeface="Arial"/>
                <a:cs typeface="Arial"/>
                <a:sym typeface="Arial"/>
              </a:rPr>
              <a:t>in the hospital by an estimated </a:t>
            </a:r>
            <a:r>
              <a:rPr lang="en-US" sz="1000" b="0" i="1" u="none" strike="noStrike" cap="none">
                <a:solidFill>
                  <a:srgbClr val="4ED8FF"/>
                </a:solidFill>
                <a:latin typeface="Arial"/>
                <a:ea typeface="Arial"/>
                <a:cs typeface="Arial"/>
                <a:sym typeface="Arial"/>
              </a:rPr>
              <a:t>15 to 20%.”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956109"/>
                </a:solidFill>
                <a:latin typeface="Arial"/>
                <a:ea typeface="Arial"/>
                <a:cs typeface="Arial"/>
                <a:sym typeface="Arial"/>
              </a:rPr>
              <a:t>Chief Enterprise Architect, Christine Watts</a:t>
            </a: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accent1"/>
                </a:solidFill>
                <a:latin typeface="Verdana"/>
                <a:ea typeface="Verdana"/>
                <a:cs typeface="Verdana"/>
                <a:sym typeface="Verdana"/>
              </a:rPr>
              <a:t>Use Case</a:t>
            </a:r>
            <a:endParaRPr sz="1000" b="0" i="0" u="none" strike="noStrike" cap="none">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Integrated systems and centralized data to more effectively measure services and predict risks</a:t>
            </a:r>
            <a:endParaRPr sz="1400" b="0" i="0" u="none" strike="noStrike" cap="none">
              <a:solidFill>
                <a:srgbClr val="000000"/>
              </a:solidFill>
              <a:latin typeface="Arial"/>
              <a:ea typeface="Arial"/>
              <a:cs typeface="Arial"/>
              <a:sym typeface="Arial"/>
            </a:endParaRPr>
          </a:p>
        </p:txBody>
      </p:sp>
      <p:pic>
        <p:nvPicPr>
          <p:cNvPr id="826" name="Google Shape;826;p13" descr="UC_MED_2C_CMYK (1).eps"/>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5190" y="1514081"/>
            <a:ext cx="2001869" cy="614330"/>
          </a:xfrm>
          <a:prstGeom prst="rect">
            <a:avLst/>
          </a:prstGeom>
          <a:noFill/>
          <a:ln>
            <a:noFill/>
          </a:ln>
        </p:spPr>
      </p:pic>
      <p:sp>
        <p:nvSpPr>
          <p:cNvPr id="827" name="Google Shape;827;p13"/>
          <p:cNvSpPr txBox="1"/>
          <p:nvPr/>
        </p:nvSpPr>
        <p:spPr>
          <a:xfrm>
            <a:off x="4551981" y="2311903"/>
            <a:ext cx="3205507" cy="104344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333333"/>
                </a:solidFill>
                <a:latin typeface="Verdana"/>
                <a:ea typeface="Verdana"/>
                <a:cs typeface="Verdana"/>
                <a:sym typeface="Verdana"/>
              </a:rPr>
              <a:t>60%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33333"/>
                </a:solidFill>
                <a:latin typeface="Verdana"/>
                <a:ea typeface="Verdana"/>
                <a:cs typeface="Verdana"/>
                <a:sym typeface="Verdana"/>
              </a:rPr>
              <a:t>Saving of time compared with previous technologies used</a:t>
            </a:r>
            <a:endParaRPr sz="1400" b="0" i="0" u="none" strike="noStrike" cap="none">
              <a:solidFill>
                <a:srgbClr val="000000"/>
              </a:solidFill>
              <a:latin typeface="Arial"/>
              <a:ea typeface="Arial"/>
              <a:cs typeface="Arial"/>
              <a:sym typeface="Arial"/>
            </a:endParaRPr>
          </a:p>
        </p:txBody>
      </p:sp>
      <p:sp>
        <p:nvSpPr>
          <p:cNvPr id="828" name="Google Shape;828;p13"/>
          <p:cNvSpPr txBox="1"/>
          <p:nvPr/>
        </p:nvSpPr>
        <p:spPr>
          <a:xfrm>
            <a:off x="4551981" y="3673708"/>
            <a:ext cx="3449019" cy="1328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chemeClr val="dk1"/>
                </a:solidFill>
                <a:latin typeface="Arial"/>
                <a:ea typeface="Arial"/>
                <a:cs typeface="Arial"/>
                <a:sym typeface="Arial"/>
              </a:rPr>
              <a:t>"The software's ability to cover the </a:t>
            </a:r>
            <a:r>
              <a:rPr lang="en-US" sz="1000" b="0" i="1" u="none" strike="noStrike" cap="none">
                <a:solidFill>
                  <a:srgbClr val="4ED8FF"/>
                </a:solidFill>
                <a:latin typeface="Arial"/>
                <a:ea typeface="Arial"/>
                <a:cs typeface="Arial"/>
                <a:sym typeface="Arial"/>
              </a:rPr>
              <a:t>full data science development lifecycle</a:t>
            </a:r>
            <a:r>
              <a:rPr lang="en-US" sz="1000" b="0" i="1" u="none" strike="noStrike" cap="none">
                <a:solidFill>
                  <a:schemeClr val="dk1"/>
                </a:solidFill>
                <a:latin typeface="Arial"/>
                <a:ea typeface="Arial"/>
                <a:cs typeface="Arial"/>
                <a:sym typeface="Arial"/>
              </a:rPr>
              <a:t>: data retrieval, preparation, transformation, analysis, and final interactive dashboard presentation, meant it could easily meet the aspirations of our proposed agile informatics process,"</a:t>
            </a:r>
            <a:r>
              <a:rPr lang="en-US" sz="1400" b="0" i="0" u="none" strike="noStrike" cap="none">
                <a:solidFill>
                  <a:srgbClr val="000000"/>
                </a:solidFill>
                <a:latin typeface="Arial"/>
                <a:ea typeface="Arial"/>
                <a:cs typeface="Arial"/>
                <a:sym typeface="Arial"/>
              </a:rPr>
              <a:t> </a:t>
            </a:r>
            <a:r>
              <a:rPr lang="en-US" sz="1000" b="0" i="0" u="none" strike="noStrike" cap="none">
                <a:solidFill>
                  <a:srgbClr val="956109"/>
                </a:solidFill>
                <a:latin typeface="Verdana"/>
                <a:ea typeface="Verdana"/>
                <a:cs typeface="Verdana"/>
                <a:sym typeface="Verdana"/>
              </a:rPr>
              <a:t>Informatics Head of Unit SEPA, Mark Hallard</a:t>
            </a:r>
            <a:endParaRPr sz="1000" b="0" i="0" u="none" strike="noStrike" cap="none">
              <a:solidFill>
                <a:srgbClr val="956109"/>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accent1"/>
                </a:solidFill>
                <a:latin typeface="Verdana"/>
                <a:ea typeface="Verdana"/>
                <a:cs typeface="Verdana"/>
                <a:sym typeface="Verdana"/>
              </a:rPr>
              <a:t>Use Case</a:t>
            </a:r>
            <a:endParaRPr sz="1000" b="0" i="0" u="none" strike="noStrike" cap="none">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Evidence-based decisions and efficient and automated analytics</a:t>
            </a:r>
            <a:endParaRPr sz="1400" b="0" i="0" u="none" strike="noStrike" cap="none">
              <a:solidFill>
                <a:srgbClr val="000000"/>
              </a:solidFill>
              <a:latin typeface="Arial"/>
              <a:ea typeface="Arial"/>
              <a:cs typeface="Arial"/>
              <a:sym typeface="Arial"/>
            </a:endParaRPr>
          </a:p>
        </p:txBody>
      </p:sp>
      <p:sp>
        <p:nvSpPr>
          <p:cNvPr id="829" name="Google Shape;829;p13"/>
          <p:cNvSpPr txBox="1"/>
          <p:nvPr/>
        </p:nvSpPr>
        <p:spPr>
          <a:xfrm>
            <a:off x="8700528" y="2311903"/>
            <a:ext cx="3491472" cy="98488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US" sz="2600" b="0" i="0" u="none" strike="noStrike" cap="none">
                <a:solidFill>
                  <a:srgbClr val="333333"/>
                </a:solidFill>
                <a:latin typeface="Verdana"/>
                <a:ea typeface="Verdana"/>
                <a:cs typeface="Verdana"/>
                <a:sym typeface="Verdana"/>
              </a:rPr>
              <a:t>6 Years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333333"/>
                </a:solidFill>
                <a:latin typeface="Verdana"/>
                <a:ea typeface="Verdana"/>
                <a:cs typeface="Verdana"/>
                <a:sym typeface="Verdana"/>
              </a:rPr>
              <a:t>Time to deliver own visualizations</a:t>
            </a:r>
            <a:br>
              <a:rPr lang="en-US" sz="1600" b="0" i="0" u="none" strike="noStrike" cap="none">
                <a:solidFill>
                  <a:srgbClr val="333333"/>
                </a:solidFill>
                <a:latin typeface="Verdana"/>
                <a:ea typeface="Verdana"/>
                <a:cs typeface="Verdana"/>
                <a:sym typeface="Verdana"/>
              </a:rPr>
            </a:br>
            <a:r>
              <a:rPr lang="en-US" sz="1600" b="0" i="0" u="none" strike="noStrike" cap="none">
                <a:solidFill>
                  <a:srgbClr val="333333"/>
                </a:solidFill>
                <a:latin typeface="Verdana"/>
                <a:ea typeface="Verdana"/>
                <a:cs typeface="Verdana"/>
                <a:sym typeface="Verdana"/>
              </a:rPr>
              <a:t>vs. 2 months</a:t>
            </a:r>
            <a:endParaRPr sz="1400" b="0" i="0" u="none" strike="noStrike" cap="none">
              <a:solidFill>
                <a:srgbClr val="000000"/>
              </a:solidFill>
              <a:latin typeface="Arial"/>
              <a:ea typeface="Arial"/>
              <a:cs typeface="Arial"/>
              <a:sym typeface="Arial"/>
            </a:endParaRPr>
          </a:p>
        </p:txBody>
      </p:sp>
      <p:sp>
        <p:nvSpPr>
          <p:cNvPr id="830" name="Google Shape;830;p13"/>
          <p:cNvSpPr txBox="1"/>
          <p:nvPr/>
        </p:nvSpPr>
        <p:spPr>
          <a:xfrm>
            <a:off x="8001001" y="3695193"/>
            <a:ext cx="4038398" cy="229958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1" u="none" strike="noStrike" cap="none">
                <a:solidFill>
                  <a:srgbClr val="000000"/>
                </a:solidFill>
                <a:latin typeface="Arial"/>
                <a:ea typeface="Arial"/>
                <a:cs typeface="Arial"/>
                <a:sym typeface="Arial"/>
              </a:rPr>
              <a:t>The driver changes gears about 100 times a lap. Every time there’s a gear change, we collect around </a:t>
            </a:r>
            <a:r>
              <a:rPr lang="en-US" sz="1000" b="0" i="1" u="none" strike="noStrike" cap="none">
                <a:solidFill>
                  <a:srgbClr val="4ED8FF"/>
                </a:solidFill>
                <a:latin typeface="Arial"/>
                <a:ea typeface="Arial"/>
                <a:cs typeface="Arial"/>
                <a:sym typeface="Arial"/>
              </a:rPr>
              <a:t>1,000 data points</a:t>
            </a:r>
            <a:r>
              <a:rPr lang="en-US" sz="1000" b="0" i="1" u="none" strike="noStrike" cap="none">
                <a:solidFill>
                  <a:srgbClr val="000000"/>
                </a:solidFill>
                <a:latin typeface="Arial"/>
                <a:ea typeface="Arial"/>
                <a:cs typeface="Arial"/>
                <a:sym typeface="Arial"/>
              </a:rPr>
              <a:t>. Those gear changes can be categorized into how fast they were, and how much stress they put on the gears. When you visualize that data, you can actually make the gear box last longer, or more importantly, make harsher gear changes. You can then find that if you put the gear box into one particular mode, it’s </a:t>
            </a:r>
            <a:r>
              <a:rPr lang="en-US" sz="1000" b="0" i="1" u="none" strike="noStrike" cap="none">
                <a:solidFill>
                  <a:srgbClr val="4ED8FF"/>
                </a:solidFill>
                <a:latin typeface="Arial"/>
                <a:ea typeface="Arial"/>
                <a:cs typeface="Arial"/>
                <a:sym typeface="Arial"/>
              </a:rPr>
              <a:t>roughly 50 milliseconds faster per lap</a:t>
            </a:r>
            <a:r>
              <a:rPr lang="en-US" sz="1000" b="0" i="1" u="none" strike="noStrike" cap="none">
                <a:solidFill>
                  <a:srgbClr val="000000"/>
                </a:solidFill>
                <a:latin typeface="Arial"/>
                <a:ea typeface="Arial"/>
                <a:cs typeface="Arial"/>
                <a:sym typeface="Arial"/>
              </a:rPr>
              <a:t>. Cars that were fourth and fifth in qualifying were one one-thousandth of a second different, so 50 milliseconds </a:t>
            </a:r>
            <a:r>
              <a:rPr lang="en-US" sz="1000" b="0" i="1" u="none" strike="noStrike" cap="none">
                <a:solidFill>
                  <a:srgbClr val="4ED8FF"/>
                </a:solidFill>
                <a:latin typeface="Arial"/>
                <a:ea typeface="Arial"/>
                <a:cs typeface="Arial"/>
                <a:sym typeface="Arial"/>
              </a:rPr>
              <a:t>matters</a:t>
            </a:r>
            <a:r>
              <a:rPr lang="en-US" sz="1000" b="0" i="1" u="none" strike="noStrike" cap="none">
                <a:solidFill>
                  <a:srgbClr val="000000"/>
                </a:solidFill>
                <a:latin typeface="Arial"/>
                <a:ea typeface="Arial"/>
                <a:cs typeface="Arial"/>
                <a:sym typeface="Arial"/>
              </a:rPr>
              <a:t>. So for us to be able to make those harsher gear changes is important. We spent six years creating our own visualizations. TIBCO turned up, and in a matter of two months, did better work.” </a:t>
            </a:r>
            <a:r>
              <a:rPr lang="en-US" sz="1000" b="0" i="0" u="none" strike="noStrike" cap="none">
                <a:solidFill>
                  <a:srgbClr val="956109"/>
                </a:solidFill>
                <a:latin typeface="Verdana"/>
                <a:ea typeface="Verdana"/>
                <a:cs typeface="Verdana"/>
                <a:sym typeface="Verdana"/>
              </a:rPr>
              <a:t>Head of IT, Matt Harris </a:t>
            </a:r>
            <a:endParaRPr sz="1000" b="0" i="0" u="none" strike="noStrike" cap="none">
              <a:solidFill>
                <a:srgbClr val="956109"/>
              </a:solidFill>
              <a:latin typeface="Verdana"/>
              <a:ea typeface="Verdana"/>
              <a:cs typeface="Verdana"/>
              <a:sym typeface="Verdana"/>
            </a:endParaRPr>
          </a:p>
          <a:p>
            <a:pPr marL="0" marR="0" lvl="0" indent="0" algn="l" rtl="0">
              <a:lnSpc>
                <a:spcPct val="100000"/>
              </a:lnSpc>
              <a:spcBef>
                <a:spcPts val="0"/>
              </a:spcBef>
              <a:spcAft>
                <a:spcPts val="0"/>
              </a:spcAft>
              <a:buClr>
                <a:schemeClr val="dk1"/>
              </a:buClr>
              <a:buSzPts val="1000"/>
              <a:buFont typeface="Verdana"/>
              <a:buNone/>
            </a:pPr>
            <a:endParaRPr sz="1000" b="0" i="0" u="none" strike="noStrike" cap="none">
              <a:solidFill>
                <a:schemeClr val="dk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accent1"/>
                </a:solidFill>
                <a:latin typeface="Verdana"/>
                <a:ea typeface="Verdana"/>
                <a:cs typeface="Verdana"/>
                <a:sym typeface="Verdana"/>
              </a:rPr>
              <a:t>Use Case</a:t>
            </a:r>
            <a:endParaRPr sz="1000" b="0" i="0" u="none" strike="noStrike" cap="none">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Verdana"/>
                <a:ea typeface="Verdana"/>
                <a:cs typeface="Verdana"/>
                <a:sym typeface="Verdana"/>
              </a:rPr>
              <a:t>Real Time Car Dynamics Changing, Continuous Improvement</a:t>
            </a:r>
            <a:endParaRPr sz="1400" b="0" i="0" u="none" strike="noStrike" cap="none">
              <a:solidFill>
                <a:srgbClr val="000000"/>
              </a:solidFill>
              <a:latin typeface="Arial"/>
              <a:ea typeface="Arial"/>
              <a:cs typeface="Arial"/>
              <a:sym typeface="Arial"/>
            </a:endParaRPr>
          </a:p>
        </p:txBody>
      </p:sp>
      <p:pic>
        <p:nvPicPr>
          <p:cNvPr id="831" name="Google Shape;831;p13"/>
          <p:cNvPicPr preferRelativeResize="0"/>
          <p:nvPr/>
        </p:nvPicPr>
        <p:blipFill rotWithShape="1">
          <a:blip r:embed="rId4">
            <a:alphaModFix/>
          </a:blip>
          <a:srcRect/>
          <a:stretch/>
        </p:blipFill>
        <p:spPr>
          <a:xfrm>
            <a:off x="9557840" y="1507340"/>
            <a:ext cx="1691120" cy="804563"/>
          </a:xfrm>
          <a:prstGeom prst="rect">
            <a:avLst/>
          </a:prstGeom>
          <a:noFill/>
          <a:ln>
            <a:noFill/>
          </a:ln>
        </p:spPr>
      </p:pic>
      <p:pic>
        <p:nvPicPr>
          <p:cNvPr id="832" name="Google Shape;832;p13"/>
          <p:cNvPicPr preferRelativeResize="0"/>
          <p:nvPr/>
        </p:nvPicPr>
        <p:blipFill rotWithShape="1">
          <a:blip r:embed="rId5">
            <a:alphaModFix/>
          </a:blip>
          <a:srcRect/>
          <a:stretch/>
        </p:blipFill>
        <p:spPr>
          <a:xfrm>
            <a:off x="5755790" y="1505023"/>
            <a:ext cx="1041400" cy="647700"/>
          </a:xfrm>
          <a:prstGeom prst="rect">
            <a:avLst/>
          </a:prstGeom>
          <a:noFill/>
          <a:ln>
            <a:noFill/>
          </a:ln>
        </p:spPr>
      </p:pic>
      <p:sp>
        <p:nvSpPr>
          <p:cNvPr id="833" name="Google Shape;833;p1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20581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14" descr="A sunset in the background&#10;&#10;Description automatically generated"/>
          <p:cNvPicPr preferRelativeResize="0"/>
          <p:nvPr/>
        </p:nvPicPr>
        <p:blipFill rotWithShape="1">
          <a:blip r:embed="rId3">
            <a:alphaModFix/>
          </a:blip>
          <a:srcRect/>
          <a:stretch/>
        </p:blipFill>
        <p:spPr>
          <a:xfrm>
            <a:off x="-21033" y="0"/>
            <a:ext cx="12213033" cy="6858000"/>
          </a:xfrm>
          <a:prstGeom prst="rect">
            <a:avLst/>
          </a:prstGeom>
          <a:noFill/>
          <a:ln>
            <a:noFill/>
          </a:ln>
        </p:spPr>
      </p:pic>
      <p:sp>
        <p:nvSpPr>
          <p:cNvPr id="840" name="Google Shape;840;p14"/>
          <p:cNvSpPr txBox="1"/>
          <p:nvPr/>
        </p:nvSpPr>
        <p:spPr>
          <a:xfrm>
            <a:off x="282167" y="1861267"/>
            <a:ext cx="8164800" cy="1752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Verdana"/>
                <a:ea typeface="Verdana"/>
                <a:cs typeface="Verdana"/>
                <a:sym typeface="Verdana"/>
              </a:rPr>
              <a:t>Only TIBCO can guarantee its customers digital sovereignty by providing:</a:t>
            </a:r>
            <a:endParaRPr sz="2667" b="0" i="0" u="none" strike="noStrike" cap="none">
              <a:solidFill>
                <a:schemeClr val="lt1"/>
              </a:solidFill>
              <a:latin typeface="Verdana"/>
              <a:ea typeface="Verdana"/>
              <a:cs typeface="Verdana"/>
              <a:sym typeface="Verdana"/>
            </a:endParaRPr>
          </a:p>
        </p:txBody>
      </p:sp>
      <p:sp>
        <p:nvSpPr>
          <p:cNvPr id="841" name="Google Shape;841;p14"/>
          <p:cNvSpPr txBox="1">
            <a:spLocks noGrp="1"/>
          </p:cNvSpPr>
          <p:nvPr>
            <p:ph type="title"/>
          </p:nvPr>
        </p:nvSpPr>
        <p:spPr>
          <a:xfrm>
            <a:off x="845825" y="157055"/>
            <a:ext cx="11198538" cy="6780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lt1"/>
              </a:buClr>
              <a:buSzPts val="1800"/>
              <a:buNone/>
            </a:pPr>
            <a:r>
              <a:rPr lang="en-US">
                <a:solidFill>
                  <a:srgbClr val="4ED8FF"/>
                </a:solidFill>
              </a:rPr>
              <a:t>Our Value: The Digital Business Platform</a:t>
            </a:r>
            <a:endParaRPr>
              <a:solidFill>
                <a:srgbClr val="4ED8FF"/>
              </a:solidFill>
            </a:endParaRPr>
          </a:p>
        </p:txBody>
      </p:sp>
      <p:sp>
        <p:nvSpPr>
          <p:cNvPr id="842" name="Google Shape;842;p14"/>
          <p:cNvSpPr txBox="1"/>
          <p:nvPr/>
        </p:nvSpPr>
        <p:spPr>
          <a:xfrm>
            <a:off x="378699" y="3634600"/>
            <a:ext cx="3250765" cy="376964"/>
          </a:xfrm>
          <a:prstGeom prst="rect">
            <a:avLst/>
          </a:prstGeom>
          <a:noFill/>
          <a:ln>
            <a:noFill/>
          </a:ln>
        </p:spPr>
        <p:txBody>
          <a:bodyPr spcFirstLastPara="1" wrap="square" lIns="121900" tIns="60925" rIns="121900" bIns="60925" anchor="t" anchorCtr="0">
            <a:noAutofit/>
          </a:bodyPr>
          <a:lstStyle/>
          <a:p>
            <a:pPr marL="152396" marR="0" lvl="0" indent="0" algn="l" rtl="0">
              <a:lnSpc>
                <a:spcPct val="78333"/>
              </a:lnSpc>
              <a:spcBef>
                <a:spcPts val="0"/>
              </a:spcBef>
              <a:spcAft>
                <a:spcPts val="0"/>
              </a:spcAft>
              <a:buClr>
                <a:srgbClr val="000000"/>
              </a:buClr>
              <a:buSzPts val="2400"/>
              <a:buFont typeface="Arial"/>
              <a:buNone/>
            </a:pPr>
            <a:r>
              <a:rPr lang="en-US" sz="2400" b="1" i="0" u="none" strike="noStrike" cap="none">
                <a:solidFill>
                  <a:srgbClr val="4ED8FF"/>
                </a:solidFill>
                <a:latin typeface="Verdana"/>
                <a:ea typeface="Verdana"/>
                <a:cs typeface="Verdana"/>
                <a:sym typeface="Verdana"/>
              </a:rPr>
              <a:t>Comprehensive Platform</a:t>
            </a:r>
            <a:endParaRPr sz="2400" b="0" i="0" u="none" strike="noStrike" cap="none">
              <a:solidFill>
                <a:srgbClr val="4ED8FF"/>
              </a:solidFill>
              <a:latin typeface="Verdana"/>
              <a:ea typeface="Verdana"/>
              <a:cs typeface="Verdana"/>
              <a:sym typeface="Verdana"/>
            </a:endParaRPr>
          </a:p>
        </p:txBody>
      </p:sp>
      <p:sp>
        <p:nvSpPr>
          <p:cNvPr id="843" name="Google Shape;843;p14"/>
          <p:cNvSpPr txBox="1"/>
          <p:nvPr/>
        </p:nvSpPr>
        <p:spPr>
          <a:xfrm>
            <a:off x="4018500" y="3620167"/>
            <a:ext cx="2614800" cy="420800"/>
          </a:xfrm>
          <a:prstGeom prst="rect">
            <a:avLst/>
          </a:prstGeom>
          <a:noFill/>
          <a:ln>
            <a:noFill/>
          </a:ln>
        </p:spPr>
        <p:txBody>
          <a:bodyPr spcFirstLastPara="1" wrap="square" lIns="121900" tIns="60925" rIns="121900" bIns="60925" anchor="t" anchorCtr="0">
            <a:noAutofit/>
          </a:bodyPr>
          <a:lstStyle/>
          <a:p>
            <a:pPr marL="152396" marR="0" lvl="0" indent="0" algn="l" rtl="0">
              <a:lnSpc>
                <a:spcPct val="78333"/>
              </a:lnSpc>
              <a:spcBef>
                <a:spcPts val="0"/>
              </a:spcBef>
              <a:spcAft>
                <a:spcPts val="0"/>
              </a:spcAft>
              <a:buClr>
                <a:srgbClr val="000000"/>
              </a:buClr>
              <a:buSzPts val="2400"/>
              <a:buFont typeface="Arial"/>
              <a:buNone/>
            </a:pPr>
            <a:r>
              <a:rPr lang="en-US" sz="2400" b="1" i="0" u="none" strike="noStrike" cap="none">
                <a:solidFill>
                  <a:srgbClr val="4ED8FF"/>
                </a:solidFill>
                <a:latin typeface="Verdana"/>
                <a:ea typeface="Verdana"/>
                <a:cs typeface="Verdana"/>
                <a:sym typeface="Verdana"/>
              </a:rPr>
              <a:t>Accelerated Innovation</a:t>
            </a:r>
            <a:endParaRPr sz="2400" b="0" i="0" u="none" strike="noStrike" cap="none">
              <a:solidFill>
                <a:srgbClr val="4ED8FF"/>
              </a:solidFill>
              <a:latin typeface="Verdana"/>
              <a:ea typeface="Verdana"/>
              <a:cs typeface="Verdana"/>
              <a:sym typeface="Verdana"/>
            </a:endParaRPr>
          </a:p>
        </p:txBody>
      </p:sp>
      <p:sp>
        <p:nvSpPr>
          <p:cNvPr id="844" name="Google Shape;844;p14"/>
          <p:cNvSpPr txBox="1"/>
          <p:nvPr/>
        </p:nvSpPr>
        <p:spPr>
          <a:xfrm>
            <a:off x="7299187" y="3610669"/>
            <a:ext cx="2738800" cy="334400"/>
          </a:xfrm>
          <a:prstGeom prst="rect">
            <a:avLst/>
          </a:prstGeom>
          <a:noFill/>
          <a:ln>
            <a:noFill/>
          </a:ln>
        </p:spPr>
        <p:txBody>
          <a:bodyPr spcFirstLastPara="1" wrap="square" lIns="121900" tIns="60925" rIns="121900" bIns="60925" anchor="t" anchorCtr="0">
            <a:noAutofit/>
          </a:bodyPr>
          <a:lstStyle/>
          <a:p>
            <a:pPr marL="152396" marR="0" lvl="0" indent="0" algn="l" rtl="0">
              <a:lnSpc>
                <a:spcPct val="78333"/>
              </a:lnSpc>
              <a:spcBef>
                <a:spcPts val="0"/>
              </a:spcBef>
              <a:spcAft>
                <a:spcPts val="0"/>
              </a:spcAft>
              <a:buClr>
                <a:srgbClr val="000000"/>
              </a:buClr>
              <a:buSzPts val="2400"/>
              <a:buFont typeface="Arial"/>
              <a:buNone/>
            </a:pPr>
            <a:r>
              <a:rPr lang="en-US" sz="2400" b="1" i="0" u="none" strike="noStrike" cap="none">
                <a:solidFill>
                  <a:srgbClr val="4ED8FF"/>
                </a:solidFill>
                <a:latin typeface="Verdana"/>
                <a:ea typeface="Verdana"/>
                <a:cs typeface="Verdana"/>
                <a:sym typeface="Verdana"/>
              </a:rPr>
              <a:t>Freedom</a:t>
            </a:r>
            <a:endParaRPr sz="2400" b="1" i="0" u="none" strike="noStrike" cap="none">
              <a:solidFill>
                <a:srgbClr val="4ED8FF"/>
              </a:solidFill>
              <a:latin typeface="Verdana"/>
              <a:ea typeface="Verdana"/>
              <a:cs typeface="Verdana"/>
              <a:sym typeface="Verdana"/>
            </a:endParaRPr>
          </a:p>
        </p:txBody>
      </p:sp>
      <p:grpSp>
        <p:nvGrpSpPr>
          <p:cNvPr id="845" name="Google Shape;845;p14"/>
          <p:cNvGrpSpPr/>
          <p:nvPr/>
        </p:nvGrpSpPr>
        <p:grpSpPr>
          <a:xfrm>
            <a:off x="-1" y="1203"/>
            <a:ext cx="12191997" cy="6856799"/>
            <a:chOff x="-1" y="1201"/>
            <a:chExt cx="12191998" cy="6856799"/>
          </a:xfrm>
        </p:grpSpPr>
        <p:pic>
          <p:nvPicPr>
            <p:cNvPr id="846" name="Google Shape;846;p14"/>
            <p:cNvPicPr preferRelativeResize="0"/>
            <p:nvPr/>
          </p:nvPicPr>
          <p:blipFill rotWithShape="1">
            <a:blip r:embed="rId4">
              <a:alphaModFix/>
            </a:blip>
            <a:srcRect/>
            <a:stretch/>
          </p:blipFill>
          <p:spPr>
            <a:xfrm>
              <a:off x="9104241" y="6339632"/>
              <a:ext cx="3087756" cy="518368"/>
            </a:xfrm>
            <a:prstGeom prst="rect">
              <a:avLst/>
            </a:prstGeom>
            <a:noFill/>
            <a:ln>
              <a:noFill/>
            </a:ln>
          </p:spPr>
        </p:pic>
        <p:pic>
          <p:nvPicPr>
            <p:cNvPr id="847" name="Google Shape;847;p1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9" cy="235697"/>
            </a:xfrm>
            <a:prstGeom prst="rect">
              <a:avLst/>
            </a:prstGeom>
            <a:noFill/>
            <a:ln>
              <a:noFill/>
            </a:ln>
          </p:spPr>
        </p:pic>
        <p:pic>
          <p:nvPicPr>
            <p:cNvPr id="848" name="Google Shape;848;p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0" cy="315596"/>
            </a:xfrm>
            <a:prstGeom prst="rect">
              <a:avLst/>
            </a:prstGeom>
            <a:noFill/>
            <a:ln>
              <a:noFill/>
            </a:ln>
          </p:spPr>
        </p:pic>
      </p:grpSp>
      <p:pic>
        <p:nvPicPr>
          <p:cNvPr id="849" name="Google Shape;849;p14"/>
          <p:cNvPicPr preferRelativeResize="0"/>
          <p:nvPr/>
        </p:nvPicPr>
        <p:blipFill rotWithShape="1">
          <a:blip r:embed="rId7">
            <a:alphaModFix/>
          </a:blip>
          <a:srcRect/>
          <a:stretch/>
        </p:blipFill>
        <p:spPr>
          <a:xfrm>
            <a:off x="7420934" y="1129267"/>
            <a:ext cx="4786300" cy="2664867"/>
          </a:xfrm>
          <a:prstGeom prst="rect">
            <a:avLst/>
          </a:prstGeom>
          <a:noFill/>
          <a:ln>
            <a:noFill/>
          </a:ln>
        </p:spPr>
      </p:pic>
      <p:graphicFrame>
        <p:nvGraphicFramePr>
          <p:cNvPr id="850" name="Google Shape;850;p14"/>
          <p:cNvGraphicFramePr/>
          <p:nvPr/>
        </p:nvGraphicFramePr>
        <p:xfrm>
          <a:off x="247904" y="4438864"/>
          <a:ext cx="9694725" cy="1991370"/>
        </p:xfrm>
        <a:graphic>
          <a:graphicData uri="http://schemas.openxmlformats.org/drawingml/2006/table">
            <a:tbl>
              <a:tblPr>
                <a:noFill/>
              </a:tblPr>
              <a:tblGrid>
                <a:gridCol w="3231575">
                  <a:extLst>
                    <a:ext uri="{9D8B030D-6E8A-4147-A177-3AD203B41FA5}">
                      <a16:colId xmlns:a16="http://schemas.microsoft.com/office/drawing/2014/main" val="20000"/>
                    </a:ext>
                  </a:extLst>
                </a:gridCol>
                <a:gridCol w="3231575">
                  <a:extLst>
                    <a:ext uri="{9D8B030D-6E8A-4147-A177-3AD203B41FA5}">
                      <a16:colId xmlns:a16="http://schemas.microsoft.com/office/drawing/2014/main" val="20001"/>
                    </a:ext>
                  </a:extLst>
                </a:gridCol>
                <a:gridCol w="3231575">
                  <a:extLst>
                    <a:ext uri="{9D8B030D-6E8A-4147-A177-3AD203B41FA5}">
                      <a16:colId xmlns:a16="http://schemas.microsoft.com/office/drawing/2014/main" val="20002"/>
                    </a:ext>
                  </a:extLst>
                </a:gridCol>
              </a:tblGrid>
              <a:tr h="955050">
                <a:tc>
                  <a:txBody>
                    <a:bodyPr/>
                    <a:lstStyle/>
                    <a:p>
                      <a:pPr marL="0" marR="0" lvl="0" indent="0" algn="ctr" rtl="0">
                        <a:lnSpc>
                          <a:spcPct val="100000"/>
                        </a:lnSpc>
                        <a:spcBef>
                          <a:spcPts val="0"/>
                        </a:spcBef>
                        <a:spcAft>
                          <a:spcPts val="0"/>
                        </a:spcAft>
                        <a:buClr>
                          <a:schemeClr val="dk1"/>
                        </a:buClr>
                        <a:buSzPts val="2100"/>
                        <a:buFont typeface="Arial"/>
                        <a:buNone/>
                      </a:pPr>
                      <a:r>
                        <a:rPr lang="en-US" sz="2100" u="none" strike="noStrike" cap="none">
                          <a:solidFill>
                            <a:srgbClr val="F2F2F2"/>
                          </a:solidFill>
                        </a:rPr>
                        <a:t>Capabilities for Digital Execution</a:t>
                      </a:r>
                      <a:endParaRPr sz="2100" i="0" u="none" strike="noStrike" cap="none">
                        <a:solidFill>
                          <a:srgbClr val="F2F2F2"/>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100" i="0" u="none" strike="noStrike" cap="none">
                          <a:solidFill>
                            <a:srgbClr val="F2F2F2"/>
                          </a:solidFill>
                          <a:latin typeface="Verdana"/>
                          <a:ea typeface="Verdana"/>
                          <a:cs typeface="Verdana"/>
                          <a:sym typeface="Verdana"/>
                        </a:rPr>
                        <a:t>Simplification, Automation &amp; Agility</a:t>
                      </a:r>
                      <a:endParaRPr sz="2100" i="0" u="none" strike="noStrike" cap="none">
                        <a:solidFill>
                          <a:srgbClr val="F2F2F2"/>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100"/>
                        <a:buFont typeface="Arial"/>
                        <a:buNone/>
                      </a:pPr>
                      <a:r>
                        <a:rPr lang="en-US" sz="2100" u="none" strike="noStrike" cap="none">
                          <a:solidFill>
                            <a:srgbClr val="F2F2F2"/>
                          </a:solidFill>
                        </a:rPr>
                        <a:t>Choice &amp; Scale</a:t>
                      </a:r>
                      <a:endParaRPr sz="2100" i="0" u="none" strike="noStrike" cap="none">
                        <a:solidFill>
                          <a:srgbClr val="F2F2F2"/>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92475">
                <a:tc>
                  <a:txBody>
                    <a:bodyPr/>
                    <a:lstStyle/>
                    <a:p>
                      <a:pPr marL="0" marR="0" lvl="0" indent="0" algn="ctr" rtl="0">
                        <a:lnSpc>
                          <a:spcPct val="100000"/>
                        </a:lnSpc>
                        <a:spcBef>
                          <a:spcPts val="0"/>
                        </a:spcBef>
                        <a:spcAft>
                          <a:spcPts val="0"/>
                        </a:spcAft>
                        <a:buClr>
                          <a:schemeClr val="dk1"/>
                        </a:buClr>
                        <a:buSzPts val="1600"/>
                        <a:buFont typeface="Arial"/>
                        <a:buNone/>
                      </a:pPr>
                      <a:r>
                        <a:rPr lang="en-US" sz="1600" u="none" strike="noStrike" cap="none">
                          <a:solidFill>
                            <a:schemeClr val="lt1"/>
                          </a:solidFill>
                        </a:rPr>
                        <a:t>Innovate and collaborate without constraints</a:t>
                      </a:r>
                      <a:endParaRPr sz="1600" i="0" u="none" strike="noStrike" cap="none">
                        <a:solidFill>
                          <a:schemeClr val="lt1"/>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i="0" u="none" strike="noStrike" cap="none">
                          <a:solidFill>
                            <a:schemeClr val="lt1"/>
                          </a:solidFill>
                          <a:latin typeface="Verdana"/>
                          <a:ea typeface="Verdana"/>
                          <a:cs typeface="Verdana"/>
                          <a:sym typeface="Verdana"/>
                        </a:rPr>
                        <a:t>Deploying anywhere and everywhere at pace</a:t>
                      </a:r>
                      <a:endParaRPr sz="1600" i="0" u="none" strike="noStrike" cap="none">
                        <a:solidFill>
                          <a:schemeClr val="lt1"/>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chemeClr val="lt1"/>
                          </a:solidFill>
                        </a:rPr>
                        <a:t>Operational Excellence From experimentation to mission critical</a:t>
                      </a:r>
                      <a:endParaRPr sz="1600" i="0" u="none" strike="noStrike" cap="none">
                        <a:solidFill>
                          <a:schemeClr val="lt1"/>
                        </a:solidFill>
                        <a:latin typeface="Verdana"/>
                        <a:ea typeface="Verdana"/>
                        <a:cs typeface="Verdana"/>
                        <a:sym typeface="Verdana"/>
                      </a:endParaRPr>
                    </a:p>
                  </a:txBody>
                  <a:tcPr marL="121925" marR="121925" marT="243825" marB="609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51" name="Google Shape;851;p1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141400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5"/>
          <p:cNvSpPr/>
          <p:nvPr/>
        </p:nvSpPr>
        <p:spPr>
          <a:xfrm>
            <a:off x="0" y="0"/>
            <a:ext cx="12192000" cy="6858000"/>
          </a:xfrm>
          <a:prstGeom prst="rect">
            <a:avLst/>
          </a:prstGeom>
          <a:solidFill>
            <a:srgbClr val="1399CE"/>
          </a:solidFill>
          <a:ln>
            <a:noFill/>
          </a:ln>
          <a:effectLst>
            <a:outerShdw blurRad="40000" dist="23000" dir="5400000" rotWithShape="0">
              <a:srgbClr val="000000">
                <a:alpha val="3333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57" name="Google Shape;857;p15" descr="The_New_TIBCO_Graphic.jpg"/>
          <p:cNvPicPr preferRelativeResize="0"/>
          <p:nvPr/>
        </p:nvPicPr>
        <p:blipFill rotWithShape="1">
          <a:blip r:embed="rId3">
            <a:alphaModFix/>
          </a:blip>
          <a:srcRect/>
          <a:stretch/>
        </p:blipFill>
        <p:spPr>
          <a:xfrm>
            <a:off x="213187" y="244202"/>
            <a:ext cx="11767635" cy="6613799"/>
          </a:xfrm>
          <a:prstGeom prst="rect">
            <a:avLst/>
          </a:prstGeom>
          <a:noFill/>
          <a:ln>
            <a:noFill/>
          </a:ln>
        </p:spPr>
      </p:pic>
      <p:sp>
        <p:nvSpPr>
          <p:cNvPr id="858" name="Google Shape;858;p15"/>
          <p:cNvSpPr txBox="1">
            <a:spLocks noGrp="1"/>
          </p:cNvSpPr>
          <p:nvPr>
            <p:ph type="title"/>
          </p:nvPr>
        </p:nvSpPr>
        <p:spPr>
          <a:xfrm>
            <a:off x="479971"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600"/>
              </a:spcAft>
              <a:buSzPts val="1800"/>
              <a:buNone/>
            </a:pPr>
            <a:r>
              <a:rPr lang="en-US" sz="3600" b="1">
                <a:solidFill>
                  <a:srgbClr val="FFFFFF"/>
                </a:solidFill>
              </a:rPr>
              <a:t>Digital is Built On This Foundation..</a:t>
            </a:r>
            <a:br>
              <a:rPr lang="en-US" sz="3600" b="1">
                <a:solidFill>
                  <a:srgbClr val="FFFFFF"/>
                </a:solidFill>
              </a:rPr>
            </a:br>
            <a:endParaRPr sz="2000" i="1"/>
          </a:p>
        </p:txBody>
      </p:sp>
      <p:sp>
        <p:nvSpPr>
          <p:cNvPr id="859" name="Google Shape;859;p1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1441230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Google Shape;865;p16"/>
          <p:cNvPicPr preferRelativeResize="0"/>
          <p:nvPr/>
        </p:nvPicPr>
        <p:blipFill rotWithShape="1">
          <a:blip r:embed="rId3">
            <a:alphaModFix/>
          </a:blip>
          <a:srcRect/>
          <a:stretch/>
        </p:blipFill>
        <p:spPr>
          <a:xfrm>
            <a:off x="3480968" y="1552746"/>
            <a:ext cx="4384222" cy="4686264"/>
          </a:xfrm>
          <a:prstGeom prst="rect">
            <a:avLst/>
          </a:prstGeom>
          <a:noFill/>
          <a:ln>
            <a:noFill/>
          </a:ln>
        </p:spPr>
      </p:pic>
      <p:grpSp>
        <p:nvGrpSpPr>
          <p:cNvPr id="866" name="Google Shape;866;p16"/>
          <p:cNvGrpSpPr/>
          <p:nvPr/>
        </p:nvGrpSpPr>
        <p:grpSpPr>
          <a:xfrm>
            <a:off x="2431424" y="3103451"/>
            <a:ext cx="2846220" cy="3006420"/>
            <a:chOff x="2863310" y="2636572"/>
            <a:chExt cx="2846220" cy="3006420"/>
          </a:xfrm>
        </p:grpSpPr>
        <p:sp>
          <p:nvSpPr>
            <p:cNvPr id="867" name="Google Shape;867;p16"/>
            <p:cNvSpPr txBox="1"/>
            <p:nvPr/>
          </p:nvSpPr>
          <p:spPr>
            <a:xfrm>
              <a:off x="3142821" y="3527031"/>
              <a:ext cx="1120035" cy="36367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9AECC"/>
                </a:buClr>
                <a:buSzPts val="1200"/>
                <a:buFont typeface="Arial Hebrew"/>
                <a:buNone/>
              </a:pPr>
              <a:r>
                <a:rPr lang="en-US" sz="1200" b="0" i="0" u="none" strike="noStrike" cap="none">
                  <a:solidFill>
                    <a:srgbClr val="39AECC"/>
                  </a:solidFill>
                  <a:latin typeface="Verdana"/>
                  <a:ea typeface="Verdana"/>
                  <a:cs typeface="Verdana"/>
                  <a:sym typeface="Verdana"/>
                </a:rPr>
                <a:t>Integration</a:t>
              </a:r>
              <a:endParaRPr sz="1200" b="0" i="0" u="none" strike="noStrike" cap="none">
                <a:solidFill>
                  <a:schemeClr val="dk1"/>
                </a:solidFill>
                <a:latin typeface="Verdana"/>
                <a:ea typeface="Verdana"/>
                <a:cs typeface="Verdana"/>
                <a:sym typeface="Verdana"/>
              </a:endParaRPr>
            </a:p>
          </p:txBody>
        </p:sp>
        <p:sp>
          <p:nvSpPr>
            <p:cNvPr id="868" name="Google Shape;868;p16"/>
            <p:cNvSpPr txBox="1"/>
            <p:nvPr/>
          </p:nvSpPr>
          <p:spPr>
            <a:xfrm>
              <a:off x="4460287" y="5347563"/>
              <a:ext cx="1249243" cy="2954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9AECC"/>
                </a:buClr>
                <a:buSzPts val="1200"/>
                <a:buFont typeface="Arial Hebrew"/>
                <a:buNone/>
              </a:pPr>
              <a:r>
                <a:rPr lang="en-US" sz="1200" b="0" i="0" u="none" strike="noStrike" cap="none">
                  <a:solidFill>
                    <a:srgbClr val="39AECC"/>
                  </a:solidFill>
                  <a:latin typeface="Verdana"/>
                  <a:ea typeface="Verdana"/>
                  <a:cs typeface="Verdana"/>
                  <a:sym typeface="Verdana"/>
                </a:rPr>
                <a:t>API Management</a:t>
              </a:r>
              <a:endParaRPr sz="1200" b="0" i="0" u="none" strike="noStrike" cap="none">
                <a:solidFill>
                  <a:schemeClr val="dk1"/>
                </a:solidFill>
                <a:latin typeface="Verdana"/>
                <a:ea typeface="Verdana"/>
                <a:cs typeface="Verdana"/>
                <a:sym typeface="Verdana"/>
              </a:endParaRPr>
            </a:p>
          </p:txBody>
        </p:sp>
        <p:sp>
          <p:nvSpPr>
            <p:cNvPr id="869" name="Google Shape;869;p16"/>
            <p:cNvSpPr txBox="1"/>
            <p:nvPr/>
          </p:nvSpPr>
          <p:spPr>
            <a:xfrm>
              <a:off x="3519442" y="4969517"/>
              <a:ext cx="1646309" cy="23538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9AECC"/>
                </a:buClr>
                <a:buSzPts val="1200"/>
                <a:buFont typeface="Arial Hebrew"/>
                <a:buNone/>
              </a:pPr>
              <a:r>
                <a:rPr lang="en-US" sz="1200" b="0" i="0" u="none" strike="noStrike" cap="none">
                  <a:solidFill>
                    <a:srgbClr val="39AECC"/>
                  </a:solidFill>
                  <a:latin typeface="Verdana"/>
                  <a:ea typeface="Verdana"/>
                  <a:cs typeface="Verdana"/>
                  <a:sym typeface="Verdana"/>
                </a:rPr>
                <a:t>Events</a:t>
              </a:r>
              <a:endParaRPr sz="1200" b="0" i="0" u="none" strike="noStrike" cap="none">
                <a:solidFill>
                  <a:schemeClr val="dk1"/>
                </a:solidFill>
                <a:latin typeface="Verdana"/>
                <a:ea typeface="Verdana"/>
                <a:cs typeface="Verdana"/>
                <a:sym typeface="Verdana"/>
              </a:endParaRPr>
            </a:p>
          </p:txBody>
        </p:sp>
        <p:sp>
          <p:nvSpPr>
            <p:cNvPr id="870" name="Google Shape;870;p16"/>
            <p:cNvSpPr txBox="1"/>
            <p:nvPr/>
          </p:nvSpPr>
          <p:spPr>
            <a:xfrm>
              <a:off x="2863310" y="2636572"/>
              <a:ext cx="1714995" cy="26925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9AECC"/>
                </a:buClr>
                <a:buSzPts val="1200"/>
                <a:buFont typeface="Arial Hebrew"/>
                <a:buNone/>
              </a:pPr>
              <a:r>
                <a:rPr lang="en-US" sz="1200" b="0" i="0" u="none" strike="noStrike" cap="none">
                  <a:solidFill>
                    <a:srgbClr val="39AECC"/>
                  </a:solidFill>
                  <a:latin typeface="Verdana"/>
                  <a:ea typeface="Verdana"/>
                  <a:cs typeface="Verdana"/>
                  <a:sym typeface="Verdana"/>
                </a:rPr>
                <a:t>Messaging</a:t>
              </a:r>
              <a:endParaRPr sz="1200" b="0" i="0" u="none" strike="noStrike" cap="none">
                <a:solidFill>
                  <a:schemeClr val="dk1"/>
                </a:solidFill>
                <a:latin typeface="Verdana"/>
                <a:ea typeface="Verdana"/>
                <a:cs typeface="Verdana"/>
                <a:sym typeface="Verdana"/>
              </a:endParaRPr>
            </a:p>
          </p:txBody>
        </p:sp>
      </p:grpSp>
      <p:grpSp>
        <p:nvGrpSpPr>
          <p:cNvPr id="871" name="Google Shape;871;p16"/>
          <p:cNvGrpSpPr/>
          <p:nvPr/>
        </p:nvGrpSpPr>
        <p:grpSpPr>
          <a:xfrm>
            <a:off x="6792867" y="3135159"/>
            <a:ext cx="2262008" cy="2551346"/>
            <a:chOff x="7225697" y="2634032"/>
            <a:chExt cx="2262008" cy="2551346"/>
          </a:xfrm>
        </p:grpSpPr>
        <p:sp>
          <p:nvSpPr>
            <p:cNvPr id="872" name="Google Shape;872;p16"/>
            <p:cNvSpPr txBox="1"/>
            <p:nvPr/>
          </p:nvSpPr>
          <p:spPr>
            <a:xfrm>
              <a:off x="7928329" y="2634032"/>
              <a:ext cx="1559376" cy="22212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FB7A8"/>
                </a:buClr>
                <a:buSzPts val="1200"/>
                <a:buFont typeface="Arial Hebrew"/>
                <a:buNone/>
              </a:pPr>
              <a:r>
                <a:rPr lang="en-US" sz="1200" b="0" i="0" u="none" strike="noStrike" cap="none">
                  <a:solidFill>
                    <a:srgbClr val="4FB7A8"/>
                  </a:solidFill>
                  <a:latin typeface="Verdana"/>
                  <a:ea typeface="Verdana"/>
                  <a:cs typeface="Verdana"/>
                  <a:sym typeface="Verdana"/>
                </a:rPr>
                <a:t>Data Asset management</a:t>
              </a:r>
              <a:endParaRPr sz="1200" b="0" i="0" u="none" strike="noStrike" cap="none">
                <a:solidFill>
                  <a:schemeClr val="dk1"/>
                </a:solidFill>
                <a:latin typeface="Verdana"/>
                <a:ea typeface="Verdana"/>
                <a:cs typeface="Verdana"/>
                <a:sym typeface="Verdana"/>
              </a:endParaRPr>
            </a:p>
          </p:txBody>
        </p:sp>
        <p:sp>
          <p:nvSpPr>
            <p:cNvPr id="873" name="Google Shape;873;p16"/>
            <p:cNvSpPr txBox="1"/>
            <p:nvPr/>
          </p:nvSpPr>
          <p:spPr>
            <a:xfrm>
              <a:off x="7225697" y="4920542"/>
              <a:ext cx="1305580" cy="2648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FB7A8"/>
                </a:buClr>
                <a:buSzPts val="1200"/>
                <a:buFont typeface="Arial Hebrew"/>
                <a:buNone/>
              </a:pPr>
              <a:r>
                <a:rPr lang="en-US" sz="1200" b="0" i="0" u="none" strike="noStrike" cap="none">
                  <a:solidFill>
                    <a:srgbClr val="4FB7A8"/>
                  </a:solidFill>
                  <a:latin typeface="Verdana"/>
                  <a:ea typeface="Verdana"/>
                  <a:cs typeface="Verdana"/>
                  <a:sym typeface="Verdana"/>
                </a:rPr>
                <a:t>Data Virtualization </a:t>
              </a:r>
              <a:endParaRPr sz="1200" b="0" i="0" u="none" strike="noStrike" cap="none">
                <a:solidFill>
                  <a:srgbClr val="4FB7A8"/>
                </a:solidFill>
                <a:latin typeface="Verdana"/>
                <a:ea typeface="Verdana"/>
                <a:cs typeface="Verdana"/>
                <a:sym typeface="Verdana"/>
              </a:endParaRPr>
            </a:p>
          </p:txBody>
        </p:sp>
        <p:sp>
          <p:nvSpPr>
            <p:cNvPr id="874" name="Google Shape;874;p16"/>
            <p:cNvSpPr txBox="1"/>
            <p:nvPr/>
          </p:nvSpPr>
          <p:spPr>
            <a:xfrm>
              <a:off x="8129087" y="3421704"/>
              <a:ext cx="1157860" cy="3554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4FB7A8"/>
                </a:buClr>
                <a:buSzPts val="1200"/>
                <a:buFont typeface="Arial Hebrew"/>
                <a:buNone/>
              </a:pPr>
              <a:r>
                <a:rPr lang="en-US" sz="1200" b="0" i="0" u="none" strike="noStrike" cap="none">
                  <a:solidFill>
                    <a:srgbClr val="4FB7A8"/>
                  </a:solidFill>
                  <a:latin typeface="Verdana"/>
                  <a:ea typeface="Verdana"/>
                  <a:cs typeface="Verdana"/>
                  <a:sym typeface="Verdana"/>
                </a:rPr>
                <a:t>Data Preparation</a:t>
              </a:r>
              <a:endParaRPr sz="1200" b="0" i="0" u="none" strike="noStrike" cap="none">
                <a:solidFill>
                  <a:schemeClr val="dk1"/>
                </a:solidFill>
                <a:latin typeface="Verdana"/>
                <a:ea typeface="Verdana"/>
                <a:cs typeface="Verdana"/>
                <a:sym typeface="Verdana"/>
              </a:endParaRPr>
            </a:p>
          </p:txBody>
        </p:sp>
      </p:grpSp>
      <p:grpSp>
        <p:nvGrpSpPr>
          <p:cNvPr id="875" name="Google Shape;875;p16"/>
          <p:cNvGrpSpPr/>
          <p:nvPr/>
        </p:nvGrpSpPr>
        <p:grpSpPr>
          <a:xfrm>
            <a:off x="2710935" y="1690091"/>
            <a:ext cx="5547667" cy="865702"/>
            <a:chOff x="3268196" y="1007412"/>
            <a:chExt cx="5547667" cy="865702"/>
          </a:xfrm>
        </p:grpSpPr>
        <p:sp>
          <p:nvSpPr>
            <p:cNvPr id="876" name="Google Shape;876;p16"/>
            <p:cNvSpPr txBox="1"/>
            <p:nvPr/>
          </p:nvSpPr>
          <p:spPr>
            <a:xfrm>
              <a:off x="3511842" y="1518405"/>
              <a:ext cx="1585154" cy="35470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A500"/>
                </a:buClr>
                <a:buSzPts val="1200"/>
                <a:buFont typeface="Arial Hebrew"/>
                <a:buNone/>
              </a:pPr>
              <a:r>
                <a:rPr lang="en-US" sz="1200" b="0" i="0" u="none" strike="noStrike" cap="none">
                  <a:solidFill>
                    <a:srgbClr val="FDA500"/>
                  </a:solidFill>
                  <a:latin typeface="Verdana"/>
                  <a:ea typeface="Verdana"/>
                  <a:cs typeface="Verdana"/>
                  <a:sym typeface="Verdana"/>
                </a:rPr>
                <a:t>Data Science</a:t>
              </a:r>
              <a:endParaRPr sz="1200" b="0" i="0" u="none" strike="noStrike" cap="none">
                <a:solidFill>
                  <a:srgbClr val="FDA500"/>
                </a:solidFill>
                <a:latin typeface="Verdana"/>
                <a:ea typeface="Verdana"/>
                <a:cs typeface="Verdana"/>
                <a:sym typeface="Verdana"/>
              </a:endParaRPr>
            </a:p>
          </p:txBody>
        </p:sp>
        <p:sp>
          <p:nvSpPr>
            <p:cNvPr id="877" name="Google Shape;877;p16"/>
            <p:cNvSpPr txBox="1"/>
            <p:nvPr/>
          </p:nvSpPr>
          <p:spPr>
            <a:xfrm>
              <a:off x="3268196" y="1007412"/>
              <a:ext cx="3657600" cy="369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A500"/>
                </a:buClr>
                <a:buSzPts val="1200"/>
                <a:buFont typeface="Arial Hebrew"/>
                <a:buNone/>
              </a:pPr>
              <a:r>
                <a:rPr lang="en-US" sz="1200" b="0" i="0" u="none" strike="noStrike" cap="none">
                  <a:solidFill>
                    <a:srgbClr val="FDA500"/>
                  </a:solidFill>
                  <a:latin typeface="Verdana"/>
                  <a:ea typeface="Verdana"/>
                  <a:cs typeface="Verdana"/>
                  <a:sym typeface="Verdana"/>
                </a:rPr>
                <a:t>Visual Analytics</a:t>
              </a:r>
              <a:endParaRPr sz="1200" b="0" i="0" u="none" strike="noStrike" cap="none">
                <a:solidFill>
                  <a:schemeClr val="dk1"/>
                </a:solidFill>
                <a:latin typeface="Verdana"/>
                <a:ea typeface="Verdana"/>
                <a:cs typeface="Verdana"/>
                <a:sym typeface="Verdana"/>
              </a:endParaRPr>
            </a:p>
          </p:txBody>
        </p:sp>
        <p:sp>
          <p:nvSpPr>
            <p:cNvPr id="878" name="Google Shape;878;p16"/>
            <p:cNvSpPr txBox="1"/>
            <p:nvPr/>
          </p:nvSpPr>
          <p:spPr>
            <a:xfrm>
              <a:off x="6694727" y="1047611"/>
              <a:ext cx="1273647" cy="3092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A500"/>
                </a:buClr>
                <a:buSzPts val="1200"/>
                <a:buFont typeface="Arial Hebrew"/>
                <a:buNone/>
              </a:pPr>
              <a:r>
                <a:rPr lang="en-US" sz="1200" b="0" i="0" u="none" strike="noStrike" cap="none">
                  <a:solidFill>
                    <a:srgbClr val="FDA500"/>
                  </a:solidFill>
                  <a:latin typeface="Verdana"/>
                  <a:ea typeface="Verdana"/>
                  <a:cs typeface="Verdana"/>
                  <a:sym typeface="Verdana"/>
                </a:rPr>
                <a:t>Streaming</a:t>
              </a:r>
              <a:endParaRPr sz="1200" b="0" i="0" u="none" strike="noStrike" cap="none">
                <a:solidFill>
                  <a:srgbClr val="FDA500"/>
                </a:solidFill>
                <a:latin typeface="Verdana"/>
                <a:ea typeface="Verdana"/>
                <a:cs typeface="Verdana"/>
                <a:sym typeface="Verdana"/>
              </a:endParaRPr>
            </a:p>
          </p:txBody>
        </p:sp>
        <p:sp>
          <p:nvSpPr>
            <p:cNvPr id="879" name="Google Shape;879;p16"/>
            <p:cNvSpPr txBox="1"/>
            <p:nvPr/>
          </p:nvSpPr>
          <p:spPr>
            <a:xfrm>
              <a:off x="7542216" y="1534418"/>
              <a:ext cx="1273647" cy="3092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DA500"/>
                </a:buClr>
                <a:buSzPts val="1200"/>
                <a:buFont typeface="Arial Hebrew"/>
                <a:buNone/>
              </a:pPr>
              <a:r>
                <a:rPr lang="en-US" sz="1200" b="0" i="0" u="none" strike="noStrike" cap="none">
                  <a:solidFill>
                    <a:srgbClr val="FDA500"/>
                  </a:solidFill>
                  <a:latin typeface="Verdana"/>
                  <a:ea typeface="Verdana"/>
                  <a:cs typeface="Verdana"/>
                  <a:sym typeface="Verdana"/>
                </a:rPr>
                <a:t>Streaming BI</a:t>
              </a:r>
              <a:endParaRPr sz="1200" b="0" i="0" u="none" strike="noStrike" cap="none">
                <a:solidFill>
                  <a:srgbClr val="FDA500"/>
                </a:solidFill>
                <a:latin typeface="Verdana"/>
                <a:ea typeface="Verdana"/>
                <a:cs typeface="Verdana"/>
                <a:sym typeface="Verdana"/>
              </a:endParaRPr>
            </a:p>
          </p:txBody>
        </p:sp>
      </p:grpSp>
      <p:grpSp>
        <p:nvGrpSpPr>
          <p:cNvPr id="880" name="Google Shape;880;p16"/>
          <p:cNvGrpSpPr/>
          <p:nvPr/>
        </p:nvGrpSpPr>
        <p:grpSpPr>
          <a:xfrm>
            <a:off x="1457277" y="897549"/>
            <a:ext cx="9172623" cy="4457115"/>
            <a:chOff x="1880198" y="430670"/>
            <a:chExt cx="9172623" cy="4457115"/>
          </a:xfrm>
        </p:grpSpPr>
        <p:sp>
          <p:nvSpPr>
            <p:cNvPr id="881" name="Google Shape;881;p16"/>
            <p:cNvSpPr txBox="1"/>
            <p:nvPr/>
          </p:nvSpPr>
          <p:spPr>
            <a:xfrm>
              <a:off x="4537335" y="430670"/>
              <a:ext cx="3259491"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DA500"/>
                </a:buClr>
                <a:buSzPts val="2400"/>
                <a:buFont typeface="Verdana"/>
                <a:buNone/>
              </a:pPr>
              <a:r>
                <a:rPr lang="en-US" sz="2400" b="1" i="0" u="none" strike="noStrike" cap="none">
                  <a:solidFill>
                    <a:srgbClr val="FDA500"/>
                  </a:solidFill>
                  <a:latin typeface="Verdana"/>
                  <a:ea typeface="Verdana"/>
                  <a:cs typeface="Verdana"/>
                  <a:sym typeface="Verdana"/>
                </a:rPr>
                <a:t>AUGMENT </a:t>
              </a:r>
              <a:r>
                <a:rPr lang="en-US" sz="2400" b="0" i="0" u="none" strike="noStrike" cap="none">
                  <a:solidFill>
                    <a:srgbClr val="FDA500"/>
                  </a:solidFill>
                  <a:latin typeface="Verdana"/>
                  <a:ea typeface="Verdana"/>
                  <a:cs typeface="Verdana"/>
                  <a:sym typeface="Verdana"/>
                </a:rPr>
                <a:t>INTELLIGENCE</a:t>
              </a:r>
              <a:endParaRPr sz="2400" b="0" i="0" u="none" strike="noStrike" cap="none">
                <a:solidFill>
                  <a:srgbClr val="FDA500"/>
                </a:solidFill>
                <a:latin typeface="Verdana"/>
                <a:ea typeface="Verdana"/>
                <a:cs typeface="Verdana"/>
                <a:sym typeface="Verdana"/>
              </a:endParaRPr>
            </a:p>
          </p:txBody>
        </p:sp>
        <p:sp>
          <p:nvSpPr>
            <p:cNvPr id="882" name="Google Shape;882;p16"/>
            <p:cNvSpPr txBox="1"/>
            <p:nvPr/>
          </p:nvSpPr>
          <p:spPr>
            <a:xfrm>
              <a:off x="1880198" y="4058709"/>
              <a:ext cx="2373693"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9AECC"/>
                </a:buClr>
                <a:buSzPts val="2400"/>
                <a:buFont typeface="Verdana"/>
                <a:buNone/>
              </a:pPr>
              <a:r>
                <a:rPr lang="en-US" sz="2400" b="1" i="0" u="none" strike="noStrike" cap="none">
                  <a:solidFill>
                    <a:srgbClr val="39AECC"/>
                  </a:solidFill>
                  <a:latin typeface="Verdana"/>
                  <a:ea typeface="Verdana"/>
                  <a:cs typeface="Verdana"/>
                  <a:sym typeface="Verdana"/>
                </a:rPr>
                <a:t>CONNECT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39AECC"/>
                </a:buClr>
                <a:buSzPts val="2400"/>
                <a:buFont typeface="Verdana"/>
                <a:buNone/>
              </a:pPr>
              <a:r>
                <a:rPr lang="en-US" sz="2400" b="0" i="0" u="none" strike="noStrike" cap="none">
                  <a:solidFill>
                    <a:srgbClr val="39AECC"/>
                  </a:solidFill>
                  <a:latin typeface="Verdana"/>
                  <a:ea typeface="Verdana"/>
                  <a:cs typeface="Verdana"/>
                  <a:sym typeface="Verdana"/>
                </a:rPr>
                <a:t>EVERYTHING</a:t>
              </a:r>
              <a:endParaRPr sz="2400" b="0" i="0" u="none" strike="noStrike" cap="none">
                <a:solidFill>
                  <a:srgbClr val="39AECC"/>
                </a:solidFill>
                <a:latin typeface="Verdana"/>
                <a:ea typeface="Verdana"/>
                <a:cs typeface="Verdana"/>
                <a:sym typeface="Verdana"/>
              </a:endParaRPr>
            </a:p>
          </p:txBody>
        </p:sp>
        <p:sp>
          <p:nvSpPr>
            <p:cNvPr id="883" name="Google Shape;883;p16"/>
            <p:cNvSpPr txBox="1"/>
            <p:nvPr/>
          </p:nvSpPr>
          <p:spPr>
            <a:xfrm>
              <a:off x="8064712" y="4058709"/>
              <a:ext cx="2988109" cy="82907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FB7A8"/>
                </a:buClr>
                <a:buSzPts val="2400"/>
                <a:buFont typeface="Verdana"/>
                <a:buNone/>
              </a:pPr>
              <a:r>
                <a:rPr lang="en-US" sz="2400" b="1" i="0" u="none" strike="noStrike" cap="none">
                  <a:solidFill>
                    <a:srgbClr val="4FB7A8"/>
                  </a:solidFill>
                  <a:latin typeface="Verdana"/>
                  <a:ea typeface="Verdana"/>
                  <a:cs typeface="Verdana"/>
                  <a:sym typeface="Verdana"/>
                </a:rPr>
                <a:t>UNIFY </a:t>
              </a:r>
              <a:r>
                <a:rPr lang="en-US" sz="2400" b="0" i="0" u="none" strike="noStrike" cap="none">
                  <a:solidFill>
                    <a:srgbClr val="4FB7A8"/>
                  </a:solidFill>
                  <a:latin typeface="Verdana"/>
                  <a:ea typeface="Verdana"/>
                  <a:cs typeface="Verdana"/>
                  <a:sym typeface="Verdana"/>
                </a:rPr>
                <a:t>INFORMATION</a:t>
              </a:r>
              <a:endParaRPr sz="2400" b="0" i="0" u="none" strike="noStrike" cap="none">
                <a:solidFill>
                  <a:srgbClr val="4FB7A8"/>
                </a:solidFill>
                <a:latin typeface="Verdana"/>
                <a:ea typeface="Verdana"/>
                <a:cs typeface="Verdana"/>
                <a:sym typeface="Verdana"/>
              </a:endParaRPr>
            </a:p>
          </p:txBody>
        </p:sp>
      </p:grpSp>
      <p:sp>
        <p:nvSpPr>
          <p:cNvPr id="884" name="Google Shape;884;p16"/>
          <p:cNvSpPr/>
          <p:nvPr/>
        </p:nvSpPr>
        <p:spPr>
          <a:xfrm>
            <a:off x="6073739" y="5731325"/>
            <a:ext cx="911216"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4FB7A8"/>
                </a:solidFill>
                <a:latin typeface="Verdana"/>
                <a:ea typeface="Verdana"/>
                <a:cs typeface="Verdana"/>
                <a:sym typeface="Verdana"/>
              </a:rPr>
              <a:t>Compute Data</a:t>
            </a:r>
            <a:r>
              <a:rPr lang="en-US" sz="1200" b="0" i="0" u="none" strike="noStrike" cap="none">
                <a:solidFill>
                  <a:schemeClr val="dk1"/>
                </a:solidFill>
                <a:latin typeface="Verdana"/>
                <a:ea typeface="Verdana"/>
                <a:cs typeface="Verdana"/>
                <a:sym typeface="Verdana"/>
              </a:rPr>
              <a:t> </a:t>
            </a:r>
            <a:r>
              <a:rPr lang="en-US" sz="1200" b="0" i="0" u="none" strike="noStrike" cap="none">
                <a:solidFill>
                  <a:srgbClr val="4FB7A8"/>
                </a:solidFill>
                <a:latin typeface="Verdana"/>
                <a:ea typeface="Verdana"/>
                <a:cs typeface="Verdana"/>
                <a:sym typeface="Verdana"/>
              </a:rPr>
              <a:t>Fabric </a:t>
            </a:r>
            <a:endParaRPr sz="1400" b="0" i="0" u="none" strike="noStrike" cap="none">
              <a:solidFill>
                <a:srgbClr val="000000"/>
              </a:solidFill>
              <a:latin typeface="Arial"/>
              <a:ea typeface="Arial"/>
              <a:cs typeface="Arial"/>
              <a:sym typeface="Arial"/>
            </a:endParaRPr>
          </a:p>
        </p:txBody>
      </p:sp>
      <p:sp>
        <p:nvSpPr>
          <p:cNvPr id="885" name="Google Shape;885;p16"/>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A9D4"/>
              </a:buClr>
              <a:buSzPts val="3466"/>
              <a:buFont typeface="verdana"/>
              <a:buNone/>
            </a:pPr>
            <a:r>
              <a:rPr lang="en-US" sz="3466">
                <a:solidFill>
                  <a:srgbClr val="00A9D4"/>
                </a:solidFill>
              </a:rPr>
              <a:t>Best-In-Class, Open and Independent</a:t>
            </a:r>
            <a:endParaRPr/>
          </a:p>
        </p:txBody>
      </p:sp>
      <p:sp>
        <p:nvSpPr>
          <p:cNvPr id="886" name="Google Shape;886;p1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35154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7"/>
          <p:cNvSpPr/>
          <p:nvPr/>
        </p:nvSpPr>
        <p:spPr>
          <a:xfrm>
            <a:off x="4557014" y="2309224"/>
            <a:ext cx="4773431" cy="2545880"/>
          </a:xfrm>
          <a:custGeom>
            <a:avLst/>
            <a:gdLst/>
            <a:ahLst/>
            <a:cxnLst/>
            <a:rect l="l" t="t" r="r" b="b"/>
            <a:pathLst>
              <a:path w="4773431" h="2545880" extrusionOk="0">
                <a:moveTo>
                  <a:pt x="1405283" y="0"/>
                </a:moveTo>
                <a:lnTo>
                  <a:pt x="2302785" y="0"/>
                </a:lnTo>
                <a:lnTo>
                  <a:pt x="2599341" y="593111"/>
                </a:lnTo>
                <a:lnTo>
                  <a:pt x="3368153" y="593111"/>
                </a:lnTo>
                <a:lnTo>
                  <a:pt x="3664710" y="1186224"/>
                </a:lnTo>
                <a:lnTo>
                  <a:pt x="4433517" y="1186224"/>
                </a:lnTo>
                <a:lnTo>
                  <a:pt x="4773431" y="1866052"/>
                </a:lnTo>
                <a:lnTo>
                  <a:pt x="4433517" y="2545880"/>
                </a:lnTo>
                <a:lnTo>
                  <a:pt x="3536015" y="2545880"/>
                </a:lnTo>
                <a:lnTo>
                  <a:pt x="3239459" y="1952767"/>
                </a:lnTo>
                <a:lnTo>
                  <a:pt x="2470651" y="1952767"/>
                </a:lnTo>
                <a:lnTo>
                  <a:pt x="2174096" y="1359656"/>
                </a:lnTo>
                <a:lnTo>
                  <a:pt x="1533972" y="1359656"/>
                </a:lnTo>
                <a:lnTo>
                  <a:pt x="1237416" y="1952767"/>
                </a:lnTo>
                <a:lnTo>
                  <a:pt x="339914" y="1952767"/>
                </a:lnTo>
                <a:lnTo>
                  <a:pt x="0" y="1272939"/>
                </a:lnTo>
                <a:lnTo>
                  <a:pt x="339914" y="593111"/>
                </a:lnTo>
                <a:lnTo>
                  <a:pt x="1108728" y="593111"/>
                </a:lnTo>
                <a:close/>
              </a:path>
            </a:pathLst>
          </a:custGeom>
          <a:solidFill>
            <a:srgbClr val="80BC00">
              <a:alpha val="41568"/>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rgbClr val="86B448"/>
              </a:solidFill>
              <a:latin typeface="Verdana"/>
              <a:ea typeface="Verdana"/>
              <a:cs typeface="Verdana"/>
              <a:sym typeface="Verdana"/>
            </a:endParaRPr>
          </a:p>
        </p:txBody>
      </p:sp>
      <p:sp>
        <p:nvSpPr>
          <p:cNvPr id="893" name="Google Shape;893;p17"/>
          <p:cNvSpPr/>
          <p:nvPr/>
        </p:nvSpPr>
        <p:spPr>
          <a:xfrm>
            <a:off x="2426278" y="3495448"/>
            <a:ext cx="7969529" cy="2545881"/>
          </a:xfrm>
          <a:custGeom>
            <a:avLst/>
            <a:gdLst/>
            <a:ahLst/>
            <a:cxnLst/>
            <a:rect l="l" t="t" r="r" b="b"/>
            <a:pathLst>
              <a:path w="7969529" h="2545882" extrusionOk="0">
                <a:moveTo>
                  <a:pt x="1405281" y="0"/>
                </a:moveTo>
                <a:lnTo>
                  <a:pt x="2302783" y="0"/>
                </a:lnTo>
                <a:lnTo>
                  <a:pt x="2599340" y="593113"/>
                </a:lnTo>
                <a:lnTo>
                  <a:pt x="3239458" y="593113"/>
                </a:lnTo>
                <a:lnTo>
                  <a:pt x="3536014" y="1"/>
                </a:lnTo>
                <a:lnTo>
                  <a:pt x="4433516" y="1"/>
                </a:lnTo>
                <a:lnTo>
                  <a:pt x="4730072" y="593113"/>
                </a:lnTo>
                <a:lnTo>
                  <a:pt x="5498888" y="593113"/>
                </a:lnTo>
                <a:lnTo>
                  <a:pt x="5795444" y="1186225"/>
                </a:lnTo>
                <a:lnTo>
                  <a:pt x="6435557" y="1186225"/>
                </a:lnTo>
                <a:lnTo>
                  <a:pt x="6732113" y="593113"/>
                </a:lnTo>
                <a:lnTo>
                  <a:pt x="7629615" y="593113"/>
                </a:lnTo>
                <a:lnTo>
                  <a:pt x="7969529" y="1272941"/>
                </a:lnTo>
                <a:lnTo>
                  <a:pt x="7629615" y="1952769"/>
                </a:lnTo>
                <a:lnTo>
                  <a:pt x="6860805" y="1952769"/>
                </a:lnTo>
                <a:lnTo>
                  <a:pt x="6564249" y="2545881"/>
                </a:lnTo>
                <a:lnTo>
                  <a:pt x="5666747" y="2545881"/>
                </a:lnTo>
                <a:lnTo>
                  <a:pt x="5370191" y="1952769"/>
                </a:lnTo>
                <a:lnTo>
                  <a:pt x="4730077" y="1952769"/>
                </a:lnTo>
                <a:lnTo>
                  <a:pt x="4433520" y="2545882"/>
                </a:lnTo>
                <a:lnTo>
                  <a:pt x="3536018" y="2545882"/>
                </a:lnTo>
                <a:lnTo>
                  <a:pt x="3239462" y="1952769"/>
                </a:lnTo>
                <a:lnTo>
                  <a:pt x="2470649" y="1952769"/>
                </a:lnTo>
                <a:lnTo>
                  <a:pt x="2174093" y="1359656"/>
                </a:lnTo>
                <a:lnTo>
                  <a:pt x="1533972" y="1359656"/>
                </a:lnTo>
                <a:lnTo>
                  <a:pt x="1237415" y="1952769"/>
                </a:lnTo>
                <a:lnTo>
                  <a:pt x="339913" y="1952769"/>
                </a:lnTo>
                <a:lnTo>
                  <a:pt x="0" y="1272941"/>
                </a:lnTo>
                <a:lnTo>
                  <a:pt x="339913" y="593113"/>
                </a:lnTo>
                <a:lnTo>
                  <a:pt x="1108725" y="593113"/>
                </a:lnTo>
                <a:close/>
              </a:path>
            </a:pathLst>
          </a:custGeom>
          <a:solidFill>
            <a:srgbClr val="00A9D7">
              <a:alpha val="47843"/>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chemeClr val="dk2"/>
              </a:solidFill>
              <a:latin typeface="Verdana"/>
              <a:ea typeface="Verdana"/>
              <a:cs typeface="Verdana"/>
              <a:sym typeface="Verdana"/>
            </a:endParaRPr>
          </a:p>
        </p:txBody>
      </p:sp>
      <p:sp>
        <p:nvSpPr>
          <p:cNvPr id="894" name="Google Shape;894;p17"/>
          <p:cNvSpPr/>
          <p:nvPr/>
        </p:nvSpPr>
        <p:spPr>
          <a:xfrm>
            <a:off x="6687748" y="1714013"/>
            <a:ext cx="4773433" cy="3143187"/>
          </a:xfrm>
          <a:custGeom>
            <a:avLst/>
            <a:gdLst/>
            <a:ahLst/>
            <a:cxnLst/>
            <a:rect l="l" t="t" r="r" b="b"/>
            <a:pathLst>
              <a:path w="4773433" h="3143187" extrusionOk="0">
                <a:moveTo>
                  <a:pt x="339914" y="0"/>
                </a:moveTo>
                <a:lnTo>
                  <a:pt x="1237416" y="0"/>
                </a:lnTo>
                <a:lnTo>
                  <a:pt x="1533972" y="593111"/>
                </a:lnTo>
                <a:lnTo>
                  <a:pt x="2302784" y="593111"/>
                </a:lnTo>
                <a:lnTo>
                  <a:pt x="2600389" y="1188321"/>
                </a:lnTo>
                <a:lnTo>
                  <a:pt x="3368147" y="1188321"/>
                </a:lnTo>
                <a:lnTo>
                  <a:pt x="3665752" y="1783531"/>
                </a:lnTo>
                <a:lnTo>
                  <a:pt x="4433519" y="1783531"/>
                </a:lnTo>
                <a:lnTo>
                  <a:pt x="4773433" y="2463359"/>
                </a:lnTo>
                <a:lnTo>
                  <a:pt x="4433519" y="3143187"/>
                </a:lnTo>
                <a:lnTo>
                  <a:pt x="3536017" y="3143187"/>
                </a:lnTo>
                <a:lnTo>
                  <a:pt x="3238412" y="2547977"/>
                </a:lnTo>
                <a:lnTo>
                  <a:pt x="2470645" y="2547977"/>
                </a:lnTo>
                <a:lnTo>
                  <a:pt x="2173040" y="1952767"/>
                </a:lnTo>
                <a:lnTo>
                  <a:pt x="1405282" y="1952767"/>
                </a:lnTo>
                <a:lnTo>
                  <a:pt x="1108727" y="1359656"/>
                </a:lnTo>
                <a:lnTo>
                  <a:pt x="339914" y="1359656"/>
                </a:lnTo>
                <a:lnTo>
                  <a:pt x="0" y="679828"/>
                </a:lnTo>
                <a:close/>
              </a:path>
            </a:pathLst>
          </a:custGeom>
          <a:solidFill>
            <a:srgbClr val="FEA400">
              <a:alpha val="3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endParaRPr sz="1467" b="0" i="0" u="none" strike="noStrike" cap="none">
              <a:solidFill>
                <a:schemeClr val="dk2"/>
              </a:solidFill>
              <a:latin typeface="Verdana"/>
              <a:ea typeface="Verdana"/>
              <a:cs typeface="Verdana"/>
              <a:sym typeface="Verdana"/>
            </a:endParaRPr>
          </a:p>
        </p:txBody>
      </p:sp>
      <p:sp>
        <p:nvSpPr>
          <p:cNvPr id="895" name="Google Shape;895;p17"/>
          <p:cNvSpPr/>
          <p:nvPr/>
        </p:nvSpPr>
        <p:spPr>
          <a:xfrm>
            <a:off x="1360909" y="2309224"/>
            <a:ext cx="3708067" cy="2545880"/>
          </a:xfrm>
          <a:custGeom>
            <a:avLst/>
            <a:gdLst/>
            <a:ahLst/>
            <a:cxnLst/>
            <a:rect l="l" t="t" r="r" b="b"/>
            <a:pathLst>
              <a:path w="3708066" h="2545880" extrusionOk="0">
                <a:moveTo>
                  <a:pt x="2470650" y="0"/>
                </a:moveTo>
                <a:lnTo>
                  <a:pt x="3368152" y="0"/>
                </a:lnTo>
                <a:lnTo>
                  <a:pt x="3708066" y="679828"/>
                </a:lnTo>
                <a:lnTo>
                  <a:pt x="3368152" y="1359656"/>
                </a:lnTo>
                <a:lnTo>
                  <a:pt x="2599340" y="1359656"/>
                </a:lnTo>
                <a:lnTo>
                  <a:pt x="2302784" y="1952767"/>
                </a:lnTo>
                <a:lnTo>
                  <a:pt x="1533973" y="1952767"/>
                </a:lnTo>
                <a:lnTo>
                  <a:pt x="1237416" y="2545880"/>
                </a:lnTo>
                <a:lnTo>
                  <a:pt x="339914" y="2545880"/>
                </a:lnTo>
                <a:lnTo>
                  <a:pt x="0" y="1866052"/>
                </a:lnTo>
                <a:lnTo>
                  <a:pt x="339914" y="1186224"/>
                </a:lnTo>
                <a:lnTo>
                  <a:pt x="1108726" y="1186224"/>
                </a:lnTo>
                <a:lnTo>
                  <a:pt x="1405282" y="593111"/>
                </a:lnTo>
                <a:lnTo>
                  <a:pt x="2174095" y="593111"/>
                </a:lnTo>
                <a:close/>
              </a:path>
            </a:pathLst>
          </a:custGeom>
          <a:solidFill>
            <a:srgbClr val="FEA400">
              <a:alpha val="36862"/>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chemeClr val="dk2"/>
              </a:solidFill>
              <a:latin typeface="Verdana"/>
              <a:ea typeface="Verdana"/>
              <a:cs typeface="Verdana"/>
              <a:sym typeface="Verdana"/>
            </a:endParaRPr>
          </a:p>
        </p:txBody>
      </p:sp>
      <p:grpSp>
        <p:nvGrpSpPr>
          <p:cNvPr id="896" name="Google Shape;896;p17"/>
          <p:cNvGrpSpPr/>
          <p:nvPr/>
        </p:nvGrpSpPr>
        <p:grpSpPr>
          <a:xfrm>
            <a:off x="1566974" y="1889543"/>
            <a:ext cx="9688140" cy="3972059"/>
            <a:chOff x="1218847" y="1203735"/>
            <a:chExt cx="9688140" cy="3972059"/>
          </a:xfrm>
        </p:grpSpPr>
        <p:sp>
          <p:nvSpPr>
            <p:cNvPr id="897" name="Google Shape;897;p17"/>
            <p:cNvSpPr/>
            <p:nvPr/>
          </p:nvSpPr>
          <p:spPr>
            <a:xfrm>
              <a:off x="6545688" y="3578281"/>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iPa</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Cloud Integration</a:t>
              </a:r>
              <a:endParaRPr sz="1467" b="0" i="0" u="none" strike="noStrike" cap="none">
                <a:solidFill>
                  <a:schemeClr val="dk2"/>
                </a:solidFill>
                <a:latin typeface="Verdana"/>
                <a:ea typeface="Verdana"/>
                <a:cs typeface="Verdana"/>
                <a:sym typeface="Verdana"/>
              </a:endParaRPr>
            </a:p>
          </p:txBody>
        </p:sp>
        <p:sp>
          <p:nvSpPr>
            <p:cNvPr id="898" name="Google Shape;898;p17"/>
            <p:cNvSpPr/>
            <p:nvPr/>
          </p:nvSpPr>
          <p:spPr>
            <a:xfrm>
              <a:off x="5480320" y="4171394"/>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API</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Management</a:t>
              </a:r>
              <a:endParaRPr sz="1467" b="0" i="0" u="none" strike="noStrike" cap="none">
                <a:solidFill>
                  <a:schemeClr val="dk2"/>
                </a:solidFill>
                <a:latin typeface="Verdana"/>
                <a:ea typeface="Verdana"/>
                <a:cs typeface="Verdana"/>
                <a:sym typeface="Verdana"/>
              </a:endParaRPr>
            </a:p>
          </p:txBody>
        </p:sp>
        <p:sp>
          <p:nvSpPr>
            <p:cNvPr id="899" name="Google Shape;899;p17"/>
            <p:cNvSpPr/>
            <p:nvPr/>
          </p:nvSpPr>
          <p:spPr>
            <a:xfrm>
              <a:off x="5480316" y="2985169"/>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MSc</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Microservices</a:t>
              </a:r>
              <a:endParaRPr sz="1600" b="0" i="0" u="none" strike="noStrike" cap="none">
                <a:solidFill>
                  <a:schemeClr val="dk2"/>
                </a:solidFill>
                <a:latin typeface="Verdana"/>
                <a:ea typeface="Verdana"/>
                <a:cs typeface="Verdana"/>
                <a:sym typeface="Verdana"/>
              </a:endParaRPr>
            </a:p>
          </p:txBody>
        </p:sp>
        <p:sp>
          <p:nvSpPr>
            <p:cNvPr id="900" name="Google Shape;900;p17"/>
            <p:cNvSpPr/>
            <p:nvPr/>
          </p:nvSpPr>
          <p:spPr>
            <a:xfrm>
              <a:off x="4414951" y="2392056"/>
              <a:ext cx="1165200" cy="1004400"/>
            </a:xfrm>
            <a:prstGeom prst="hexagon">
              <a:avLst>
                <a:gd name="adj" fmla="val 25000"/>
                <a:gd name="vf" fmla="val 115470"/>
              </a:avLst>
            </a:prstGeom>
            <a:noFill/>
            <a:ln w="22225" cap="flat" cmpd="sng">
              <a:solidFill>
                <a:srgbClr val="80BC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2"/>
                  </a:solidFill>
                  <a:latin typeface="Verdana"/>
                  <a:ea typeface="Verdana"/>
                  <a:cs typeface="Verdana"/>
                  <a:sym typeface="Verdana"/>
                </a:rPr>
                <a:t>DV</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Data Virtualization</a:t>
              </a:r>
              <a:endParaRPr sz="1467" b="0" i="0" u="none" strike="noStrike" cap="none">
                <a:solidFill>
                  <a:schemeClr val="dk2"/>
                </a:solidFill>
                <a:latin typeface="Verdana"/>
                <a:ea typeface="Verdana"/>
                <a:cs typeface="Verdana"/>
                <a:sym typeface="Verdana"/>
              </a:endParaRPr>
            </a:p>
          </p:txBody>
        </p:sp>
        <p:sp>
          <p:nvSpPr>
            <p:cNvPr id="901" name="Google Shape;901;p17"/>
            <p:cNvSpPr/>
            <p:nvPr/>
          </p:nvSpPr>
          <p:spPr>
            <a:xfrm>
              <a:off x="4414951" y="3578281"/>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18250" tIns="45700" rIns="1825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AIn</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Application Integration</a:t>
              </a:r>
              <a:endParaRPr sz="1467" b="0" i="0" u="none" strike="noStrike" cap="none">
                <a:solidFill>
                  <a:schemeClr val="dk2"/>
                </a:solidFill>
                <a:latin typeface="Verdana"/>
                <a:ea typeface="Verdana"/>
                <a:cs typeface="Verdana"/>
                <a:sym typeface="Verdana"/>
              </a:endParaRPr>
            </a:p>
          </p:txBody>
        </p:sp>
        <p:sp>
          <p:nvSpPr>
            <p:cNvPr id="902" name="Google Shape;902;p17"/>
            <p:cNvSpPr/>
            <p:nvPr/>
          </p:nvSpPr>
          <p:spPr>
            <a:xfrm>
              <a:off x="3349583" y="1798945"/>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VAn</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Visual Analytics</a:t>
              </a:r>
              <a:endParaRPr sz="1467" b="0" i="0" u="none" strike="noStrike" cap="none">
                <a:solidFill>
                  <a:schemeClr val="dk2"/>
                </a:solidFill>
                <a:latin typeface="Verdana"/>
                <a:ea typeface="Verdana"/>
                <a:cs typeface="Verdana"/>
                <a:sym typeface="Verdana"/>
              </a:endParaRPr>
            </a:p>
          </p:txBody>
        </p:sp>
        <p:sp>
          <p:nvSpPr>
            <p:cNvPr id="903" name="Google Shape;903;p17"/>
            <p:cNvSpPr/>
            <p:nvPr/>
          </p:nvSpPr>
          <p:spPr>
            <a:xfrm>
              <a:off x="2284215" y="2392056"/>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EAn</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Embedded Analytics</a:t>
              </a:r>
              <a:endParaRPr sz="1467" b="0" i="0" u="none" strike="noStrike" cap="none">
                <a:solidFill>
                  <a:schemeClr val="dk2"/>
                </a:solidFill>
                <a:latin typeface="Verdana"/>
                <a:ea typeface="Verdana"/>
                <a:cs typeface="Verdana"/>
                <a:sym typeface="Verdana"/>
              </a:endParaRPr>
            </a:p>
          </p:txBody>
        </p:sp>
        <p:sp>
          <p:nvSpPr>
            <p:cNvPr id="904" name="Google Shape;904;p17"/>
            <p:cNvSpPr/>
            <p:nvPr/>
          </p:nvSpPr>
          <p:spPr>
            <a:xfrm>
              <a:off x="1218847" y="2985169"/>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ERe</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Enterprise</a:t>
              </a:r>
              <a:br>
                <a:rPr lang="en-US" sz="800" b="0" i="0" u="none" strike="noStrike" cap="none">
                  <a:solidFill>
                    <a:schemeClr val="dk2"/>
                  </a:solidFill>
                  <a:latin typeface="Verdana"/>
                  <a:ea typeface="Verdana"/>
                  <a:cs typeface="Verdana"/>
                  <a:sym typeface="Verdana"/>
                </a:rPr>
              </a:br>
              <a:r>
                <a:rPr lang="en-US" sz="800" b="0" i="0" u="none" strike="noStrike" cap="none">
                  <a:solidFill>
                    <a:schemeClr val="dk2"/>
                  </a:solidFill>
                  <a:latin typeface="Verdana"/>
                  <a:ea typeface="Verdana"/>
                  <a:cs typeface="Verdana"/>
                  <a:sym typeface="Verdana"/>
                </a:rPr>
                <a:t>Reporting</a:t>
              </a:r>
              <a:endParaRPr sz="800" b="0" i="0" u="none" strike="noStrike" cap="none">
                <a:solidFill>
                  <a:schemeClr val="dk2"/>
                </a:solidFill>
                <a:latin typeface="Verdana"/>
                <a:ea typeface="Verdana"/>
                <a:cs typeface="Verdana"/>
                <a:sym typeface="Verdana"/>
              </a:endParaRPr>
            </a:p>
          </p:txBody>
        </p:sp>
        <p:sp>
          <p:nvSpPr>
            <p:cNvPr id="905" name="Google Shape;905;p17"/>
            <p:cNvSpPr/>
            <p:nvPr/>
          </p:nvSpPr>
          <p:spPr>
            <a:xfrm>
              <a:off x="9741787" y="2987266"/>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Edg</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Edge Apps</a:t>
              </a:r>
              <a:endParaRPr sz="1467" b="0" i="0" u="none" strike="noStrike" cap="none">
                <a:solidFill>
                  <a:schemeClr val="dk2"/>
                </a:solidFill>
                <a:latin typeface="Verdana"/>
                <a:ea typeface="Verdana"/>
                <a:cs typeface="Verdana"/>
                <a:sym typeface="Verdana"/>
              </a:endParaRPr>
            </a:p>
          </p:txBody>
        </p:sp>
        <p:sp>
          <p:nvSpPr>
            <p:cNvPr id="906" name="Google Shape;906;p17"/>
            <p:cNvSpPr/>
            <p:nvPr/>
          </p:nvSpPr>
          <p:spPr>
            <a:xfrm>
              <a:off x="5480320" y="1798945"/>
              <a:ext cx="1165200" cy="1004400"/>
            </a:xfrm>
            <a:prstGeom prst="hexagon">
              <a:avLst>
                <a:gd name="adj" fmla="val 25000"/>
                <a:gd name="vf" fmla="val 115470"/>
              </a:avLst>
            </a:prstGeom>
            <a:noFill/>
            <a:ln w="22225" cap="flat" cmpd="sng">
              <a:solidFill>
                <a:srgbClr val="80BC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SDa</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Shared Data Assets</a:t>
              </a:r>
              <a:endParaRPr sz="1467" b="0" i="0" u="none" strike="noStrike" cap="none">
                <a:solidFill>
                  <a:schemeClr val="dk2"/>
                </a:solidFill>
                <a:latin typeface="Verdana"/>
                <a:ea typeface="Verdana"/>
                <a:cs typeface="Verdana"/>
                <a:sym typeface="Verdana"/>
              </a:endParaRPr>
            </a:p>
          </p:txBody>
        </p:sp>
        <p:sp>
          <p:nvSpPr>
            <p:cNvPr id="907" name="Google Shape;907;p17"/>
            <p:cNvSpPr/>
            <p:nvPr/>
          </p:nvSpPr>
          <p:spPr>
            <a:xfrm>
              <a:off x="6545688" y="2392056"/>
              <a:ext cx="1165200" cy="1004400"/>
            </a:xfrm>
            <a:prstGeom prst="hexagon">
              <a:avLst>
                <a:gd name="adj" fmla="val 25000"/>
                <a:gd name="vf" fmla="val 115470"/>
              </a:avLst>
            </a:prstGeom>
            <a:noFill/>
            <a:ln w="22225" cap="flat" cmpd="sng">
              <a:solidFill>
                <a:srgbClr val="80BC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Co</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ComputeDB</a:t>
              </a:r>
              <a:endParaRPr sz="1467" b="0" i="0" u="none" strike="noStrike" cap="none">
                <a:solidFill>
                  <a:schemeClr val="dk2"/>
                </a:solidFill>
                <a:latin typeface="Verdana"/>
                <a:ea typeface="Verdana"/>
                <a:cs typeface="Verdana"/>
                <a:sym typeface="Verdana"/>
              </a:endParaRPr>
            </a:p>
          </p:txBody>
        </p:sp>
        <p:sp>
          <p:nvSpPr>
            <p:cNvPr id="908" name="Google Shape;908;p17"/>
            <p:cNvSpPr/>
            <p:nvPr/>
          </p:nvSpPr>
          <p:spPr>
            <a:xfrm>
              <a:off x="7611052" y="2985169"/>
              <a:ext cx="1165200" cy="1004400"/>
            </a:xfrm>
            <a:prstGeom prst="hexagon">
              <a:avLst>
                <a:gd name="adj" fmla="val 25000"/>
                <a:gd name="vf" fmla="val 115470"/>
              </a:avLst>
            </a:prstGeom>
            <a:noFill/>
            <a:ln w="22225" cap="flat" cmpd="sng">
              <a:solidFill>
                <a:srgbClr val="80BC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Gr</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GraphDB</a:t>
              </a:r>
              <a:endParaRPr sz="800" b="0" i="0" u="none" strike="noStrike" cap="none">
                <a:solidFill>
                  <a:schemeClr val="dk2"/>
                </a:solidFill>
                <a:latin typeface="Verdana"/>
                <a:ea typeface="Verdana"/>
                <a:cs typeface="Verdana"/>
                <a:sym typeface="Verdana"/>
              </a:endParaRPr>
            </a:p>
          </p:txBody>
        </p:sp>
        <p:sp>
          <p:nvSpPr>
            <p:cNvPr id="909" name="Google Shape;909;p17"/>
            <p:cNvSpPr/>
            <p:nvPr/>
          </p:nvSpPr>
          <p:spPr>
            <a:xfrm>
              <a:off x="3349583" y="2985168"/>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LCa</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Low Code Apps</a:t>
              </a:r>
              <a:endParaRPr sz="1467" b="0" i="0" u="none" strike="noStrike" cap="none">
                <a:solidFill>
                  <a:schemeClr val="dk2"/>
                </a:solidFill>
                <a:latin typeface="Verdana"/>
                <a:ea typeface="Verdana"/>
                <a:cs typeface="Verdana"/>
                <a:sym typeface="Verdana"/>
              </a:endParaRPr>
            </a:p>
          </p:txBody>
        </p:sp>
        <p:sp>
          <p:nvSpPr>
            <p:cNvPr id="910" name="Google Shape;910;p17"/>
            <p:cNvSpPr/>
            <p:nvPr/>
          </p:nvSpPr>
          <p:spPr>
            <a:xfrm>
              <a:off x="2284215" y="3578281"/>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BPM</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Business</a:t>
              </a:r>
              <a:br>
                <a:rPr lang="en-US" sz="800" b="0" i="0" u="none" strike="noStrike" cap="none">
                  <a:solidFill>
                    <a:schemeClr val="dk2"/>
                  </a:solidFill>
                  <a:latin typeface="Verdana"/>
                  <a:ea typeface="Verdana"/>
                  <a:cs typeface="Verdana"/>
                  <a:sym typeface="Verdana"/>
                </a:rPr>
              </a:br>
              <a:r>
                <a:rPr lang="en-US" sz="800" b="0" i="0" u="none" strike="noStrike" cap="none">
                  <a:solidFill>
                    <a:schemeClr val="dk2"/>
                  </a:solidFill>
                  <a:latin typeface="Verdana"/>
                  <a:ea typeface="Verdana"/>
                  <a:cs typeface="Verdana"/>
                  <a:sym typeface="Verdana"/>
                </a:rPr>
                <a:t>Process</a:t>
              </a:r>
              <a:endParaRPr sz="1467" b="0" i="0" u="none" strike="noStrike" cap="none">
                <a:solidFill>
                  <a:schemeClr val="dk2"/>
                </a:solidFill>
                <a:latin typeface="Verdana"/>
                <a:ea typeface="Verdana"/>
                <a:cs typeface="Verdana"/>
                <a:sym typeface="Verdana"/>
              </a:endParaRPr>
            </a:p>
          </p:txBody>
        </p:sp>
        <p:sp>
          <p:nvSpPr>
            <p:cNvPr id="911" name="Google Shape;911;p17"/>
            <p:cNvSpPr/>
            <p:nvPr/>
          </p:nvSpPr>
          <p:spPr>
            <a:xfrm>
              <a:off x="8676415" y="3578281"/>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EPs</a:t>
              </a:r>
              <a:endParaRPr sz="1467"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Event Processing</a:t>
              </a:r>
              <a:endParaRPr sz="1467" b="0" i="0" u="none" strike="noStrike" cap="none">
                <a:solidFill>
                  <a:schemeClr val="dk2"/>
                </a:solidFill>
                <a:latin typeface="Verdana"/>
                <a:ea typeface="Verdana"/>
                <a:cs typeface="Verdana"/>
                <a:sym typeface="Verdana"/>
              </a:endParaRPr>
            </a:p>
          </p:txBody>
        </p:sp>
        <p:sp>
          <p:nvSpPr>
            <p:cNvPr id="912" name="Google Shape;912;p17"/>
            <p:cNvSpPr/>
            <p:nvPr/>
          </p:nvSpPr>
          <p:spPr>
            <a:xfrm>
              <a:off x="7611049" y="4171393"/>
              <a:ext cx="1165200" cy="1004400"/>
            </a:xfrm>
            <a:prstGeom prst="hexagon">
              <a:avLst>
                <a:gd name="adj" fmla="val 25000"/>
                <a:gd name="vf" fmla="val 115470"/>
              </a:avLst>
            </a:prstGeom>
            <a:noFill/>
            <a:ln w="22225" cap="flat" cmpd="sng">
              <a:solidFill>
                <a:srgbClr val="00A9D7"/>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MSg</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Messaging</a:t>
              </a:r>
              <a:endParaRPr sz="1467" b="0" i="0" u="none" strike="noStrike" cap="none">
                <a:solidFill>
                  <a:schemeClr val="dk2"/>
                </a:solidFill>
                <a:latin typeface="Verdana"/>
                <a:ea typeface="Verdana"/>
                <a:cs typeface="Verdana"/>
                <a:sym typeface="Verdana"/>
              </a:endParaRPr>
            </a:p>
          </p:txBody>
        </p:sp>
        <p:sp>
          <p:nvSpPr>
            <p:cNvPr id="913" name="Google Shape;913;p17"/>
            <p:cNvSpPr/>
            <p:nvPr/>
          </p:nvSpPr>
          <p:spPr>
            <a:xfrm>
              <a:off x="8676415" y="2392056"/>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SAn</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Streaming</a:t>
              </a:r>
              <a:br>
                <a:rPr lang="en-US" sz="800" b="0" i="0" u="none" strike="noStrike" cap="none">
                  <a:solidFill>
                    <a:schemeClr val="dk2"/>
                  </a:solidFill>
                  <a:latin typeface="Verdana"/>
                  <a:ea typeface="Verdana"/>
                  <a:cs typeface="Verdana"/>
                  <a:sym typeface="Verdana"/>
                </a:rPr>
              </a:br>
              <a:r>
                <a:rPr lang="en-US" sz="800" b="0" i="0" u="none" strike="noStrike" cap="none">
                  <a:solidFill>
                    <a:schemeClr val="dk2"/>
                  </a:solidFill>
                  <a:latin typeface="Verdana"/>
                  <a:ea typeface="Verdana"/>
                  <a:cs typeface="Verdana"/>
                  <a:sym typeface="Verdana"/>
                </a:rPr>
                <a:t>Analytics</a:t>
              </a:r>
              <a:endParaRPr sz="1467" b="0" i="0" u="none" strike="noStrike" cap="none">
                <a:solidFill>
                  <a:schemeClr val="dk2"/>
                </a:solidFill>
                <a:latin typeface="Verdana"/>
                <a:ea typeface="Verdana"/>
                <a:cs typeface="Verdana"/>
                <a:sym typeface="Verdana"/>
              </a:endParaRPr>
            </a:p>
          </p:txBody>
        </p:sp>
        <p:sp>
          <p:nvSpPr>
            <p:cNvPr id="914" name="Google Shape;914;p17"/>
            <p:cNvSpPr/>
            <p:nvPr/>
          </p:nvSpPr>
          <p:spPr>
            <a:xfrm>
              <a:off x="7611052" y="1796846"/>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DS</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Data Science</a:t>
              </a:r>
              <a:endParaRPr sz="1467" b="0" i="0" u="none" strike="noStrike" cap="none">
                <a:solidFill>
                  <a:schemeClr val="dk2"/>
                </a:solidFill>
                <a:latin typeface="Verdana"/>
                <a:ea typeface="Verdana"/>
                <a:cs typeface="Verdana"/>
                <a:sym typeface="Verdana"/>
              </a:endParaRPr>
            </a:p>
          </p:txBody>
        </p:sp>
        <p:sp>
          <p:nvSpPr>
            <p:cNvPr id="915" name="Google Shape;915;p17"/>
            <p:cNvSpPr/>
            <p:nvPr/>
          </p:nvSpPr>
          <p:spPr>
            <a:xfrm>
              <a:off x="6545684" y="1203735"/>
              <a:ext cx="1165200" cy="1004400"/>
            </a:xfrm>
            <a:prstGeom prst="hexagon">
              <a:avLst>
                <a:gd name="adj" fmla="val 25000"/>
                <a:gd name="vf" fmla="val 115470"/>
              </a:avLst>
            </a:prstGeom>
            <a:noFill/>
            <a:ln w="22225" cap="flat" cmpd="sng">
              <a:solidFill>
                <a:srgbClr val="FFA4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Verdana"/>
                  <a:ea typeface="Verdana"/>
                  <a:cs typeface="Verdana"/>
                  <a:sym typeface="Verdana"/>
                </a:rPr>
                <a:t>AI</a:t>
              </a:r>
              <a:endParaRPr sz="1600" b="0" i="0" u="none" strike="noStrike" cap="none">
                <a:solidFill>
                  <a:schemeClr val="dk2"/>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2"/>
                  </a:solidFill>
                  <a:latin typeface="Verdana"/>
                  <a:ea typeface="Verdana"/>
                  <a:cs typeface="Verdana"/>
                  <a:sym typeface="Verdana"/>
                </a:rPr>
                <a:t>Artificial Intelligence</a:t>
              </a:r>
              <a:endParaRPr sz="1467" b="0" i="0" u="none" strike="noStrike" cap="none">
                <a:solidFill>
                  <a:schemeClr val="dk2"/>
                </a:solidFill>
                <a:latin typeface="Verdana"/>
                <a:ea typeface="Verdana"/>
                <a:cs typeface="Verdana"/>
                <a:sym typeface="Verdana"/>
              </a:endParaRPr>
            </a:p>
          </p:txBody>
        </p:sp>
      </p:grpSp>
      <p:sp>
        <p:nvSpPr>
          <p:cNvPr id="916" name="Google Shape;916;p17"/>
          <p:cNvSpPr txBox="1"/>
          <p:nvPr/>
        </p:nvSpPr>
        <p:spPr>
          <a:xfrm>
            <a:off x="232660" y="2675291"/>
            <a:ext cx="2193600" cy="7044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chemeClr val="accent2"/>
                </a:solidFill>
                <a:latin typeface="Verdana"/>
                <a:ea typeface="Verdana"/>
                <a:cs typeface="Verdana"/>
                <a:sym typeface="Verdana"/>
              </a:rPr>
              <a:t>AUGMENT</a:t>
            </a:r>
            <a:endParaRPr sz="1600" b="1" i="0" u="none" strike="noStrike" cap="none">
              <a:solidFill>
                <a:schemeClr val="accent2"/>
              </a:solidFill>
              <a:latin typeface="Verdana"/>
              <a:ea typeface="Verdana"/>
              <a:cs typeface="Verdana"/>
              <a:sym typeface="Verdana"/>
            </a:endParaRPr>
          </a:p>
        </p:txBody>
      </p:sp>
      <p:sp>
        <p:nvSpPr>
          <p:cNvPr id="917" name="Google Shape;917;p17"/>
          <p:cNvSpPr txBox="1"/>
          <p:nvPr/>
        </p:nvSpPr>
        <p:spPr>
          <a:xfrm>
            <a:off x="5205179" y="1794155"/>
            <a:ext cx="1228000" cy="40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80BC00"/>
                </a:solidFill>
                <a:latin typeface="Verdana"/>
                <a:ea typeface="Verdana"/>
                <a:cs typeface="Verdana"/>
                <a:sym typeface="Verdana"/>
              </a:rPr>
              <a:t>UNIFY</a:t>
            </a:r>
            <a:endParaRPr sz="1600" b="1" i="0" u="none" strike="noStrike" cap="none">
              <a:solidFill>
                <a:srgbClr val="80BC00"/>
              </a:solidFill>
              <a:latin typeface="Arial"/>
              <a:ea typeface="Arial"/>
              <a:cs typeface="Arial"/>
              <a:sym typeface="Arial"/>
            </a:endParaRPr>
          </a:p>
        </p:txBody>
      </p:sp>
      <p:sp>
        <p:nvSpPr>
          <p:cNvPr id="918" name="Google Shape;918;p17"/>
          <p:cNvSpPr/>
          <p:nvPr/>
        </p:nvSpPr>
        <p:spPr>
          <a:xfrm>
            <a:off x="5156976" y="6431045"/>
            <a:ext cx="1324400" cy="369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00A9D7"/>
                </a:solidFill>
                <a:latin typeface="Verdana"/>
                <a:ea typeface="Verdana"/>
                <a:cs typeface="Verdana"/>
                <a:sym typeface="Verdana"/>
              </a:rPr>
              <a:t>CONNECT</a:t>
            </a:r>
            <a:endParaRPr sz="1600" b="1" i="0" u="none" strike="noStrike" cap="none">
              <a:solidFill>
                <a:srgbClr val="00A9D7"/>
              </a:solidFill>
              <a:latin typeface="Verdana"/>
              <a:ea typeface="Verdana"/>
              <a:cs typeface="Verdana"/>
              <a:sym typeface="Verdana"/>
            </a:endParaRPr>
          </a:p>
        </p:txBody>
      </p:sp>
      <p:sp>
        <p:nvSpPr>
          <p:cNvPr id="919" name="Google Shape;919;p17"/>
          <p:cNvSpPr txBox="1"/>
          <p:nvPr/>
        </p:nvSpPr>
        <p:spPr>
          <a:xfrm>
            <a:off x="786245" y="225887"/>
            <a:ext cx="10515600" cy="772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000"/>
              <a:buFont typeface="Arial"/>
              <a:buNone/>
            </a:pPr>
            <a:r>
              <a:rPr lang="en-US" sz="4000" b="0" i="0" u="none" strike="noStrike" cap="none">
                <a:solidFill>
                  <a:srgbClr val="00A9D4"/>
                </a:solidFill>
                <a:latin typeface="verdana"/>
                <a:ea typeface="verdana"/>
                <a:cs typeface="verdana"/>
                <a:sym typeface="verdana"/>
              </a:rPr>
              <a:t>How TIBCO delivers the Connected Intelligence Vision</a:t>
            </a:r>
            <a:endParaRPr sz="1467" b="0" i="0" u="none" strike="noStrike" cap="none">
              <a:solidFill>
                <a:srgbClr val="00A9D4"/>
              </a:solidFill>
              <a:latin typeface="Arial"/>
              <a:ea typeface="Arial"/>
              <a:cs typeface="Arial"/>
              <a:sym typeface="Arial"/>
            </a:endParaRPr>
          </a:p>
        </p:txBody>
      </p:sp>
      <p:pic>
        <p:nvPicPr>
          <p:cNvPr id="920" name="Google Shape;920;p17"/>
          <p:cNvPicPr preferRelativeResize="0"/>
          <p:nvPr/>
        </p:nvPicPr>
        <p:blipFill rotWithShape="1">
          <a:blip r:embed="rId3">
            <a:alphaModFix/>
          </a:blip>
          <a:srcRect/>
          <a:stretch/>
        </p:blipFill>
        <p:spPr>
          <a:xfrm>
            <a:off x="906194" y="5546588"/>
            <a:ext cx="704400" cy="704400"/>
          </a:xfrm>
          <a:prstGeom prst="rect">
            <a:avLst/>
          </a:prstGeom>
          <a:noFill/>
          <a:ln>
            <a:noFill/>
          </a:ln>
        </p:spPr>
      </p:pic>
      <p:pic>
        <p:nvPicPr>
          <p:cNvPr id="921" name="Google Shape;921;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49476" y="5546588"/>
            <a:ext cx="704400" cy="704400"/>
          </a:xfrm>
          <a:prstGeom prst="rect">
            <a:avLst/>
          </a:prstGeom>
          <a:noFill/>
          <a:ln>
            <a:noFill/>
          </a:ln>
        </p:spPr>
      </p:pic>
      <p:pic>
        <p:nvPicPr>
          <p:cNvPr id="922" name="Google Shape;922;p17"/>
          <p:cNvPicPr preferRelativeResize="0"/>
          <p:nvPr/>
        </p:nvPicPr>
        <p:blipFill rotWithShape="1">
          <a:blip r:embed="rId5">
            <a:alphaModFix/>
          </a:blip>
          <a:srcRect/>
          <a:stretch/>
        </p:blipFill>
        <p:spPr>
          <a:xfrm>
            <a:off x="2898201" y="5623744"/>
            <a:ext cx="627532" cy="629882"/>
          </a:xfrm>
          <a:prstGeom prst="rect">
            <a:avLst/>
          </a:prstGeom>
          <a:noFill/>
          <a:ln>
            <a:noFill/>
          </a:ln>
        </p:spPr>
      </p:pic>
      <p:sp>
        <p:nvSpPr>
          <p:cNvPr id="923" name="Google Shape;923;p17"/>
          <p:cNvSpPr txBox="1"/>
          <p:nvPr/>
        </p:nvSpPr>
        <p:spPr>
          <a:xfrm>
            <a:off x="605590" y="6248882"/>
            <a:ext cx="1228000" cy="40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Cloud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Native</a:t>
            </a:r>
            <a:endParaRPr sz="1600" b="0" i="0" u="none" strike="noStrike" cap="none">
              <a:solidFill>
                <a:srgbClr val="0BADDD"/>
              </a:solidFill>
              <a:latin typeface="Arial"/>
              <a:ea typeface="Arial"/>
              <a:cs typeface="Arial"/>
              <a:sym typeface="Arial"/>
            </a:endParaRPr>
          </a:p>
        </p:txBody>
      </p:sp>
      <p:sp>
        <p:nvSpPr>
          <p:cNvPr id="924" name="Google Shape;924;p17"/>
          <p:cNvSpPr txBox="1"/>
          <p:nvPr/>
        </p:nvSpPr>
        <p:spPr>
          <a:xfrm>
            <a:off x="1601964" y="6248882"/>
            <a:ext cx="1228000" cy="40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Open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Platform</a:t>
            </a:r>
            <a:endParaRPr sz="1600" b="0" i="0" u="none" strike="noStrike" cap="none">
              <a:solidFill>
                <a:srgbClr val="0BADDD"/>
              </a:solidFill>
              <a:latin typeface="Arial"/>
              <a:ea typeface="Arial"/>
              <a:cs typeface="Arial"/>
              <a:sym typeface="Arial"/>
            </a:endParaRPr>
          </a:p>
        </p:txBody>
      </p:sp>
      <p:sp>
        <p:nvSpPr>
          <p:cNvPr id="925" name="Google Shape;925;p17"/>
          <p:cNvSpPr txBox="1"/>
          <p:nvPr/>
        </p:nvSpPr>
        <p:spPr>
          <a:xfrm>
            <a:off x="2569618" y="6248882"/>
            <a:ext cx="1430881" cy="404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AI</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BADDD"/>
                </a:solidFill>
                <a:latin typeface="Verdana"/>
                <a:ea typeface="Verdana"/>
                <a:cs typeface="Verdana"/>
                <a:sym typeface="Verdana"/>
              </a:rPr>
              <a:t>Foundation</a:t>
            </a:r>
            <a:endParaRPr sz="1600" b="0" i="0" u="none" strike="noStrike" cap="none">
              <a:solidFill>
                <a:srgbClr val="0BADDD"/>
              </a:solidFill>
              <a:latin typeface="Arial"/>
              <a:ea typeface="Arial"/>
              <a:cs typeface="Arial"/>
              <a:sym typeface="Arial"/>
            </a:endParaRPr>
          </a:p>
        </p:txBody>
      </p:sp>
    </p:spTree>
    <p:extLst>
      <p:ext uri="{BB962C8B-B14F-4D97-AF65-F5344CB8AC3E}">
        <p14:creationId xmlns:p14="http://schemas.microsoft.com/office/powerpoint/2010/main" val="714765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29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6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2900"/>
              <a:buNone/>
            </a:pPr>
            <a:r>
              <a:rPr lang="en-US" sz="4000"/>
              <a:t>Built on Strong Core Principles</a:t>
            </a:r>
            <a:endParaRPr sz="4000"/>
          </a:p>
        </p:txBody>
      </p:sp>
      <p:graphicFrame>
        <p:nvGraphicFramePr>
          <p:cNvPr id="931" name="Google Shape;931;p164"/>
          <p:cNvGraphicFramePr/>
          <p:nvPr/>
        </p:nvGraphicFramePr>
        <p:xfrm>
          <a:off x="3922520" y="1141531"/>
          <a:ext cx="7987800" cy="5149150"/>
        </p:xfrm>
        <a:graphic>
          <a:graphicData uri="http://schemas.openxmlformats.org/drawingml/2006/table">
            <a:tbl>
              <a:tblPr>
                <a:noFill/>
              </a:tblPr>
              <a:tblGrid>
                <a:gridCol w="1490050">
                  <a:extLst>
                    <a:ext uri="{9D8B030D-6E8A-4147-A177-3AD203B41FA5}">
                      <a16:colId xmlns:a16="http://schemas.microsoft.com/office/drawing/2014/main" val="20000"/>
                    </a:ext>
                  </a:extLst>
                </a:gridCol>
                <a:gridCol w="6497750">
                  <a:extLst>
                    <a:ext uri="{9D8B030D-6E8A-4147-A177-3AD203B41FA5}">
                      <a16:colId xmlns:a16="http://schemas.microsoft.com/office/drawing/2014/main" val="20001"/>
                    </a:ext>
                  </a:extLst>
                </a:gridCol>
              </a:tblGrid>
              <a:tr h="1637125">
                <a:tc>
                  <a:txBody>
                    <a:bodyPr/>
                    <a:lstStyle/>
                    <a:p>
                      <a:pPr marL="0" marR="0" lvl="0" indent="0" algn="l" rtl="0">
                        <a:lnSpc>
                          <a:spcPct val="100000"/>
                        </a:lnSpc>
                        <a:spcBef>
                          <a:spcPts val="0"/>
                        </a:spcBef>
                        <a:spcAft>
                          <a:spcPts val="0"/>
                        </a:spcAft>
                        <a:buClr>
                          <a:srgbClr val="000000"/>
                        </a:buClr>
                        <a:buSzPts val="1900"/>
                        <a:buFont typeface="Arial"/>
                        <a:buNone/>
                      </a:pPr>
                      <a:endParaRPr sz="1900" b="1" u="none" strike="noStrike" cap="none">
                        <a:solidFill>
                          <a:schemeClr val="accent1"/>
                        </a:solidFill>
                        <a:latin typeface="Arial"/>
                        <a:ea typeface="Arial"/>
                        <a:cs typeface="Arial"/>
                        <a:sym typeface="Arial"/>
                      </a:endParaRPr>
                    </a:p>
                  </a:txBody>
                  <a:tcPr marL="91475" marR="91475" marT="45725" marB="45725" anchor="ctr">
                    <a:lnR w="57150" cap="flat" cmpd="sng">
                      <a:solidFill>
                        <a:schemeClr val="accent1"/>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a:latin typeface="Arial"/>
                          <a:ea typeface="Arial"/>
                          <a:cs typeface="Arial"/>
                          <a:sym typeface="Arial"/>
                        </a:rPr>
                        <a:t>Re-architected core capabilities as cloud-native ‘engines’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Deliver the same core cloud-native components across workloads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Significantly reduced or removed any proprietary dependencies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Devops/Cloudops/Dataops support delivered as open source</a:t>
                      </a:r>
                      <a:endParaRPr sz="1500" u="none" strike="noStrike" cap="none"/>
                    </a:p>
                  </a:txBody>
                  <a:tcPr marL="91475" marR="91475" marT="45725" marB="45725" anchor="ctr">
                    <a:lnL w="5715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0"/>
                  </a:ext>
                </a:extLst>
              </a:tr>
              <a:tr h="1910100">
                <a:tc>
                  <a:txBody>
                    <a:bodyPr/>
                    <a:lstStyle/>
                    <a:p>
                      <a:pPr marL="0" marR="0" lvl="0" indent="0" algn="l" rtl="0">
                        <a:lnSpc>
                          <a:spcPct val="100000"/>
                        </a:lnSpc>
                        <a:spcBef>
                          <a:spcPts val="0"/>
                        </a:spcBef>
                        <a:spcAft>
                          <a:spcPts val="0"/>
                        </a:spcAft>
                        <a:buClr>
                          <a:srgbClr val="000000"/>
                        </a:buClr>
                        <a:buSzPts val="1900"/>
                        <a:buFont typeface="Arial"/>
                        <a:buNone/>
                      </a:pPr>
                      <a:endParaRPr sz="1900" b="1" u="none" strike="noStrike" cap="none">
                        <a:solidFill>
                          <a:schemeClr val="accent5"/>
                        </a:solidFill>
                        <a:latin typeface="Arial"/>
                        <a:ea typeface="Arial"/>
                        <a:cs typeface="Arial"/>
                        <a:sym typeface="Arial"/>
                      </a:endParaRPr>
                    </a:p>
                  </a:txBody>
                  <a:tcPr marL="91475" marR="91475" marT="45725" marB="45725" anchor="ctr">
                    <a:lnR w="57150" cap="flat" cmpd="sng">
                      <a:solidFill>
                        <a:srgbClr val="BF7A00"/>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a:latin typeface="Arial"/>
                          <a:ea typeface="Arial"/>
                          <a:cs typeface="Arial"/>
                          <a:sym typeface="Arial"/>
                        </a:rPr>
                        <a:t>Provide customers the same tools used internally to extend capabilities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Open source delivery of new key capabilities like Project Flogo</a:t>
                      </a:r>
                      <a:endParaRPr sz="1500" u="none" strike="noStrike" cap="none">
                        <a:latin typeface="Arial"/>
                        <a:ea typeface="Arial"/>
                        <a:cs typeface="Arial"/>
                        <a:sym typeface="Arial"/>
                      </a:endParaRPr>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Continued adoption of enterprise and emerging open source (e.g. Kafka)</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Increasingly active engineering participation in larger scale OSS projects</a:t>
                      </a:r>
                      <a:endParaRPr sz="1500" u="none" strike="noStrike" cap="none"/>
                    </a:p>
                  </a:txBody>
                  <a:tcPr marL="91475" marR="91475" marT="45725" marB="45725" anchor="ctr">
                    <a:lnL w="57150" cap="flat" cmpd="sng">
                      <a:solidFill>
                        <a:srgbClr val="BF7A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3"/>
                      </a:solidFill>
                      <a:prstDash val="dot"/>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1"/>
                  </a:ext>
                </a:extLst>
              </a:tr>
              <a:tr h="1601925">
                <a:tc>
                  <a:txBody>
                    <a:bodyPr/>
                    <a:lstStyle/>
                    <a:p>
                      <a:pPr marL="0" marR="0" lvl="0" indent="0" algn="l" rtl="0">
                        <a:lnSpc>
                          <a:spcPct val="100000"/>
                        </a:lnSpc>
                        <a:spcBef>
                          <a:spcPts val="0"/>
                        </a:spcBef>
                        <a:spcAft>
                          <a:spcPts val="0"/>
                        </a:spcAft>
                        <a:buClr>
                          <a:srgbClr val="000000"/>
                        </a:buClr>
                        <a:buSzPts val="1900"/>
                        <a:buFont typeface="Arial"/>
                        <a:buNone/>
                      </a:pPr>
                      <a:endParaRPr sz="1900" b="1" i="1" u="none" strike="noStrike" cap="none">
                        <a:latin typeface="Arial"/>
                        <a:ea typeface="Arial"/>
                        <a:cs typeface="Arial"/>
                        <a:sym typeface="Arial"/>
                      </a:endParaRPr>
                    </a:p>
                  </a:txBody>
                  <a:tcPr marL="91475" marR="91475" marT="45725" marB="45725" anchor="ctr">
                    <a:lnR w="57150" cap="flat" cmpd="sng">
                      <a:solidFill>
                        <a:srgbClr val="A5A5A5"/>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a:latin typeface="Arial"/>
                          <a:ea typeface="Arial"/>
                          <a:cs typeface="Arial"/>
                          <a:sym typeface="Arial"/>
                        </a:rPr>
                        <a:t>Application of AI principles and technology across capabilities to enhance workflow and user productivity</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Integration to leading AI frameworks both for real-time projects (Flogo with TensorFlow) as well as Data Science modeling and design</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Increasing use of AI as a platform for developing new capabilities such as adaptive business logic and execution</a:t>
                      </a:r>
                      <a:endParaRPr sz="1500" u="none" strike="noStrike" cap="none">
                        <a:latin typeface="Arial"/>
                        <a:ea typeface="Arial"/>
                        <a:cs typeface="Arial"/>
                        <a:sym typeface="Arial"/>
                      </a:endParaRPr>
                    </a:p>
                  </a:txBody>
                  <a:tcPr marL="91475" marR="91475" marT="45725" marB="45725" anchor="ctr">
                    <a:lnL w="57150" cap="flat" cmpd="sng">
                      <a:solidFill>
                        <a:srgbClr val="A5A5A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3"/>
                      </a:solidFill>
                      <a:prstDash val="dot"/>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932" name="Google Shape;932;p164"/>
          <p:cNvGrpSpPr/>
          <p:nvPr/>
        </p:nvGrpSpPr>
        <p:grpSpPr>
          <a:xfrm>
            <a:off x="3859439" y="1361407"/>
            <a:ext cx="1664175" cy="1225331"/>
            <a:chOff x="3308159" y="5267386"/>
            <a:chExt cx="1664174" cy="1225330"/>
          </a:xfrm>
        </p:grpSpPr>
        <p:sp>
          <p:nvSpPr>
            <p:cNvPr id="933" name="Google Shape;933;p164"/>
            <p:cNvSpPr txBox="1"/>
            <p:nvPr/>
          </p:nvSpPr>
          <p:spPr>
            <a:xfrm>
              <a:off x="3308159" y="6123384"/>
              <a:ext cx="1664174"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chemeClr val="dk1"/>
                  </a:solidFill>
                  <a:latin typeface="Verdana"/>
                  <a:ea typeface="Verdana"/>
                  <a:cs typeface="Verdana"/>
                  <a:sym typeface="Verdana"/>
                </a:rPr>
                <a:t>Cloud Native</a:t>
              </a:r>
              <a:endParaRPr sz="1467" b="0" i="0" u="none" strike="noStrike" cap="none">
                <a:solidFill>
                  <a:srgbClr val="000000"/>
                </a:solidFill>
                <a:latin typeface="Arial"/>
                <a:ea typeface="Arial"/>
                <a:cs typeface="Arial"/>
                <a:sym typeface="Arial"/>
              </a:endParaRPr>
            </a:p>
          </p:txBody>
        </p:sp>
        <p:pic>
          <p:nvPicPr>
            <p:cNvPr id="934" name="Google Shape;934;p1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65553" y="5267386"/>
              <a:ext cx="749386" cy="749386"/>
            </a:xfrm>
            <a:prstGeom prst="rect">
              <a:avLst/>
            </a:prstGeom>
            <a:noFill/>
            <a:ln>
              <a:noFill/>
            </a:ln>
          </p:spPr>
        </p:pic>
      </p:grpSp>
      <p:grpSp>
        <p:nvGrpSpPr>
          <p:cNvPr id="935" name="Google Shape;935;p164"/>
          <p:cNvGrpSpPr/>
          <p:nvPr/>
        </p:nvGrpSpPr>
        <p:grpSpPr>
          <a:xfrm>
            <a:off x="3758546" y="3184803"/>
            <a:ext cx="1865959" cy="1102565"/>
            <a:chOff x="5163020" y="5390150"/>
            <a:chExt cx="1865959" cy="1102566"/>
          </a:xfrm>
        </p:grpSpPr>
        <p:sp>
          <p:nvSpPr>
            <p:cNvPr id="936" name="Google Shape;936;p164"/>
            <p:cNvSpPr txBox="1"/>
            <p:nvPr/>
          </p:nvSpPr>
          <p:spPr>
            <a:xfrm>
              <a:off x="5163020" y="6123384"/>
              <a:ext cx="1865959"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chemeClr val="dk1"/>
                  </a:solidFill>
                  <a:latin typeface="Verdana"/>
                  <a:ea typeface="Verdana"/>
                  <a:cs typeface="Verdana"/>
                  <a:sym typeface="Verdana"/>
                </a:rPr>
                <a:t>Open Platform</a:t>
              </a:r>
              <a:endParaRPr sz="1467" b="0" i="0" u="none" strike="noStrike" cap="none">
                <a:solidFill>
                  <a:srgbClr val="000000"/>
                </a:solidFill>
                <a:latin typeface="Arial"/>
                <a:ea typeface="Arial"/>
                <a:cs typeface="Arial"/>
                <a:sym typeface="Arial"/>
              </a:endParaRPr>
            </a:p>
          </p:txBody>
        </p:sp>
        <p:pic>
          <p:nvPicPr>
            <p:cNvPr id="937" name="Google Shape;937;p164"/>
            <p:cNvPicPr preferRelativeResize="0"/>
            <p:nvPr/>
          </p:nvPicPr>
          <p:blipFill rotWithShape="1">
            <a:blip r:embed="rId4">
              <a:alphaModFix/>
            </a:blip>
            <a:srcRect/>
            <a:stretch/>
          </p:blipFill>
          <p:spPr>
            <a:xfrm>
              <a:off x="5753578" y="5390150"/>
              <a:ext cx="684842" cy="684842"/>
            </a:xfrm>
            <a:prstGeom prst="rect">
              <a:avLst/>
            </a:prstGeom>
            <a:noFill/>
            <a:ln>
              <a:noFill/>
            </a:ln>
          </p:spPr>
        </p:pic>
      </p:grpSp>
      <p:grpSp>
        <p:nvGrpSpPr>
          <p:cNvPr id="938" name="Google Shape;938;p164"/>
          <p:cNvGrpSpPr/>
          <p:nvPr/>
        </p:nvGrpSpPr>
        <p:grpSpPr>
          <a:xfrm>
            <a:off x="3783167" y="4742206"/>
            <a:ext cx="1816716" cy="1159999"/>
            <a:chOff x="7263723" y="5332718"/>
            <a:chExt cx="1816716" cy="1159998"/>
          </a:xfrm>
        </p:grpSpPr>
        <p:pic>
          <p:nvPicPr>
            <p:cNvPr id="939" name="Google Shape;939;p16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731920" y="5332718"/>
              <a:ext cx="787715" cy="790666"/>
            </a:xfrm>
            <a:prstGeom prst="rect">
              <a:avLst/>
            </a:prstGeom>
            <a:noFill/>
            <a:ln>
              <a:noFill/>
            </a:ln>
          </p:spPr>
        </p:pic>
        <p:sp>
          <p:nvSpPr>
            <p:cNvPr id="940" name="Google Shape;940;p164"/>
            <p:cNvSpPr txBox="1"/>
            <p:nvPr/>
          </p:nvSpPr>
          <p:spPr>
            <a:xfrm>
              <a:off x="7263723" y="6123384"/>
              <a:ext cx="1816716"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a:solidFill>
                    <a:schemeClr val="dk1"/>
                  </a:solidFill>
                  <a:latin typeface="Verdana"/>
                  <a:ea typeface="Verdana"/>
                  <a:cs typeface="Verdana"/>
                  <a:sym typeface="Verdana"/>
                </a:rPr>
                <a:t>AI Foundation</a:t>
              </a:r>
              <a:endParaRPr sz="1467" b="0" i="0" u="none" strike="noStrike" cap="none">
                <a:solidFill>
                  <a:srgbClr val="000000"/>
                </a:solidFill>
                <a:latin typeface="Arial"/>
                <a:ea typeface="Arial"/>
                <a:cs typeface="Arial"/>
                <a:sym typeface="Arial"/>
              </a:endParaRPr>
            </a:p>
          </p:txBody>
        </p:sp>
      </p:grpSp>
      <p:grpSp>
        <p:nvGrpSpPr>
          <p:cNvPr id="941" name="Google Shape;941;p164"/>
          <p:cNvGrpSpPr/>
          <p:nvPr/>
        </p:nvGrpSpPr>
        <p:grpSpPr>
          <a:xfrm>
            <a:off x="615377" y="2424868"/>
            <a:ext cx="2983640" cy="2224779"/>
            <a:chOff x="2622932" y="496976"/>
            <a:chExt cx="6807762" cy="5076273"/>
          </a:xfrm>
        </p:grpSpPr>
        <p:sp>
          <p:nvSpPr>
            <p:cNvPr id="942" name="Google Shape;942;p164"/>
            <p:cNvSpPr txBox="1"/>
            <p:nvPr/>
          </p:nvSpPr>
          <p:spPr>
            <a:xfrm>
              <a:off x="4924723" y="496976"/>
              <a:ext cx="2735100" cy="70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r>
                <a:rPr lang="en-US" sz="1467" b="0" i="0" u="none" strike="noStrike" cap="none">
                  <a:solidFill>
                    <a:schemeClr val="accent2"/>
                  </a:solidFill>
                  <a:latin typeface="Verdana"/>
                  <a:ea typeface="Verdana"/>
                  <a:cs typeface="Verdana"/>
                  <a:sym typeface="Verdana"/>
                </a:rPr>
                <a:t>AUGMENT</a:t>
              </a:r>
              <a:endParaRPr sz="1467" b="0" i="0" u="none" strike="noStrike" cap="none">
                <a:solidFill>
                  <a:srgbClr val="000000"/>
                </a:solidFill>
                <a:latin typeface="Arial"/>
                <a:ea typeface="Arial"/>
                <a:cs typeface="Arial"/>
                <a:sym typeface="Arial"/>
              </a:endParaRPr>
            </a:p>
          </p:txBody>
        </p:sp>
        <p:sp>
          <p:nvSpPr>
            <p:cNvPr id="943" name="Google Shape;943;p164"/>
            <p:cNvSpPr txBox="1"/>
            <p:nvPr/>
          </p:nvSpPr>
          <p:spPr>
            <a:xfrm>
              <a:off x="2622932" y="4870949"/>
              <a:ext cx="2735100" cy="702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67"/>
                <a:buFont typeface="Arial"/>
                <a:buNone/>
              </a:pPr>
              <a:r>
                <a:rPr lang="en-US" sz="1467" b="0" i="0" u="none" strike="noStrike" cap="none">
                  <a:solidFill>
                    <a:schemeClr val="accent1"/>
                  </a:solidFill>
                  <a:latin typeface="Verdana"/>
                  <a:ea typeface="Verdana"/>
                  <a:cs typeface="Verdana"/>
                  <a:sym typeface="Verdana"/>
                </a:rPr>
                <a:t>CONNECT</a:t>
              </a:r>
              <a:endParaRPr sz="1467" b="0" i="0" u="none" strike="noStrike" cap="none">
                <a:solidFill>
                  <a:srgbClr val="000000"/>
                </a:solidFill>
                <a:latin typeface="Arial"/>
                <a:ea typeface="Arial"/>
                <a:cs typeface="Arial"/>
                <a:sym typeface="Arial"/>
              </a:endParaRPr>
            </a:p>
          </p:txBody>
        </p:sp>
        <p:sp>
          <p:nvSpPr>
            <p:cNvPr id="944" name="Google Shape;944;p164"/>
            <p:cNvSpPr txBox="1"/>
            <p:nvPr/>
          </p:nvSpPr>
          <p:spPr>
            <a:xfrm>
              <a:off x="7571594" y="4870949"/>
              <a:ext cx="1859100" cy="70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r>
                <a:rPr lang="en-US" sz="1467" b="0" i="0" u="none" strike="noStrike" cap="none">
                  <a:solidFill>
                    <a:srgbClr val="83BC00"/>
                  </a:solidFill>
                  <a:latin typeface="Verdana"/>
                  <a:ea typeface="Verdana"/>
                  <a:cs typeface="Verdana"/>
                  <a:sym typeface="Verdana"/>
                </a:rPr>
                <a:t>UNIFY</a:t>
              </a:r>
              <a:endParaRPr sz="1467" b="0" i="0" u="none" strike="noStrike" cap="none">
                <a:solidFill>
                  <a:srgbClr val="000000"/>
                </a:solidFill>
                <a:latin typeface="Arial"/>
                <a:ea typeface="Arial"/>
                <a:cs typeface="Arial"/>
                <a:sym typeface="Arial"/>
              </a:endParaRPr>
            </a:p>
          </p:txBody>
        </p:sp>
      </p:grpSp>
      <p:grpSp>
        <p:nvGrpSpPr>
          <p:cNvPr id="945" name="Google Shape;945;p164"/>
          <p:cNvGrpSpPr/>
          <p:nvPr/>
        </p:nvGrpSpPr>
        <p:grpSpPr>
          <a:xfrm>
            <a:off x="1338644" y="2515193"/>
            <a:ext cx="1640739" cy="2135875"/>
            <a:chOff x="1217386" y="-2352541"/>
            <a:chExt cx="10173027" cy="13243010"/>
          </a:xfrm>
        </p:grpSpPr>
        <p:sp>
          <p:nvSpPr>
            <p:cNvPr id="946" name="Google Shape;946;p164"/>
            <p:cNvSpPr/>
            <p:nvPr/>
          </p:nvSpPr>
          <p:spPr>
            <a:xfrm rot="-5400000">
              <a:off x="-649025" y="3918306"/>
              <a:ext cx="8857682" cy="5086645"/>
            </a:xfrm>
            <a:custGeom>
              <a:avLst/>
              <a:gdLst/>
              <a:ahLst/>
              <a:cxnLst/>
              <a:rect l="l" t="t" r="r" b="b"/>
              <a:pathLst>
                <a:path w="3257670" h="1870761" extrusionOk="0">
                  <a:moveTo>
                    <a:pt x="3257670" y="0"/>
                  </a:moveTo>
                  <a:lnTo>
                    <a:pt x="2800815" y="785879"/>
                  </a:lnTo>
                  <a:lnTo>
                    <a:pt x="1539467" y="785879"/>
                  </a:lnTo>
                  <a:lnTo>
                    <a:pt x="911645" y="1870761"/>
                  </a:lnTo>
                  <a:lnTo>
                    <a:pt x="0" y="1870761"/>
                  </a:lnTo>
                  <a:lnTo>
                    <a:pt x="1082610" y="0"/>
                  </a:lnTo>
                  <a:lnTo>
                    <a:pt x="325767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Verdana"/>
                <a:ea typeface="Verdana"/>
                <a:cs typeface="Verdana"/>
                <a:sym typeface="Verdana"/>
              </a:endParaRPr>
            </a:p>
          </p:txBody>
        </p:sp>
        <p:sp>
          <p:nvSpPr>
            <p:cNvPr id="947" name="Google Shape;947;p164"/>
            <p:cNvSpPr/>
            <p:nvPr/>
          </p:nvSpPr>
          <p:spPr>
            <a:xfrm rot="5400000" flipH="1">
              <a:off x="4403105" y="3918306"/>
              <a:ext cx="8857685" cy="5086642"/>
            </a:xfrm>
            <a:custGeom>
              <a:avLst/>
              <a:gdLst/>
              <a:ahLst/>
              <a:cxnLst/>
              <a:rect l="l" t="t" r="r" b="b"/>
              <a:pathLst>
                <a:path w="3257670" h="1870761" extrusionOk="0">
                  <a:moveTo>
                    <a:pt x="3257670" y="0"/>
                  </a:moveTo>
                  <a:lnTo>
                    <a:pt x="2800815" y="785879"/>
                  </a:lnTo>
                  <a:lnTo>
                    <a:pt x="1539467" y="785879"/>
                  </a:lnTo>
                  <a:lnTo>
                    <a:pt x="911645" y="1870761"/>
                  </a:lnTo>
                  <a:lnTo>
                    <a:pt x="0" y="1870761"/>
                  </a:lnTo>
                  <a:lnTo>
                    <a:pt x="1082610" y="0"/>
                  </a:lnTo>
                  <a:lnTo>
                    <a:pt x="3257670" y="0"/>
                  </a:lnTo>
                  <a:close/>
                </a:path>
              </a:pathLst>
            </a:custGeom>
            <a:solidFill>
              <a:srgbClr val="83BC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Verdana"/>
                <a:ea typeface="Verdana"/>
                <a:cs typeface="Verdana"/>
                <a:sym typeface="Verdana"/>
              </a:endParaRPr>
            </a:p>
          </p:txBody>
        </p:sp>
        <p:sp>
          <p:nvSpPr>
            <p:cNvPr id="948" name="Google Shape;948;p164"/>
            <p:cNvSpPr/>
            <p:nvPr/>
          </p:nvSpPr>
          <p:spPr>
            <a:xfrm rot="1800000">
              <a:off x="1899861" y="-491488"/>
              <a:ext cx="8808077" cy="5090017"/>
            </a:xfrm>
            <a:custGeom>
              <a:avLst/>
              <a:gdLst/>
              <a:ahLst/>
              <a:cxnLst/>
              <a:rect l="l" t="t" r="r" b="b"/>
              <a:pathLst>
                <a:path w="3239426" h="1872001" extrusionOk="0">
                  <a:moveTo>
                    <a:pt x="3239426" y="0"/>
                  </a:moveTo>
                  <a:lnTo>
                    <a:pt x="2787356" y="787160"/>
                  </a:lnTo>
                  <a:lnTo>
                    <a:pt x="1536433" y="786535"/>
                  </a:lnTo>
                  <a:lnTo>
                    <a:pt x="907601" y="1872001"/>
                  </a:lnTo>
                  <a:lnTo>
                    <a:pt x="0" y="1869666"/>
                  </a:lnTo>
                  <a:lnTo>
                    <a:pt x="1079576" y="656"/>
                  </a:lnTo>
                  <a:lnTo>
                    <a:pt x="323942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Verdana"/>
                <a:ea typeface="Verdana"/>
                <a:cs typeface="Verdana"/>
                <a:sym typeface="Verdana"/>
              </a:endParaRPr>
            </a:p>
          </p:txBody>
        </p:sp>
      </p:grpSp>
      <p:sp>
        <p:nvSpPr>
          <p:cNvPr id="949" name="Google Shape;949;p164"/>
          <p:cNvSpPr txBox="1">
            <a:spLocks noGrp="1"/>
          </p:cNvSpPr>
          <p:nvPr>
            <p:ph type="sldNum" idx="12"/>
          </p:nvPr>
        </p:nvSpPr>
        <p:spPr>
          <a:xfrm>
            <a:off x="13847" y="6479596"/>
            <a:ext cx="509600" cy="3652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500"/>
              <a:buNone/>
            </a:pPr>
            <a:fld id="{00000000-1234-1234-1234-123412341234}" type="slidenum">
              <a:rPr lang="en-US" sz="667">
                <a:solidFill>
                  <a:srgbClr val="BFBFBF"/>
                </a:solidFill>
                <a:latin typeface="Verdana"/>
                <a:ea typeface="Verdana"/>
                <a:cs typeface="Verdana"/>
                <a:sym typeface="Verdana"/>
              </a:rPr>
              <a:t>20</a:t>
            </a:fld>
            <a:endParaRPr sz="667">
              <a:solidFill>
                <a:srgbClr val="BFBFBF"/>
              </a:solidFill>
              <a:latin typeface="Verdana"/>
              <a:ea typeface="Verdana"/>
              <a:cs typeface="Verdana"/>
              <a:sym typeface="Verdana"/>
            </a:endParaRPr>
          </a:p>
        </p:txBody>
      </p:sp>
      <p:sp>
        <p:nvSpPr>
          <p:cNvPr id="950" name="Google Shape;950;p164"/>
          <p:cNvSpPr txBox="1"/>
          <p:nvPr/>
        </p:nvSpPr>
        <p:spPr>
          <a:xfrm>
            <a:off x="277100" y="6479599"/>
            <a:ext cx="2545773"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7"/>
              <a:buFont typeface="Arial"/>
              <a:buNone/>
            </a:pPr>
            <a:r>
              <a:rPr lang="en-US" sz="667" b="0" i="0" u="none" strike="noStrike" cap="none">
                <a:solidFill>
                  <a:srgbClr val="8D8D8D"/>
                </a:solidFill>
                <a:latin typeface="Verdana"/>
                <a:ea typeface="Verdana"/>
                <a:cs typeface="Verdana"/>
                <a:sym typeface="Verdana"/>
              </a:rPr>
              <a:t>© Copyright 2000-2020 TIBCO Software Inc.        </a:t>
            </a:r>
            <a:endParaRPr sz="667" b="0" i="0" u="none" strike="noStrike" cap="none">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668166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65"/>
          <p:cNvSpPr/>
          <p:nvPr/>
        </p:nvSpPr>
        <p:spPr>
          <a:xfrm>
            <a:off x="2122501" y="3437372"/>
            <a:ext cx="8877657" cy="2381313"/>
          </a:xfrm>
          <a:custGeom>
            <a:avLst/>
            <a:gdLst/>
            <a:ahLst/>
            <a:cxnLst/>
            <a:rect l="l" t="t" r="r" b="b"/>
            <a:pathLst>
              <a:path w="8877658" h="2381314" extrusionOk="0">
                <a:moveTo>
                  <a:pt x="7797069" y="0"/>
                </a:moveTo>
                <a:lnTo>
                  <a:pt x="8580825" y="0"/>
                </a:lnTo>
                <a:lnTo>
                  <a:pt x="8877658" y="593667"/>
                </a:lnTo>
                <a:lnTo>
                  <a:pt x="8580825" y="1187334"/>
                </a:lnTo>
                <a:lnTo>
                  <a:pt x="7806943" y="1187334"/>
                </a:lnTo>
                <a:lnTo>
                  <a:pt x="7807995" y="1189437"/>
                </a:lnTo>
                <a:lnTo>
                  <a:pt x="7511162" y="1783104"/>
                </a:lnTo>
                <a:lnTo>
                  <a:pt x="6737934" y="1783104"/>
                </a:lnTo>
                <a:lnTo>
                  <a:pt x="6442401" y="2374171"/>
                </a:lnTo>
                <a:lnTo>
                  <a:pt x="5658645" y="2374171"/>
                </a:lnTo>
                <a:lnTo>
                  <a:pt x="5363946" y="1784773"/>
                </a:lnTo>
                <a:lnTo>
                  <a:pt x="4590556" y="1784773"/>
                </a:lnTo>
                <a:lnTo>
                  <a:pt x="4591993" y="1787647"/>
                </a:lnTo>
                <a:lnTo>
                  <a:pt x="4295160" y="2381314"/>
                </a:lnTo>
                <a:lnTo>
                  <a:pt x="3511404" y="2381314"/>
                </a:lnTo>
                <a:lnTo>
                  <a:pt x="3218038" y="1794583"/>
                </a:lnTo>
                <a:lnTo>
                  <a:pt x="2439877" y="1794583"/>
                </a:lnTo>
                <a:lnTo>
                  <a:pt x="2143043" y="1200916"/>
                </a:lnTo>
                <a:lnTo>
                  <a:pt x="2146329" y="1194345"/>
                </a:lnTo>
                <a:lnTo>
                  <a:pt x="1376244" y="1194345"/>
                </a:lnTo>
                <a:lnTo>
                  <a:pt x="1377422" y="1196701"/>
                </a:lnTo>
                <a:lnTo>
                  <a:pt x="1080589" y="1790368"/>
                </a:lnTo>
                <a:lnTo>
                  <a:pt x="296834" y="1790368"/>
                </a:lnTo>
                <a:lnTo>
                  <a:pt x="0" y="1196701"/>
                </a:lnTo>
                <a:lnTo>
                  <a:pt x="296834" y="603034"/>
                </a:lnTo>
                <a:lnTo>
                  <a:pt x="1072700" y="603034"/>
                </a:lnTo>
                <a:lnTo>
                  <a:pt x="1071522" y="600678"/>
                </a:lnTo>
                <a:lnTo>
                  <a:pt x="1368355" y="7011"/>
                </a:lnTo>
                <a:lnTo>
                  <a:pt x="2152111" y="7011"/>
                </a:lnTo>
                <a:lnTo>
                  <a:pt x="2448944" y="600678"/>
                </a:lnTo>
                <a:lnTo>
                  <a:pt x="2445659" y="607249"/>
                </a:lnTo>
                <a:lnTo>
                  <a:pt x="3223633" y="607249"/>
                </a:lnTo>
                <a:lnTo>
                  <a:pt x="3516998" y="1193980"/>
                </a:lnTo>
                <a:lnTo>
                  <a:pt x="4287529" y="1193980"/>
                </a:lnTo>
                <a:lnTo>
                  <a:pt x="4286092" y="1191106"/>
                </a:lnTo>
                <a:lnTo>
                  <a:pt x="4582926" y="597439"/>
                </a:lnTo>
                <a:lnTo>
                  <a:pt x="5366682" y="597439"/>
                </a:lnTo>
                <a:lnTo>
                  <a:pt x="5661381" y="1186837"/>
                </a:lnTo>
                <a:lnTo>
                  <a:pt x="6431872" y="1186837"/>
                </a:lnTo>
                <a:lnTo>
                  <a:pt x="6727406" y="595770"/>
                </a:lnTo>
                <a:lnTo>
                  <a:pt x="7501287" y="595770"/>
                </a:lnTo>
                <a:lnTo>
                  <a:pt x="7500235" y="593667"/>
                </a:lnTo>
                <a:close/>
              </a:path>
            </a:pathLst>
          </a:custGeom>
          <a:solidFill>
            <a:srgbClr val="02A9D7">
              <a:alpha val="23921"/>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Verdana"/>
              <a:ea typeface="Verdana"/>
              <a:cs typeface="Verdana"/>
              <a:sym typeface="Verdana"/>
            </a:endParaRPr>
          </a:p>
        </p:txBody>
      </p:sp>
      <p:sp>
        <p:nvSpPr>
          <p:cNvPr id="956" name="Google Shape;956;p165"/>
          <p:cNvSpPr/>
          <p:nvPr/>
        </p:nvSpPr>
        <p:spPr>
          <a:xfrm>
            <a:off x="4273815" y="2815261"/>
            <a:ext cx="4587920" cy="1786524"/>
          </a:xfrm>
          <a:custGeom>
            <a:avLst/>
            <a:gdLst/>
            <a:ahLst/>
            <a:cxnLst/>
            <a:rect l="l" t="t" r="r" b="b"/>
            <a:pathLst>
              <a:path w="4587920" h="1786524" extrusionOk="0">
                <a:moveTo>
                  <a:pt x="296834" y="0"/>
                </a:moveTo>
                <a:lnTo>
                  <a:pt x="1080590" y="0"/>
                </a:lnTo>
                <a:lnTo>
                  <a:pt x="1375889" y="590598"/>
                </a:lnTo>
                <a:lnTo>
                  <a:pt x="2142289" y="590598"/>
                </a:lnTo>
                <a:lnTo>
                  <a:pt x="2435038" y="5101"/>
                </a:lnTo>
                <a:lnTo>
                  <a:pt x="3218794" y="5101"/>
                </a:lnTo>
                <a:lnTo>
                  <a:pt x="3515627" y="598768"/>
                </a:lnTo>
                <a:lnTo>
                  <a:pt x="3515416" y="599190"/>
                </a:lnTo>
                <a:lnTo>
                  <a:pt x="4291087" y="599190"/>
                </a:lnTo>
                <a:lnTo>
                  <a:pt x="4587920" y="1192857"/>
                </a:lnTo>
                <a:lnTo>
                  <a:pt x="4291087" y="1786524"/>
                </a:lnTo>
                <a:lnTo>
                  <a:pt x="3507331" y="1786524"/>
                </a:lnTo>
                <a:lnTo>
                  <a:pt x="3210497" y="1192857"/>
                </a:lnTo>
                <a:lnTo>
                  <a:pt x="3210708" y="1192435"/>
                </a:lnTo>
                <a:lnTo>
                  <a:pt x="2438832" y="1192435"/>
                </a:lnTo>
                <a:lnTo>
                  <a:pt x="2146084" y="1777932"/>
                </a:lnTo>
                <a:lnTo>
                  <a:pt x="1362328" y="1777932"/>
                </a:lnTo>
                <a:lnTo>
                  <a:pt x="1067029" y="1187334"/>
                </a:lnTo>
                <a:lnTo>
                  <a:pt x="296834" y="1187334"/>
                </a:lnTo>
                <a:lnTo>
                  <a:pt x="0" y="593667"/>
                </a:lnTo>
                <a:close/>
              </a:path>
            </a:pathLst>
          </a:custGeom>
          <a:solidFill>
            <a:srgbClr val="92D050">
              <a:alpha val="23921"/>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Verdana"/>
              <a:ea typeface="Verdana"/>
              <a:cs typeface="Verdana"/>
              <a:sym typeface="Verdana"/>
            </a:endParaRPr>
          </a:p>
        </p:txBody>
      </p:sp>
      <p:sp>
        <p:nvSpPr>
          <p:cNvPr id="957" name="Google Shape;957;p165"/>
          <p:cNvSpPr/>
          <p:nvPr/>
        </p:nvSpPr>
        <p:spPr>
          <a:xfrm>
            <a:off x="5351590" y="1625185"/>
            <a:ext cx="4576525" cy="2351188"/>
          </a:xfrm>
          <a:custGeom>
            <a:avLst/>
            <a:gdLst/>
            <a:ahLst/>
            <a:cxnLst/>
            <a:rect l="l" t="t" r="r" b="b"/>
            <a:pathLst>
              <a:path w="4576525" h="2351188" extrusionOk="0">
                <a:moveTo>
                  <a:pt x="1357264" y="0"/>
                </a:moveTo>
                <a:lnTo>
                  <a:pt x="2141020" y="0"/>
                </a:lnTo>
                <a:lnTo>
                  <a:pt x="2432019" y="581999"/>
                </a:lnTo>
                <a:lnTo>
                  <a:pt x="3214220" y="581999"/>
                </a:lnTo>
                <a:lnTo>
                  <a:pt x="3505147" y="1163854"/>
                </a:lnTo>
                <a:lnTo>
                  <a:pt x="4279692" y="1163854"/>
                </a:lnTo>
                <a:lnTo>
                  <a:pt x="4576525" y="1757521"/>
                </a:lnTo>
                <a:lnTo>
                  <a:pt x="4279692" y="2351188"/>
                </a:lnTo>
                <a:lnTo>
                  <a:pt x="3495936" y="2351188"/>
                </a:lnTo>
                <a:lnTo>
                  <a:pt x="3205008" y="1769333"/>
                </a:lnTo>
                <a:lnTo>
                  <a:pt x="2430464" y="1769333"/>
                </a:lnTo>
                <a:lnTo>
                  <a:pt x="2139464" y="1187334"/>
                </a:lnTo>
                <a:lnTo>
                  <a:pt x="1368561" y="1187334"/>
                </a:lnTo>
                <a:lnTo>
                  <a:pt x="1080590" y="1763277"/>
                </a:lnTo>
                <a:lnTo>
                  <a:pt x="296834" y="1763277"/>
                </a:lnTo>
                <a:lnTo>
                  <a:pt x="0" y="1169610"/>
                </a:lnTo>
                <a:lnTo>
                  <a:pt x="296834" y="575943"/>
                </a:lnTo>
                <a:lnTo>
                  <a:pt x="1069292" y="575943"/>
                </a:lnTo>
                <a:close/>
              </a:path>
            </a:pathLst>
          </a:custGeom>
          <a:solidFill>
            <a:srgbClr val="FFA300">
              <a:alpha val="2313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Verdana"/>
              <a:ea typeface="Verdana"/>
              <a:cs typeface="Verdana"/>
              <a:sym typeface="Verdana"/>
            </a:endParaRPr>
          </a:p>
        </p:txBody>
      </p:sp>
      <p:sp>
        <p:nvSpPr>
          <p:cNvPr id="958" name="Google Shape;958;p165"/>
          <p:cNvSpPr/>
          <p:nvPr/>
        </p:nvSpPr>
        <p:spPr>
          <a:xfrm>
            <a:off x="1020659" y="2221078"/>
            <a:ext cx="3520824" cy="2374649"/>
          </a:xfrm>
          <a:custGeom>
            <a:avLst/>
            <a:gdLst/>
            <a:ahLst/>
            <a:cxnLst/>
            <a:rect l="l" t="t" r="r" b="b"/>
            <a:pathLst>
              <a:path w="3520824" h="2374650" extrusionOk="0">
                <a:moveTo>
                  <a:pt x="2440235" y="0"/>
                </a:moveTo>
                <a:lnTo>
                  <a:pt x="3223991" y="0"/>
                </a:lnTo>
                <a:lnTo>
                  <a:pt x="3520824" y="593667"/>
                </a:lnTo>
                <a:lnTo>
                  <a:pt x="3223991" y="1187334"/>
                </a:lnTo>
                <a:lnTo>
                  <a:pt x="2449881" y="1187334"/>
                </a:lnTo>
                <a:lnTo>
                  <a:pt x="2153365" y="1780366"/>
                </a:lnTo>
                <a:lnTo>
                  <a:pt x="1377115" y="1780366"/>
                </a:lnTo>
                <a:lnTo>
                  <a:pt x="1377423" y="1780983"/>
                </a:lnTo>
                <a:lnTo>
                  <a:pt x="1080590" y="2374650"/>
                </a:lnTo>
                <a:lnTo>
                  <a:pt x="296834" y="2374650"/>
                </a:lnTo>
                <a:lnTo>
                  <a:pt x="0" y="1780983"/>
                </a:lnTo>
                <a:lnTo>
                  <a:pt x="296834" y="1187316"/>
                </a:lnTo>
                <a:lnTo>
                  <a:pt x="1073084" y="1187316"/>
                </a:lnTo>
                <a:lnTo>
                  <a:pt x="1072775" y="1186699"/>
                </a:lnTo>
                <a:lnTo>
                  <a:pt x="1369609" y="593032"/>
                </a:lnTo>
                <a:lnTo>
                  <a:pt x="2143719" y="593032"/>
                </a:lnTo>
                <a:close/>
              </a:path>
            </a:pathLst>
          </a:custGeom>
          <a:solidFill>
            <a:srgbClr val="FFA300">
              <a:alpha val="23137"/>
            </a:srgbClr>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Verdana"/>
              <a:ea typeface="Verdana"/>
              <a:cs typeface="Verdana"/>
              <a:sym typeface="Verdana"/>
            </a:endParaRPr>
          </a:p>
        </p:txBody>
      </p:sp>
      <p:sp>
        <p:nvSpPr>
          <p:cNvPr id="959" name="Google Shape;959;p165"/>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2900"/>
              <a:buNone/>
            </a:pPr>
            <a:r>
              <a:rPr lang="en-US" sz="4000"/>
              <a:t>Market Leadership Across The Platform</a:t>
            </a:r>
            <a:endParaRPr sz="4000"/>
          </a:p>
        </p:txBody>
      </p:sp>
      <p:sp>
        <p:nvSpPr>
          <p:cNvPr id="960" name="Google Shape;960;p165"/>
          <p:cNvSpPr/>
          <p:nvPr/>
        </p:nvSpPr>
        <p:spPr>
          <a:xfrm>
            <a:off x="3294897" y="2311043"/>
            <a:ext cx="1171936" cy="1010205"/>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VAn</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Visual Analytics</a:t>
            </a:r>
            <a:endParaRPr sz="1600" b="0" i="0" u="none" strike="noStrike" cap="none">
              <a:solidFill>
                <a:schemeClr val="dk1"/>
              </a:solidFill>
              <a:latin typeface="Verdana"/>
              <a:ea typeface="Verdana"/>
              <a:cs typeface="Verdana"/>
              <a:sym typeface="Verdana"/>
            </a:endParaRPr>
          </a:p>
        </p:txBody>
      </p:sp>
      <p:sp>
        <p:nvSpPr>
          <p:cNvPr id="961" name="Google Shape;961;p165"/>
          <p:cNvSpPr/>
          <p:nvPr/>
        </p:nvSpPr>
        <p:spPr>
          <a:xfrm>
            <a:off x="2223369" y="2907582"/>
            <a:ext cx="1171936" cy="1010205"/>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EAn</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Embedded Analytics</a:t>
            </a:r>
            <a:endParaRPr sz="1867" b="0" i="0" u="none" strike="noStrike" cap="none">
              <a:solidFill>
                <a:schemeClr val="dk1"/>
              </a:solidFill>
              <a:latin typeface="Verdana"/>
              <a:ea typeface="Verdana"/>
              <a:cs typeface="Verdana"/>
              <a:sym typeface="Verdana"/>
            </a:endParaRPr>
          </a:p>
        </p:txBody>
      </p:sp>
      <p:sp>
        <p:nvSpPr>
          <p:cNvPr id="962" name="Google Shape;962;p165"/>
          <p:cNvSpPr/>
          <p:nvPr/>
        </p:nvSpPr>
        <p:spPr>
          <a:xfrm>
            <a:off x="1151844" y="3504123"/>
            <a:ext cx="1171936" cy="1010205"/>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ERe</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Enterprise Reporting</a:t>
            </a:r>
            <a:endParaRPr sz="1467" b="0" i="0" u="none" strike="noStrike" cap="none">
              <a:solidFill>
                <a:schemeClr val="dk1"/>
              </a:solidFill>
              <a:latin typeface="Verdana"/>
              <a:ea typeface="Verdana"/>
              <a:cs typeface="Verdana"/>
              <a:sym typeface="Verdana"/>
            </a:endParaRPr>
          </a:p>
        </p:txBody>
      </p:sp>
      <p:sp>
        <p:nvSpPr>
          <p:cNvPr id="963" name="Google Shape;963;p165"/>
          <p:cNvSpPr/>
          <p:nvPr/>
        </p:nvSpPr>
        <p:spPr>
          <a:xfrm>
            <a:off x="6509477" y="4100663"/>
            <a:ext cx="1171936" cy="1010207"/>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HIn</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Hybrid Integration</a:t>
            </a:r>
            <a:endParaRPr sz="1467" b="0" i="0" u="none" strike="noStrike" cap="none">
              <a:solidFill>
                <a:schemeClr val="dk1"/>
              </a:solidFill>
              <a:latin typeface="Verdana"/>
              <a:ea typeface="Verdana"/>
              <a:cs typeface="Verdana"/>
              <a:sym typeface="Verdana"/>
            </a:endParaRPr>
          </a:p>
        </p:txBody>
      </p:sp>
      <p:sp>
        <p:nvSpPr>
          <p:cNvPr id="964" name="Google Shape;964;p165"/>
          <p:cNvSpPr/>
          <p:nvPr/>
        </p:nvSpPr>
        <p:spPr>
          <a:xfrm>
            <a:off x="9724051" y="3506231"/>
            <a:ext cx="1171936" cy="1010207"/>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IoT</a:t>
            </a:r>
            <a:endParaRPr sz="1867"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Internet of Things</a:t>
            </a:r>
            <a:endParaRPr sz="1600" b="0" i="0" u="none" strike="noStrike" cap="none">
              <a:solidFill>
                <a:schemeClr val="dk1"/>
              </a:solidFill>
              <a:latin typeface="Verdana"/>
              <a:ea typeface="Verdana"/>
              <a:cs typeface="Verdana"/>
              <a:sym typeface="Verdana"/>
            </a:endParaRPr>
          </a:p>
        </p:txBody>
      </p:sp>
      <p:sp>
        <p:nvSpPr>
          <p:cNvPr id="965" name="Google Shape;965;p165"/>
          <p:cNvSpPr/>
          <p:nvPr/>
        </p:nvSpPr>
        <p:spPr>
          <a:xfrm>
            <a:off x="8652529" y="4100663"/>
            <a:ext cx="1171936" cy="1010207"/>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EPs</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Events Processing</a:t>
            </a:r>
            <a:endParaRPr sz="1600" b="0" i="0" u="none" strike="noStrike" cap="none">
              <a:solidFill>
                <a:schemeClr val="dk1"/>
              </a:solidFill>
              <a:latin typeface="Verdana"/>
              <a:ea typeface="Verdana"/>
              <a:cs typeface="Verdana"/>
              <a:sym typeface="Verdana"/>
            </a:endParaRPr>
          </a:p>
        </p:txBody>
      </p:sp>
      <p:sp>
        <p:nvSpPr>
          <p:cNvPr id="966" name="Google Shape;966;p165"/>
          <p:cNvSpPr/>
          <p:nvPr/>
        </p:nvSpPr>
        <p:spPr>
          <a:xfrm>
            <a:off x="7581004" y="4697206"/>
            <a:ext cx="1171936" cy="1010207"/>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API</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Management</a:t>
            </a:r>
            <a:endParaRPr sz="1600" b="0" i="0" u="none" strike="noStrike" cap="none">
              <a:solidFill>
                <a:schemeClr val="dk1"/>
              </a:solidFill>
              <a:latin typeface="Verdana"/>
              <a:ea typeface="Verdana"/>
              <a:cs typeface="Verdana"/>
              <a:sym typeface="Verdana"/>
            </a:endParaRPr>
          </a:p>
        </p:txBody>
      </p:sp>
      <p:sp>
        <p:nvSpPr>
          <p:cNvPr id="967" name="Google Shape;967;p165"/>
          <p:cNvSpPr/>
          <p:nvPr/>
        </p:nvSpPr>
        <p:spPr>
          <a:xfrm>
            <a:off x="6509477" y="1714502"/>
            <a:ext cx="1171936" cy="1010207"/>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AI </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Artificial Intelligence</a:t>
            </a:r>
            <a:endParaRPr sz="1600" b="0" i="0" u="none" strike="noStrike" cap="none">
              <a:solidFill>
                <a:schemeClr val="dk1"/>
              </a:solidFill>
              <a:latin typeface="Verdana"/>
              <a:ea typeface="Verdana"/>
              <a:cs typeface="Verdana"/>
              <a:sym typeface="Verdana"/>
            </a:endParaRPr>
          </a:p>
        </p:txBody>
      </p:sp>
      <p:sp>
        <p:nvSpPr>
          <p:cNvPr id="968" name="Google Shape;968;p165"/>
          <p:cNvSpPr/>
          <p:nvPr/>
        </p:nvSpPr>
        <p:spPr>
          <a:xfrm>
            <a:off x="8652529" y="2907584"/>
            <a:ext cx="1171936" cy="1008097"/>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SAn</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Streaming</a:t>
            </a:r>
            <a:br>
              <a:rPr lang="en-US" sz="800" b="0" i="0" u="none" strike="noStrike" cap="none">
                <a:solidFill>
                  <a:schemeClr val="dk1"/>
                </a:solidFill>
                <a:latin typeface="Verdana"/>
                <a:ea typeface="Verdana"/>
                <a:cs typeface="Verdana"/>
                <a:sym typeface="Verdana"/>
              </a:rPr>
            </a:br>
            <a:r>
              <a:rPr lang="en-US" sz="800" b="0" i="0" u="none" strike="noStrike" cap="none">
                <a:solidFill>
                  <a:schemeClr val="dk1"/>
                </a:solidFill>
                <a:latin typeface="Verdana"/>
                <a:ea typeface="Verdana"/>
                <a:cs typeface="Verdana"/>
                <a:sym typeface="Verdana"/>
              </a:rPr>
              <a:t>Analytics</a:t>
            </a:r>
            <a:endParaRPr sz="1600" b="0" i="0" u="none" strike="noStrike" cap="none">
              <a:solidFill>
                <a:schemeClr val="dk1"/>
              </a:solidFill>
              <a:latin typeface="Verdana"/>
              <a:ea typeface="Verdana"/>
              <a:cs typeface="Verdana"/>
              <a:sym typeface="Verdana"/>
            </a:endParaRPr>
          </a:p>
        </p:txBody>
      </p:sp>
      <p:sp>
        <p:nvSpPr>
          <p:cNvPr id="969" name="Google Shape;969;p165"/>
          <p:cNvSpPr/>
          <p:nvPr/>
        </p:nvSpPr>
        <p:spPr>
          <a:xfrm>
            <a:off x="7581004" y="2311045"/>
            <a:ext cx="1171936" cy="1010207"/>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DS</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Data Science</a:t>
            </a:r>
            <a:endParaRPr sz="1867" b="0" i="0" u="none" strike="noStrike" cap="none">
              <a:solidFill>
                <a:schemeClr val="dk1"/>
              </a:solidFill>
              <a:latin typeface="Verdana"/>
              <a:ea typeface="Verdana"/>
              <a:cs typeface="Verdana"/>
              <a:sym typeface="Verdana"/>
            </a:endParaRPr>
          </a:p>
        </p:txBody>
      </p:sp>
      <p:sp>
        <p:nvSpPr>
          <p:cNvPr id="970" name="Google Shape;970;p165"/>
          <p:cNvSpPr/>
          <p:nvPr/>
        </p:nvSpPr>
        <p:spPr>
          <a:xfrm>
            <a:off x="5437951" y="2311045"/>
            <a:ext cx="1171936" cy="1010207"/>
          </a:xfrm>
          <a:prstGeom prst="hexagon">
            <a:avLst>
              <a:gd name="adj" fmla="val 25000"/>
              <a:gd name="vf" fmla="val 115470"/>
            </a:avLst>
          </a:prstGeom>
          <a:noFill/>
          <a:ln w="38100" cap="flat" cmpd="sng">
            <a:solidFill>
              <a:schemeClr val="accent2"/>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ML</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Machine</a:t>
            </a:r>
            <a:br>
              <a:rPr lang="en-US" sz="800" b="0" i="0" u="none" strike="noStrike" cap="none">
                <a:solidFill>
                  <a:schemeClr val="dk1"/>
                </a:solidFill>
                <a:latin typeface="Verdana"/>
                <a:ea typeface="Verdana"/>
                <a:cs typeface="Verdana"/>
                <a:sym typeface="Verdana"/>
              </a:rPr>
            </a:br>
            <a:r>
              <a:rPr lang="en-US" sz="800" b="0" i="0" u="none" strike="noStrike" cap="none">
                <a:solidFill>
                  <a:schemeClr val="dk1"/>
                </a:solidFill>
                <a:latin typeface="Verdana"/>
                <a:ea typeface="Verdana"/>
                <a:cs typeface="Verdana"/>
                <a:sym typeface="Verdana"/>
              </a:rPr>
              <a:t>Learning</a:t>
            </a:r>
            <a:endParaRPr sz="1600" b="0" i="0" u="none" strike="noStrike" cap="none">
              <a:solidFill>
                <a:schemeClr val="dk1"/>
              </a:solidFill>
              <a:latin typeface="Verdana"/>
              <a:ea typeface="Verdana"/>
              <a:cs typeface="Verdana"/>
              <a:sym typeface="Verdana"/>
            </a:endParaRPr>
          </a:p>
        </p:txBody>
      </p:sp>
      <p:sp>
        <p:nvSpPr>
          <p:cNvPr id="971" name="Google Shape;971;p165"/>
          <p:cNvSpPr/>
          <p:nvPr/>
        </p:nvSpPr>
        <p:spPr>
          <a:xfrm>
            <a:off x="5437947" y="3504123"/>
            <a:ext cx="1171936" cy="1010207"/>
          </a:xfrm>
          <a:prstGeom prst="hexagon">
            <a:avLst>
              <a:gd name="adj" fmla="val 25000"/>
              <a:gd name="vf" fmla="val 115470"/>
            </a:avLst>
          </a:prstGeom>
          <a:noFill/>
          <a:ln w="38100" cap="flat" cmpd="sng">
            <a:solidFill>
              <a:srgbClr val="92D05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SDA</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Shared Data Assets</a:t>
            </a:r>
            <a:endParaRPr sz="1467" b="0" i="0" u="none" strike="noStrike" cap="none">
              <a:solidFill>
                <a:schemeClr val="dk1"/>
              </a:solidFill>
              <a:latin typeface="Verdana"/>
              <a:ea typeface="Verdana"/>
              <a:cs typeface="Verdana"/>
              <a:sym typeface="Verdana"/>
            </a:endParaRPr>
          </a:p>
        </p:txBody>
      </p:sp>
      <p:sp>
        <p:nvSpPr>
          <p:cNvPr id="972" name="Google Shape;972;p165"/>
          <p:cNvSpPr/>
          <p:nvPr/>
        </p:nvSpPr>
        <p:spPr>
          <a:xfrm>
            <a:off x="4366424" y="2907583"/>
            <a:ext cx="1171936" cy="1010207"/>
          </a:xfrm>
          <a:prstGeom prst="hexagon">
            <a:avLst>
              <a:gd name="adj" fmla="val 25000"/>
              <a:gd name="vf" fmla="val 115470"/>
            </a:avLst>
          </a:prstGeom>
          <a:noFill/>
          <a:ln w="38100" cap="flat" cmpd="sng">
            <a:solidFill>
              <a:srgbClr val="92D05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DV</a:t>
            </a:r>
            <a:endParaRPr sz="1867"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Data</a:t>
            </a:r>
            <a:endParaRPr sz="1867"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Virtualization</a:t>
            </a:r>
            <a:endParaRPr sz="1867" b="0" i="0" u="none" strike="noStrike" cap="none">
              <a:solidFill>
                <a:schemeClr val="dk1"/>
              </a:solidFill>
              <a:latin typeface="Verdana"/>
              <a:ea typeface="Verdana"/>
              <a:cs typeface="Verdana"/>
              <a:sym typeface="Verdana"/>
            </a:endParaRPr>
          </a:p>
        </p:txBody>
      </p:sp>
      <p:sp>
        <p:nvSpPr>
          <p:cNvPr id="973" name="Google Shape;973;p165"/>
          <p:cNvSpPr/>
          <p:nvPr/>
        </p:nvSpPr>
        <p:spPr>
          <a:xfrm>
            <a:off x="6509479" y="2907583"/>
            <a:ext cx="1171936" cy="1010207"/>
          </a:xfrm>
          <a:prstGeom prst="hexagon">
            <a:avLst>
              <a:gd name="adj" fmla="val 25000"/>
              <a:gd name="vf" fmla="val 115470"/>
            </a:avLst>
          </a:prstGeom>
          <a:noFill/>
          <a:ln w="38100" cap="flat" cmpd="sng">
            <a:solidFill>
              <a:srgbClr val="92D05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CD</a:t>
            </a:r>
            <a:endParaRPr sz="1867"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ComputeDB</a:t>
            </a:r>
            <a:endParaRPr sz="800" b="0" i="0" u="none" strike="noStrike" cap="none">
              <a:solidFill>
                <a:schemeClr val="dk1"/>
              </a:solidFill>
              <a:latin typeface="Verdana"/>
              <a:ea typeface="Verdana"/>
              <a:cs typeface="Verdana"/>
              <a:sym typeface="Verdana"/>
            </a:endParaRPr>
          </a:p>
        </p:txBody>
      </p:sp>
      <p:sp>
        <p:nvSpPr>
          <p:cNvPr id="974" name="Google Shape;974;p165"/>
          <p:cNvSpPr/>
          <p:nvPr/>
        </p:nvSpPr>
        <p:spPr>
          <a:xfrm>
            <a:off x="7581000" y="3504123"/>
            <a:ext cx="1171936" cy="1010207"/>
          </a:xfrm>
          <a:prstGeom prst="hexagon">
            <a:avLst>
              <a:gd name="adj" fmla="val 25000"/>
              <a:gd name="vf" fmla="val 115470"/>
            </a:avLst>
          </a:prstGeom>
          <a:noFill/>
          <a:ln w="38100" cap="flat" cmpd="sng">
            <a:solidFill>
              <a:srgbClr val="92D05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Gr</a:t>
            </a:r>
            <a:endParaRPr sz="1467"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Graph DB</a:t>
            </a:r>
            <a:endParaRPr sz="800" b="0" i="0" u="none" strike="noStrike" cap="none">
              <a:solidFill>
                <a:schemeClr val="dk1"/>
              </a:solidFill>
              <a:latin typeface="Verdana"/>
              <a:ea typeface="Verdana"/>
              <a:cs typeface="Verdana"/>
              <a:sym typeface="Verdana"/>
            </a:endParaRPr>
          </a:p>
        </p:txBody>
      </p:sp>
      <p:sp>
        <p:nvSpPr>
          <p:cNvPr id="975" name="Google Shape;975;p165"/>
          <p:cNvSpPr/>
          <p:nvPr/>
        </p:nvSpPr>
        <p:spPr>
          <a:xfrm>
            <a:off x="5437949" y="4697206"/>
            <a:ext cx="1171936" cy="1010205"/>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MSg</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Messaging</a:t>
            </a:r>
            <a:endParaRPr sz="1600" b="0" i="0" u="none" strike="noStrike" cap="none">
              <a:solidFill>
                <a:schemeClr val="dk1"/>
              </a:solidFill>
              <a:latin typeface="Verdana"/>
              <a:ea typeface="Verdana"/>
              <a:cs typeface="Verdana"/>
              <a:sym typeface="Verdana"/>
            </a:endParaRPr>
          </a:p>
        </p:txBody>
      </p:sp>
      <p:sp>
        <p:nvSpPr>
          <p:cNvPr id="976" name="Google Shape;976;p165"/>
          <p:cNvSpPr/>
          <p:nvPr/>
        </p:nvSpPr>
        <p:spPr>
          <a:xfrm>
            <a:off x="4366423" y="4100663"/>
            <a:ext cx="1171936" cy="1010205"/>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18250" tIns="45700" rIns="1825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Edg</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Edge Apps</a:t>
            </a:r>
            <a:endParaRPr sz="1867" b="0" i="0" u="none" strike="noStrike" cap="none">
              <a:solidFill>
                <a:schemeClr val="dk1"/>
              </a:solidFill>
              <a:latin typeface="Verdana"/>
              <a:ea typeface="Verdana"/>
              <a:cs typeface="Verdana"/>
              <a:sym typeface="Verdana"/>
            </a:endParaRPr>
          </a:p>
        </p:txBody>
      </p:sp>
      <p:sp>
        <p:nvSpPr>
          <p:cNvPr id="977" name="Google Shape;977;p165"/>
          <p:cNvSpPr/>
          <p:nvPr/>
        </p:nvSpPr>
        <p:spPr>
          <a:xfrm>
            <a:off x="3294895" y="3504123"/>
            <a:ext cx="1171936" cy="1010205"/>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LCa</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Low Code Apps</a:t>
            </a:r>
            <a:endParaRPr sz="1867" b="0" i="0" u="none" strike="noStrike" cap="none">
              <a:solidFill>
                <a:schemeClr val="dk1"/>
              </a:solidFill>
              <a:latin typeface="Verdana"/>
              <a:ea typeface="Verdana"/>
              <a:cs typeface="Verdana"/>
              <a:sym typeface="Verdana"/>
            </a:endParaRPr>
          </a:p>
        </p:txBody>
      </p:sp>
      <p:sp>
        <p:nvSpPr>
          <p:cNvPr id="978" name="Google Shape;978;p165"/>
          <p:cNvSpPr/>
          <p:nvPr/>
        </p:nvSpPr>
        <p:spPr>
          <a:xfrm>
            <a:off x="2223369" y="4100664"/>
            <a:ext cx="1171936" cy="1010205"/>
          </a:xfrm>
          <a:prstGeom prst="hexagon">
            <a:avLst>
              <a:gd name="adj" fmla="val 25000"/>
              <a:gd name="vf" fmla="val 115470"/>
            </a:avLst>
          </a:prstGeom>
          <a:noFill/>
          <a:ln w="38100" cap="flat" cmpd="sng">
            <a:solidFill>
              <a:schemeClr val="accent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Verdana"/>
                <a:ea typeface="Verdana"/>
                <a:cs typeface="Verdana"/>
                <a:sym typeface="Verdana"/>
              </a:rPr>
              <a:t>BPM</a:t>
            </a:r>
            <a:endParaRPr sz="1600" b="0" i="0" u="none" strike="noStrike" cap="none">
              <a:solidFill>
                <a:schemeClr val="dk1"/>
              </a:solidFill>
              <a:latin typeface="Verdana"/>
              <a:ea typeface="Verdana"/>
              <a:cs typeface="Verdana"/>
              <a:sym typeface="Verdana"/>
            </a:endParaRPr>
          </a:p>
          <a:p>
            <a:pPr marL="0" marR="0" lvl="0" indent="0" algn="ctr" rtl="0">
              <a:lnSpc>
                <a:spcPct val="100000"/>
              </a:lnSpc>
              <a:spcBef>
                <a:spcPts val="267"/>
              </a:spcBef>
              <a:spcAft>
                <a:spcPts val="0"/>
              </a:spcAft>
              <a:buClr>
                <a:srgbClr val="000000"/>
              </a:buClr>
              <a:buSzPts val="800"/>
              <a:buFont typeface="Arial"/>
              <a:buNone/>
            </a:pPr>
            <a:r>
              <a:rPr lang="en-US" sz="800" b="0" i="0" u="none" strike="noStrike" cap="none">
                <a:solidFill>
                  <a:schemeClr val="dk1"/>
                </a:solidFill>
                <a:latin typeface="Verdana"/>
                <a:ea typeface="Verdana"/>
                <a:cs typeface="Verdana"/>
                <a:sym typeface="Verdana"/>
              </a:rPr>
              <a:t>Business</a:t>
            </a:r>
            <a:br>
              <a:rPr lang="en-US" sz="800" b="0" i="0" u="none" strike="noStrike" cap="none">
                <a:solidFill>
                  <a:schemeClr val="dk1"/>
                </a:solidFill>
                <a:latin typeface="Verdana"/>
                <a:ea typeface="Verdana"/>
                <a:cs typeface="Verdana"/>
                <a:sym typeface="Verdana"/>
              </a:rPr>
            </a:br>
            <a:r>
              <a:rPr lang="en-US" sz="800" b="0" i="0" u="none" strike="noStrike" cap="none">
                <a:solidFill>
                  <a:schemeClr val="dk1"/>
                </a:solidFill>
                <a:latin typeface="Verdana"/>
                <a:ea typeface="Verdana"/>
                <a:cs typeface="Verdana"/>
                <a:sym typeface="Verdana"/>
              </a:rPr>
              <a:t>Processes</a:t>
            </a:r>
            <a:endParaRPr sz="1600" b="0" i="0" u="none" strike="noStrike" cap="none">
              <a:solidFill>
                <a:schemeClr val="dk1"/>
              </a:solidFill>
              <a:latin typeface="Verdana"/>
              <a:ea typeface="Verdana"/>
              <a:cs typeface="Verdana"/>
              <a:sym typeface="Verdana"/>
            </a:endParaRPr>
          </a:p>
        </p:txBody>
      </p:sp>
      <p:sp>
        <p:nvSpPr>
          <p:cNvPr id="979" name="Google Shape;979;p165"/>
          <p:cNvSpPr/>
          <p:nvPr/>
        </p:nvSpPr>
        <p:spPr>
          <a:xfrm>
            <a:off x="3298263" y="2316845"/>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0" name="Google Shape;980;p165"/>
          <p:cNvSpPr/>
          <p:nvPr/>
        </p:nvSpPr>
        <p:spPr>
          <a:xfrm>
            <a:off x="7581000" y="2295792"/>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1" name="Google Shape;981;p165"/>
          <p:cNvSpPr/>
          <p:nvPr/>
        </p:nvSpPr>
        <p:spPr>
          <a:xfrm>
            <a:off x="7587736" y="4683573"/>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2" name="Google Shape;982;p165"/>
          <p:cNvSpPr/>
          <p:nvPr/>
        </p:nvSpPr>
        <p:spPr>
          <a:xfrm>
            <a:off x="8639311" y="2897147"/>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3" name="Google Shape;983;p165"/>
          <p:cNvSpPr/>
          <p:nvPr/>
        </p:nvSpPr>
        <p:spPr>
          <a:xfrm>
            <a:off x="6509473" y="4087032"/>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4" name="Google Shape;984;p165"/>
          <p:cNvSpPr/>
          <p:nvPr/>
        </p:nvSpPr>
        <p:spPr>
          <a:xfrm>
            <a:off x="5429908" y="3493033"/>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5" name="Google Shape;985;p165"/>
          <p:cNvSpPr/>
          <p:nvPr/>
        </p:nvSpPr>
        <p:spPr>
          <a:xfrm>
            <a:off x="8649932" y="4096751"/>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6" name="Google Shape;986;p165"/>
          <p:cNvSpPr/>
          <p:nvPr/>
        </p:nvSpPr>
        <p:spPr>
          <a:xfrm>
            <a:off x="5437945" y="4700108"/>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sp>
        <p:nvSpPr>
          <p:cNvPr id="987" name="Google Shape;987;p165"/>
          <p:cNvSpPr/>
          <p:nvPr/>
        </p:nvSpPr>
        <p:spPr>
          <a:xfrm>
            <a:off x="4376405" y="2902297"/>
            <a:ext cx="1165200" cy="1004400"/>
          </a:xfrm>
          <a:prstGeom prst="hexagon">
            <a:avLst>
              <a:gd name="adj" fmla="val 25000"/>
              <a:gd name="vf" fmla="val 115470"/>
            </a:avLst>
          </a:prstGeom>
          <a:noFill/>
          <a:ln w="57150" cap="flat" cmpd="sng">
            <a:solidFill>
              <a:srgbClr val="FF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333333"/>
              </a:solidFill>
              <a:latin typeface="Verdana"/>
              <a:ea typeface="Verdana"/>
              <a:cs typeface="Verdana"/>
              <a:sym typeface="Verdana"/>
            </a:endParaRPr>
          </a:p>
        </p:txBody>
      </p:sp>
      <p:cxnSp>
        <p:nvCxnSpPr>
          <p:cNvPr id="988" name="Google Shape;988;p165"/>
          <p:cNvCxnSpPr/>
          <p:nvPr/>
        </p:nvCxnSpPr>
        <p:spPr>
          <a:xfrm rot="10800000" flipH="1">
            <a:off x="8495101" y="1943984"/>
            <a:ext cx="251100" cy="373165"/>
          </a:xfrm>
          <a:prstGeom prst="straightConnector1">
            <a:avLst/>
          </a:prstGeom>
          <a:noFill/>
          <a:ln w="57150" cap="flat" cmpd="sng">
            <a:solidFill>
              <a:srgbClr val="FF0000"/>
            </a:solidFill>
            <a:prstDash val="solid"/>
            <a:miter lim="800000"/>
            <a:headEnd type="none" w="sm" len="sm"/>
            <a:tailEnd type="oval" w="med" len="med"/>
          </a:ln>
        </p:spPr>
      </p:cxnSp>
      <p:cxnSp>
        <p:nvCxnSpPr>
          <p:cNvPr id="989" name="Google Shape;989;p165"/>
          <p:cNvCxnSpPr/>
          <p:nvPr/>
        </p:nvCxnSpPr>
        <p:spPr>
          <a:xfrm rot="10800000" flipH="1">
            <a:off x="9573366" y="2523980"/>
            <a:ext cx="251100" cy="373165"/>
          </a:xfrm>
          <a:prstGeom prst="straightConnector1">
            <a:avLst/>
          </a:prstGeom>
          <a:noFill/>
          <a:ln w="57150" cap="flat" cmpd="sng">
            <a:solidFill>
              <a:srgbClr val="FF0000"/>
            </a:solidFill>
            <a:prstDash val="solid"/>
            <a:miter lim="800000"/>
            <a:headEnd type="none" w="sm" len="sm"/>
            <a:tailEnd type="oval" w="med" len="med"/>
          </a:ln>
        </p:spPr>
      </p:cxnSp>
      <p:cxnSp>
        <p:nvCxnSpPr>
          <p:cNvPr id="990" name="Google Shape;990;p165"/>
          <p:cNvCxnSpPr/>
          <p:nvPr/>
        </p:nvCxnSpPr>
        <p:spPr>
          <a:xfrm>
            <a:off x="9564033" y="5117949"/>
            <a:ext cx="186967" cy="325921"/>
          </a:xfrm>
          <a:prstGeom prst="straightConnector1">
            <a:avLst/>
          </a:prstGeom>
          <a:noFill/>
          <a:ln w="57150" cap="flat" cmpd="sng">
            <a:solidFill>
              <a:srgbClr val="FF0000"/>
            </a:solidFill>
            <a:prstDash val="solid"/>
            <a:miter lim="800000"/>
            <a:headEnd type="none" w="sm" len="sm"/>
            <a:tailEnd type="oval" w="med" len="med"/>
          </a:ln>
        </p:spPr>
      </p:cxnSp>
      <p:cxnSp>
        <p:nvCxnSpPr>
          <p:cNvPr id="991" name="Google Shape;991;p165"/>
          <p:cNvCxnSpPr/>
          <p:nvPr/>
        </p:nvCxnSpPr>
        <p:spPr>
          <a:xfrm>
            <a:off x="8163600" y="5704509"/>
            <a:ext cx="6736" cy="348609"/>
          </a:xfrm>
          <a:prstGeom prst="straightConnector1">
            <a:avLst/>
          </a:prstGeom>
          <a:noFill/>
          <a:ln w="57150" cap="flat" cmpd="sng">
            <a:solidFill>
              <a:srgbClr val="FF0000"/>
            </a:solidFill>
            <a:prstDash val="solid"/>
            <a:miter lim="800000"/>
            <a:headEnd type="none" w="sm" len="sm"/>
            <a:tailEnd type="oval" w="med" len="med"/>
          </a:ln>
        </p:spPr>
      </p:cxnSp>
      <p:cxnSp>
        <p:nvCxnSpPr>
          <p:cNvPr id="992" name="Google Shape;992;p165"/>
          <p:cNvCxnSpPr/>
          <p:nvPr/>
        </p:nvCxnSpPr>
        <p:spPr>
          <a:xfrm>
            <a:off x="7092072" y="5110868"/>
            <a:ext cx="0" cy="543229"/>
          </a:xfrm>
          <a:prstGeom prst="straightConnector1">
            <a:avLst/>
          </a:prstGeom>
          <a:noFill/>
          <a:ln w="57150" cap="flat" cmpd="sng">
            <a:solidFill>
              <a:srgbClr val="FF0000"/>
            </a:solidFill>
            <a:prstDash val="solid"/>
            <a:miter lim="800000"/>
            <a:headEnd type="none" w="sm" len="sm"/>
            <a:tailEnd type="oval" w="med" len="med"/>
          </a:ln>
        </p:spPr>
      </p:cxnSp>
      <p:cxnSp>
        <p:nvCxnSpPr>
          <p:cNvPr id="993" name="Google Shape;993;p165"/>
          <p:cNvCxnSpPr>
            <a:stCxn id="986" idx="2"/>
          </p:cNvCxnSpPr>
          <p:nvPr/>
        </p:nvCxnSpPr>
        <p:spPr>
          <a:xfrm flipH="1">
            <a:off x="5538145" y="5704508"/>
            <a:ext cx="150900" cy="297300"/>
          </a:xfrm>
          <a:prstGeom prst="straightConnector1">
            <a:avLst/>
          </a:prstGeom>
          <a:noFill/>
          <a:ln w="57150" cap="flat" cmpd="sng">
            <a:solidFill>
              <a:srgbClr val="FF0000"/>
            </a:solidFill>
            <a:prstDash val="solid"/>
            <a:miter lim="800000"/>
            <a:headEnd type="none" w="sm" len="sm"/>
            <a:tailEnd type="oval" w="med" len="med"/>
          </a:ln>
        </p:spPr>
      </p:cxnSp>
      <p:cxnSp>
        <p:nvCxnSpPr>
          <p:cNvPr id="994" name="Google Shape;994;p165"/>
          <p:cNvCxnSpPr/>
          <p:nvPr/>
        </p:nvCxnSpPr>
        <p:spPr>
          <a:xfrm rot="10800000">
            <a:off x="4977439" y="2032934"/>
            <a:ext cx="716092" cy="1493767"/>
          </a:xfrm>
          <a:prstGeom prst="straightConnector1">
            <a:avLst/>
          </a:prstGeom>
          <a:noFill/>
          <a:ln w="57150" cap="flat" cmpd="sng">
            <a:solidFill>
              <a:srgbClr val="FF0000"/>
            </a:solidFill>
            <a:prstDash val="solid"/>
            <a:miter lim="800000"/>
            <a:headEnd type="none" w="sm" len="sm"/>
            <a:tailEnd type="oval" w="med" len="med"/>
          </a:ln>
        </p:spPr>
      </p:cxnSp>
      <p:cxnSp>
        <p:nvCxnSpPr>
          <p:cNvPr id="995" name="Google Shape;995;p165"/>
          <p:cNvCxnSpPr/>
          <p:nvPr/>
        </p:nvCxnSpPr>
        <p:spPr>
          <a:xfrm rot="10800000">
            <a:off x="4073274" y="1800272"/>
            <a:ext cx="551037" cy="1096491"/>
          </a:xfrm>
          <a:prstGeom prst="straightConnector1">
            <a:avLst/>
          </a:prstGeom>
          <a:noFill/>
          <a:ln w="57150" cap="flat" cmpd="sng">
            <a:solidFill>
              <a:srgbClr val="FF0000"/>
            </a:solidFill>
            <a:prstDash val="solid"/>
            <a:miter lim="800000"/>
            <a:headEnd type="none" w="sm" len="sm"/>
            <a:tailEnd type="oval" w="med" len="med"/>
          </a:ln>
        </p:spPr>
      </p:cxnSp>
      <p:cxnSp>
        <p:nvCxnSpPr>
          <p:cNvPr id="996" name="Google Shape;996;p165"/>
          <p:cNvCxnSpPr/>
          <p:nvPr/>
        </p:nvCxnSpPr>
        <p:spPr>
          <a:xfrm rot="10800000">
            <a:off x="2891360" y="1382301"/>
            <a:ext cx="659960" cy="978241"/>
          </a:xfrm>
          <a:prstGeom prst="straightConnector1">
            <a:avLst/>
          </a:prstGeom>
          <a:noFill/>
          <a:ln w="57150" cap="flat" cmpd="sng">
            <a:solidFill>
              <a:srgbClr val="FF0000"/>
            </a:solidFill>
            <a:prstDash val="solid"/>
            <a:miter lim="800000"/>
            <a:headEnd type="none" w="sm" len="sm"/>
            <a:tailEnd type="oval" w="med" len="med"/>
          </a:ln>
        </p:spPr>
      </p:cxnSp>
      <p:sp>
        <p:nvSpPr>
          <p:cNvPr id="997" name="Google Shape;997;p165"/>
          <p:cNvSpPr txBox="1"/>
          <p:nvPr/>
        </p:nvSpPr>
        <p:spPr>
          <a:xfrm>
            <a:off x="8520407" y="1626592"/>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998" name="Google Shape;998;p165"/>
          <p:cNvPicPr preferRelativeResize="0"/>
          <p:nvPr/>
        </p:nvPicPr>
        <p:blipFill rotWithShape="1">
          <a:blip r:embed="rId3">
            <a:alphaModFix/>
          </a:blip>
          <a:srcRect/>
          <a:stretch/>
        </p:blipFill>
        <p:spPr>
          <a:xfrm>
            <a:off x="8651497" y="1427918"/>
            <a:ext cx="830184" cy="213812"/>
          </a:xfrm>
          <a:prstGeom prst="rect">
            <a:avLst/>
          </a:prstGeom>
          <a:noFill/>
          <a:ln>
            <a:noFill/>
          </a:ln>
        </p:spPr>
      </p:pic>
      <p:sp>
        <p:nvSpPr>
          <p:cNvPr id="999" name="Google Shape;999;p165"/>
          <p:cNvSpPr txBox="1"/>
          <p:nvPr/>
        </p:nvSpPr>
        <p:spPr>
          <a:xfrm>
            <a:off x="4738345" y="6115268"/>
            <a:ext cx="1399200" cy="584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Marketshare</a:t>
            </a:r>
            <a:endParaRPr sz="1467" b="0" i="0" u="none" strike="noStrike" cap="none">
              <a:solidFill>
                <a:schemeClr val="dk1"/>
              </a:solidFill>
              <a:latin typeface="Verdana"/>
              <a:ea typeface="Verdana"/>
              <a:cs typeface="Verdana"/>
              <a:sym typeface="Verdana"/>
            </a:endParaRPr>
          </a:p>
          <a:p>
            <a:pPr marL="0" marR="0" lvl="0" indent="0" algn="ctr" rtl="0">
              <a:lnSpc>
                <a:spcPct val="115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00" name="Google Shape;1000;p16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687626" y="5828963"/>
            <a:ext cx="776684" cy="206460"/>
          </a:xfrm>
          <a:prstGeom prst="rect">
            <a:avLst/>
          </a:prstGeom>
          <a:noFill/>
          <a:ln>
            <a:noFill/>
          </a:ln>
        </p:spPr>
      </p:pic>
      <p:sp>
        <p:nvSpPr>
          <p:cNvPr id="1001" name="Google Shape;1001;p165"/>
          <p:cNvSpPr txBox="1"/>
          <p:nvPr/>
        </p:nvSpPr>
        <p:spPr>
          <a:xfrm>
            <a:off x="6518647" y="6190408"/>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Consolas"/>
              <a:ea typeface="Consolas"/>
              <a:cs typeface="Consolas"/>
              <a:sym typeface="Consolas"/>
            </a:endParaRPr>
          </a:p>
        </p:txBody>
      </p:sp>
      <p:pic>
        <p:nvPicPr>
          <p:cNvPr id="1002" name="Google Shape;1002;p165"/>
          <p:cNvPicPr preferRelativeResize="0"/>
          <p:nvPr/>
        </p:nvPicPr>
        <p:blipFill rotWithShape="1">
          <a:blip r:embed="rId5">
            <a:alphaModFix/>
          </a:blip>
          <a:srcRect/>
          <a:stretch/>
        </p:blipFill>
        <p:spPr>
          <a:xfrm>
            <a:off x="6518647" y="6026480"/>
            <a:ext cx="1114640" cy="177576"/>
          </a:xfrm>
          <a:prstGeom prst="rect">
            <a:avLst/>
          </a:prstGeom>
          <a:noFill/>
          <a:ln>
            <a:noFill/>
          </a:ln>
        </p:spPr>
      </p:pic>
      <p:sp>
        <p:nvSpPr>
          <p:cNvPr id="1003" name="Google Shape;1003;p165"/>
          <p:cNvSpPr txBox="1"/>
          <p:nvPr/>
        </p:nvSpPr>
        <p:spPr>
          <a:xfrm>
            <a:off x="7674672" y="6392068"/>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04" name="Google Shape;1004;p165"/>
          <p:cNvPicPr preferRelativeResize="0"/>
          <p:nvPr/>
        </p:nvPicPr>
        <p:blipFill rotWithShape="1">
          <a:blip r:embed="rId3">
            <a:alphaModFix/>
          </a:blip>
          <a:srcRect/>
          <a:stretch/>
        </p:blipFill>
        <p:spPr>
          <a:xfrm>
            <a:off x="7805763" y="6193391"/>
            <a:ext cx="830184" cy="213812"/>
          </a:xfrm>
          <a:prstGeom prst="rect">
            <a:avLst/>
          </a:prstGeom>
          <a:noFill/>
          <a:ln>
            <a:noFill/>
          </a:ln>
        </p:spPr>
      </p:pic>
      <p:sp>
        <p:nvSpPr>
          <p:cNvPr id="1005" name="Google Shape;1005;p165"/>
          <p:cNvSpPr txBox="1"/>
          <p:nvPr/>
        </p:nvSpPr>
        <p:spPr>
          <a:xfrm>
            <a:off x="2228145" y="1001092"/>
            <a:ext cx="12668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VISIONARY</a:t>
            </a:r>
            <a:endParaRPr sz="1467" b="0" i="0" u="none" strike="noStrike" cap="none">
              <a:solidFill>
                <a:schemeClr val="dk1"/>
              </a:solidFill>
              <a:latin typeface="Verdana"/>
              <a:ea typeface="Verdana"/>
              <a:cs typeface="Verdana"/>
              <a:sym typeface="Verdana"/>
            </a:endParaRPr>
          </a:p>
        </p:txBody>
      </p:sp>
      <p:pic>
        <p:nvPicPr>
          <p:cNvPr id="1006" name="Google Shape;1006;p165"/>
          <p:cNvPicPr preferRelativeResize="0"/>
          <p:nvPr/>
        </p:nvPicPr>
        <p:blipFill rotWithShape="1">
          <a:blip r:embed="rId3">
            <a:alphaModFix/>
          </a:blip>
          <a:srcRect/>
          <a:stretch/>
        </p:blipFill>
        <p:spPr>
          <a:xfrm>
            <a:off x="2435448" y="802415"/>
            <a:ext cx="830184" cy="213812"/>
          </a:xfrm>
          <a:prstGeom prst="rect">
            <a:avLst/>
          </a:prstGeom>
          <a:noFill/>
          <a:ln>
            <a:noFill/>
          </a:ln>
        </p:spPr>
      </p:pic>
      <p:cxnSp>
        <p:nvCxnSpPr>
          <p:cNvPr id="1007" name="Google Shape;1007;p165"/>
          <p:cNvCxnSpPr/>
          <p:nvPr/>
        </p:nvCxnSpPr>
        <p:spPr>
          <a:xfrm rot="10800000">
            <a:off x="2524883" y="2205959"/>
            <a:ext cx="918837" cy="378872"/>
          </a:xfrm>
          <a:prstGeom prst="straightConnector1">
            <a:avLst/>
          </a:prstGeom>
          <a:noFill/>
          <a:ln w="57150" cap="flat" cmpd="sng">
            <a:solidFill>
              <a:srgbClr val="FF0000"/>
            </a:solidFill>
            <a:prstDash val="solid"/>
            <a:miter lim="800000"/>
            <a:headEnd type="none" w="sm" len="sm"/>
            <a:tailEnd type="oval" w="med" len="med"/>
          </a:ln>
        </p:spPr>
      </p:cxnSp>
      <p:sp>
        <p:nvSpPr>
          <p:cNvPr id="1008" name="Google Shape;1008;p165"/>
          <p:cNvSpPr txBox="1"/>
          <p:nvPr/>
        </p:nvSpPr>
        <p:spPr>
          <a:xfrm>
            <a:off x="1467255" y="2036561"/>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09" name="Google Shape;1009;p165"/>
          <p:cNvPicPr preferRelativeResize="0"/>
          <p:nvPr/>
        </p:nvPicPr>
        <p:blipFill rotWithShape="1">
          <a:blip r:embed="rId5">
            <a:alphaModFix/>
          </a:blip>
          <a:srcRect/>
          <a:stretch/>
        </p:blipFill>
        <p:spPr>
          <a:xfrm>
            <a:off x="1460096" y="1848511"/>
            <a:ext cx="1114640" cy="177576"/>
          </a:xfrm>
          <a:prstGeom prst="rect">
            <a:avLst/>
          </a:prstGeom>
          <a:noFill/>
          <a:ln>
            <a:noFill/>
          </a:ln>
        </p:spPr>
      </p:pic>
      <p:sp>
        <p:nvSpPr>
          <p:cNvPr id="1010" name="Google Shape;1010;p165"/>
          <p:cNvSpPr txBox="1"/>
          <p:nvPr/>
        </p:nvSpPr>
        <p:spPr>
          <a:xfrm>
            <a:off x="3506821" y="1463700"/>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11" name="Google Shape;1011;p165"/>
          <p:cNvPicPr preferRelativeResize="0"/>
          <p:nvPr/>
        </p:nvPicPr>
        <p:blipFill rotWithShape="1">
          <a:blip r:embed="rId5">
            <a:alphaModFix/>
          </a:blip>
          <a:srcRect/>
          <a:stretch/>
        </p:blipFill>
        <p:spPr>
          <a:xfrm>
            <a:off x="3491699" y="1291333"/>
            <a:ext cx="1114640" cy="177576"/>
          </a:xfrm>
          <a:prstGeom prst="rect">
            <a:avLst/>
          </a:prstGeom>
          <a:noFill/>
          <a:ln>
            <a:noFill/>
          </a:ln>
        </p:spPr>
      </p:pic>
      <p:sp>
        <p:nvSpPr>
          <p:cNvPr id="1012" name="Google Shape;1012;p165"/>
          <p:cNvSpPr txBox="1"/>
          <p:nvPr/>
        </p:nvSpPr>
        <p:spPr>
          <a:xfrm>
            <a:off x="4495763" y="1708111"/>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13" name="Google Shape;1013;p165"/>
          <p:cNvPicPr preferRelativeResize="0"/>
          <p:nvPr/>
        </p:nvPicPr>
        <p:blipFill rotWithShape="1">
          <a:blip r:embed="rId3">
            <a:alphaModFix/>
          </a:blip>
          <a:srcRect/>
          <a:stretch/>
        </p:blipFill>
        <p:spPr>
          <a:xfrm>
            <a:off x="4626853" y="1509437"/>
            <a:ext cx="830184" cy="213812"/>
          </a:xfrm>
          <a:prstGeom prst="rect">
            <a:avLst/>
          </a:prstGeom>
          <a:noFill/>
          <a:ln>
            <a:noFill/>
          </a:ln>
        </p:spPr>
      </p:pic>
      <p:sp>
        <p:nvSpPr>
          <p:cNvPr id="1014" name="Google Shape;1014;p165"/>
          <p:cNvSpPr txBox="1"/>
          <p:nvPr/>
        </p:nvSpPr>
        <p:spPr>
          <a:xfrm>
            <a:off x="9024764" y="5511895"/>
            <a:ext cx="1399200" cy="5844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Marketshare</a:t>
            </a:r>
            <a:endParaRPr sz="1467" b="0" i="0" u="none" strike="noStrike" cap="none">
              <a:solidFill>
                <a:schemeClr val="dk1"/>
              </a:solidFill>
              <a:latin typeface="Verdana"/>
              <a:ea typeface="Verdana"/>
              <a:cs typeface="Verdana"/>
              <a:sym typeface="Verdana"/>
            </a:endParaRPr>
          </a:p>
          <a:p>
            <a:pPr marL="0" marR="0" lvl="0" indent="0" algn="ctr" rtl="0">
              <a:lnSpc>
                <a:spcPct val="115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sp>
        <p:nvSpPr>
          <p:cNvPr id="1015" name="Google Shape;1015;p165"/>
          <p:cNvSpPr txBox="1"/>
          <p:nvPr/>
        </p:nvSpPr>
        <p:spPr>
          <a:xfrm>
            <a:off x="9520161" y="2177615"/>
            <a:ext cx="1105600" cy="30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67"/>
              <a:buFont typeface="Arial"/>
              <a:buNone/>
            </a:pPr>
            <a:r>
              <a:rPr lang="en-US" sz="1467" b="0" i="0" u="none" strike="noStrike" cap="none">
                <a:solidFill>
                  <a:schemeClr val="dk1"/>
                </a:solidFill>
                <a:latin typeface="Verdana"/>
                <a:ea typeface="Verdana"/>
                <a:cs typeface="Verdana"/>
                <a:sym typeface="Verdana"/>
              </a:rPr>
              <a:t>LEADER</a:t>
            </a:r>
            <a:endParaRPr sz="1467" b="0" i="0" u="none" strike="noStrike" cap="none">
              <a:solidFill>
                <a:schemeClr val="dk1"/>
              </a:solidFill>
              <a:latin typeface="Verdana"/>
              <a:ea typeface="Verdana"/>
              <a:cs typeface="Verdana"/>
              <a:sym typeface="Verdana"/>
            </a:endParaRPr>
          </a:p>
        </p:txBody>
      </p:sp>
      <p:pic>
        <p:nvPicPr>
          <p:cNvPr id="1016" name="Google Shape;1016;p165"/>
          <p:cNvPicPr preferRelativeResize="0"/>
          <p:nvPr/>
        </p:nvPicPr>
        <p:blipFill rotWithShape="1">
          <a:blip r:embed="rId5">
            <a:alphaModFix/>
          </a:blip>
          <a:srcRect/>
          <a:stretch/>
        </p:blipFill>
        <p:spPr>
          <a:xfrm>
            <a:off x="9524225" y="2020739"/>
            <a:ext cx="1114640" cy="177576"/>
          </a:xfrm>
          <a:prstGeom prst="rect">
            <a:avLst/>
          </a:prstGeom>
          <a:noFill/>
          <a:ln>
            <a:noFill/>
          </a:ln>
        </p:spPr>
      </p:pic>
      <p:sp>
        <p:nvSpPr>
          <p:cNvPr id="1017" name="Google Shape;1017;p165"/>
          <p:cNvSpPr txBox="1"/>
          <p:nvPr/>
        </p:nvSpPr>
        <p:spPr>
          <a:xfrm>
            <a:off x="1259659" y="5539428"/>
            <a:ext cx="420980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1"/>
                </a:solidFill>
                <a:latin typeface="Verdana"/>
                <a:ea typeface="Verdana"/>
                <a:cs typeface="Verdana"/>
                <a:sym typeface="Verdana"/>
              </a:rPr>
              <a:t>CONNECT</a:t>
            </a:r>
            <a:endParaRPr sz="1867" b="0" i="0" u="none" strike="noStrike" cap="none">
              <a:solidFill>
                <a:schemeClr val="dk1"/>
              </a:solidFill>
              <a:latin typeface="Verdana"/>
              <a:ea typeface="Verdana"/>
              <a:cs typeface="Verdana"/>
              <a:sym typeface="Verdana"/>
            </a:endParaRPr>
          </a:p>
        </p:txBody>
      </p:sp>
      <p:sp>
        <p:nvSpPr>
          <p:cNvPr id="1018" name="Google Shape;1018;p165"/>
          <p:cNvSpPr txBox="1"/>
          <p:nvPr/>
        </p:nvSpPr>
        <p:spPr>
          <a:xfrm>
            <a:off x="9948624" y="2804834"/>
            <a:ext cx="395973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92D050"/>
                </a:solidFill>
                <a:latin typeface="Verdana"/>
                <a:ea typeface="Verdana"/>
                <a:cs typeface="Verdana"/>
                <a:sym typeface="Verdana"/>
              </a:rPr>
              <a:t>UNIFY</a:t>
            </a:r>
            <a:endParaRPr sz="1867" b="0" i="0" u="none" strike="noStrike" cap="none">
              <a:solidFill>
                <a:schemeClr val="dk1"/>
              </a:solidFill>
              <a:latin typeface="Verdana"/>
              <a:ea typeface="Verdana"/>
              <a:cs typeface="Verdana"/>
              <a:sym typeface="Verdana"/>
            </a:endParaRPr>
          </a:p>
        </p:txBody>
      </p:sp>
      <p:sp>
        <p:nvSpPr>
          <p:cNvPr id="1019" name="Google Shape;1019;p165"/>
          <p:cNvSpPr txBox="1"/>
          <p:nvPr/>
        </p:nvSpPr>
        <p:spPr>
          <a:xfrm>
            <a:off x="257732" y="2700769"/>
            <a:ext cx="456567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accent2"/>
                </a:solidFill>
                <a:latin typeface="Verdana"/>
                <a:ea typeface="Verdana"/>
                <a:cs typeface="Verdana"/>
                <a:sym typeface="Verdana"/>
              </a:rPr>
              <a:t>AUGMENT</a:t>
            </a:r>
            <a:endParaRPr sz="1867"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940162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18"/>
                                        </p:tgtEl>
                                        <p:attrNameLst>
                                          <p:attrName>style.visibility</p:attrName>
                                        </p:attrNameLst>
                                      </p:cBhvr>
                                      <p:to>
                                        <p:strVal val="visible"/>
                                      </p:to>
                                    </p:set>
                                    <p:anim calcmode="lin" valueType="num">
                                      <p:cBhvr additive="base">
                                        <p:cTn id="7" dur="500"/>
                                        <p:tgtEl>
                                          <p:spTgt spid="10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1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3800"/>
              <a:buFont typeface="verdana"/>
              <a:buNone/>
            </a:pPr>
            <a:r>
              <a:rPr lang="en-US"/>
              <a:t>Available anywhere, everywhere</a:t>
            </a:r>
            <a:endParaRPr/>
          </a:p>
        </p:txBody>
      </p:sp>
      <p:sp>
        <p:nvSpPr>
          <p:cNvPr id="1026" name="Google Shape;1026;p18"/>
          <p:cNvSpPr txBox="1"/>
          <p:nvPr/>
        </p:nvSpPr>
        <p:spPr>
          <a:xfrm>
            <a:off x="782244" y="884472"/>
            <a:ext cx="61563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Verdana"/>
                <a:ea typeface="Verdana"/>
                <a:cs typeface="Verdana"/>
                <a:sym typeface="Verdana"/>
              </a:rPr>
              <a:t>TIBCO Connected Intelligence</a:t>
            </a:r>
            <a:endParaRPr sz="1400" b="0" i="0" u="none" strike="noStrike" cap="none">
              <a:solidFill>
                <a:srgbClr val="000000"/>
              </a:solidFill>
              <a:latin typeface="Arial"/>
              <a:ea typeface="Arial"/>
              <a:cs typeface="Arial"/>
              <a:sym typeface="Arial"/>
            </a:endParaRPr>
          </a:p>
        </p:txBody>
      </p:sp>
      <p:sp>
        <p:nvSpPr>
          <p:cNvPr id="1027" name="Google Shape;1027;p18"/>
          <p:cNvSpPr/>
          <p:nvPr/>
        </p:nvSpPr>
        <p:spPr>
          <a:xfrm>
            <a:off x="5850719" y="2187594"/>
            <a:ext cx="256694" cy="30766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1028" name="Google Shape;1028;p18"/>
          <p:cNvGrpSpPr/>
          <p:nvPr/>
        </p:nvGrpSpPr>
        <p:grpSpPr>
          <a:xfrm>
            <a:off x="2954247" y="5379886"/>
            <a:ext cx="1837464" cy="359919"/>
            <a:chOff x="9627245" y="3156665"/>
            <a:chExt cx="2583849" cy="506120"/>
          </a:xfrm>
        </p:grpSpPr>
        <p:pic>
          <p:nvPicPr>
            <p:cNvPr id="1029" name="Google Shape;1029;p18"/>
            <p:cNvPicPr preferRelativeResize="0"/>
            <p:nvPr/>
          </p:nvPicPr>
          <p:blipFill rotWithShape="1">
            <a:blip r:embed="rId3">
              <a:alphaModFix/>
            </a:blip>
            <a:srcRect/>
            <a:stretch/>
          </p:blipFill>
          <p:spPr>
            <a:xfrm>
              <a:off x="9627245" y="3156665"/>
              <a:ext cx="506119" cy="506120"/>
            </a:xfrm>
            <a:prstGeom prst="rect">
              <a:avLst/>
            </a:prstGeom>
            <a:noFill/>
            <a:ln>
              <a:noFill/>
            </a:ln>
          </p:spPr>
        </p:pic>
        <p:sp>
          <p:nvSpPr>
            <p:cNvPr id="1030" name="Google Shape;1030;p18"/>
            <p:cNvSpPr txBox="1"/>
            <p:nvPr/>
          </p:nvSpPr>
          <p:spPr>
            <a:xfrm>
              <a:off x="10092032" y="3309802"/>
              <a:ext cx="2119062" cy="3492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Verdana"/>
                <a:buNone/>
              </a:pPr>
              <a:r>
                <a:rPr lang="en-US" sz="800" b="0" i="0" u="none" strike="noStrike" cap="none">
                  <a:solidFill>
                    <a:schemeClr val="dk1"/>
                  </a:solidFill>
                  <a:latin typeface="Verdana"/>
                  <a:ea typeface="Verdana"/>
                  <a:cs typeface="Verdana"/>
                  <a:sym typeface="Verdana"/>
                </a:rPr>
                <a:t>On-premises</a:t>
              </a:r>
              <a:endParaRPr sz="800" b="0" i="0" u="none" strike="noStrike" cap="none" baseline="30000">
                <a:solidFill>
                  <a:schemeClr val="dk1"/>
                </a:solidFill>
                <a:latin typeface="Verdana"/>
                <a:ea typeface="Verdana"/>
                <a:cs typeface="Verdana"/>
                <a:sym typeface="Verdana"/>
              </a:endParaRPr>
            </a:p>
          </p:txBody>
        </p:sp>
      </p:grpSp>
      <p:grpSp>
        <p:nvGrpSpPr>
          <p:cNvPr id="1031" name="Google Shape;1031;p18"/>
          <p:cNvGrpSpPr/>
          <p:nvPr/>
        </p:nvGrpSpPr>
        <p:grpSpPr>
          <a:xfrm>
            <a:off x="1833571" y="1929934"/>
            <a:ext cx="989302" cy="357644"/>
            <a:chOff x="9519844" y="-1097279"/>
            <a:chExt cx="1391160" cy="502920"/>
          </a:xfrm>
        </p:grpSpPr>
        <p:pic>
          <p:nvPicPr>
            <p:cNvPr id="1032" name="Google Shape;1032;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19844" y="-1097279"/>
              <a:ext cx="502920" cy="502920"/>
            </a:xfrm>
            <a:prstGeom prst="rect">
              <a:avLst/>
            </a:prstGeom>
            <a:noFill/>
            <a:ln>
              <a:noFill/>
            </a:ln>
          </p:spPr>
        </p:pic>
        <p:sp>
          <p:nvSpPr>
            <p:cNvPr id="1033" name="Google Shape;1033;p18"/>
            <p:cNvSpPr txBox="1"/>
            <p:nvPr/>
          </p:nvSpPr>
          <p:spPr>
            <a:xfrm>
              <a:off x="9965519" y="-959201"/>
              <a:ext cx="945485" cy="277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Verdana"/>
                <a:buNone/>
              </a:pPr>
              <a:r>
                <a:rPr lang="en-US" sz="800" b="0" i="0" u="none" strike="noStrike" cap="none">
                  <a:solidFill>
                    <a:schemeClr val="dk1"/>
                  </a:solidFill>
                  <a:latin typeface="Verdana"/>
                  <a:ea typeface="Verdana"/>
                  <a:cs typeface="Verdana"/>
                  <a:sym typeface="Verdana"/>
                </a:rPr>
                <a:t>Devices</a:t>
              </a:r>
              <a:endParaRPr sz="800" b="0" i="0" u="none" strike="noStrike" cap="none" baseline="30000">
                <a:solidFill>
                  <a:schemeClr val="dk1"/>
                </a:solidFill>
                <a:latin typeface="Verdana"/>
                <a:ea typeface="Verdana"/>
                <a:cs typeface="Verdana"/>
                <a:sym typeface="Verdana"/>
              </a:endParaRPr>
            </a:p>
          </p:txBody>
        </p:sp>
      </p:grpSp>
      <p:pic>
        <p:nvPicPr>
          <p:cNvPr id="1034" name="Google Shape;1034;p18"/>
          <p:cNvPicPr preferRelativeResize="0"/>
          <p:nvPr/>
        </p:nvPicPr>
        <p:blipFill rotWithShape="1">
          <a:blip r:embed="rId5">
            <a:alphaModFix/>
          </a:blip>
          <a:srcRect/>
          <a:stretch/>
        </p:blipFill>
        <p:spPr>
          <a:xfrm>
            <a:off x="2516718" y="2672620"/>
            <a:ext cx="920814" cy="489183"/>
          </a:xfrm>
          <a:prstGeom prst="rect">
            <a:avLst/>
          </a:prstGeom>
          <a:noFill/>
          <a:ln>
            <a:noFill/>
          </a:ln>
        </p:spPr>
      </p:pic>
      <p:pic>
        <p:nvPicPr>
          <p:cNvPr id="1035" name="Google Shape;1035;p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179214" y="4144944"/>
            <a:ext cx="767615" cy="259634"/>
          </a:xfrm>
          <a:prstGeom prst="rect">
            <a:avLst/>
          </a:prstGeom>
          <a:noFill/>
          <a:ln>
            <a:noFill/>
          </a:ln>
        </p:spPr>
      </p:pic>
      <p:pic>
        <p:nvPicPr>
          <p:cNvPr id="1036" name="Google Shape;1036;p1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731171" y="5411284"/>
            <a:ext cx="755518" cy="461705"/>
          </a:xfrm>
          <a:prstGeom prst="rect">
            <a:avLst/>
          </a:prstGeom>
          <a:noFill/>
          <a:ln>
            <a:noFill/>
          </a:ln>
        </p:spPr>
      </p:pic>
      <p:pic>
        <p:nvPicPr>
          <p:cNvPr id="1037" name="Google Shape;1037;p1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202341" y="3384223"/>
            <a:ext cx="763533" cy="394352"/>
          </a:xfrm>
          <a:prstGeom prst="rect">
            <a:avLst/>
          </a:prstGeom>
          <a:noFill/>
          <a:ln>
            <a:noFill/>
          </a:ln>
        </p:spPr>
      </p:pic>
      <p:pic>
        <p:nvPicPr>
          <p:cNvPr id="1038" name="Google Shape;1038;p18"/>
          <p:cNvPicPr preferRelativeResize="0"/>
          <p:nvPr/>
        </p:nvPicPr>
        <p:blipFill rotWithShape="1">
          <a:blip r:embed="rId9">
            <a:alphaModFix/>
          </a:blip>
          <a:srcRect/>
          <a:stretch/>
        </p:blipFill>
        <p:spPr>
          <a:xfrm>
            <a:off x="3030068" y="2198148"/>
            <a:ext cx="999150" cy="257699"/>
          </a:xfrm>
          <a:prstGeom prst="rect">
            <a:avLst/>
          </a:prstGeom>
          <a:noFill/>
          <a:ln>
            <a:noFill/>
          </a:ln>
        </p:spPr>
      </p:pic>
      <p:grpSp>
        <p:nvGrpSpPr>
          <p:cNvPr id="1039" name="Google Shape;1039;p18"/>
          <p:cNvGrpSpPr/>
          <p:nvPr/>
        </p:nvGrpSpPr>
        <p:grpSpPr>
          <a:xfrm>
            <a:off x="811954" y="3244199"/>
            <a:ext cx="910651" cy="425062"/>
            <a:chOff x="661310" y="2784789"/>
            <a:chExt cx="910651" cy="425062"/>
          </a:xfrm>
        </p:grpSpPr>
        <p:pic>
          <p:nvPicPr>
            <p:cNvPr id="1040" name="Google Shape;1040;p1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61310" y="2784789"/>
              <a:ext cx="695586" cy="425062"/>
            </a:xfrm>
            <a:prstGeom prst="rect">
              <a:avLst/>
            </a:prstGeom>
            <a:noFill/>
            <a:ln>
              <a:noFill/>
            </a:ln>
          </p:spPr>
        </p:pic>
        <p:pic>
          <p:nvPicPr>
            <p:cNvPr id="1041" name="Google Shape;1041;p18"/>
            <p:cNvPicPr preferRelativeResize="0"/>
            <p:nvPr/>
          </p:nvPicPr>
          <p:blipFill rotWithShape="1">
            <a:blip r:embed="rId11">
              <a:alphaModFix/>
            </a:blip>
            <a:srcRect/>
            <a:stretch/>
          </p:blipFill>
          <p:spPr>
            <a:xfrm>
              <a:off x="1339323" y="2834500"/>
              <a:ext cx="232638" cy="232638"/>
            </a:xfrm>
            <a:prstGeom prst="rect">
              <a:avLst/>
            </a:prstGeom>
            <a:noFill/>
            <a:ln>
              <a:noFill/>
            </a:ln>
          </p:spPr>
        </p:pic>
      </p:grpSp>
      <p:grpSp>
        <p:nvGrpSpPr>
          <p:cNvPr id="1042" name="Google Shape;1042;p18"/>
          <p:cNvGrpSpPr/>
          <p:nvPr/>
        </p:nvGrpSpPr>
        <p:grpSpPr>
          <a:xfrm>
            <a:off x="1089774" y="2526824"/>
            <a:ext cx="806798" cy="365646"/>
            <a:chOff x="974651" y="2219566"/>
            <a:chExt cx="806798" cy="365646"/>
          </a:xfrm>
        </p:grpSpPr>
        <p:pic>
          <p:nvPicPr>
            <p:cNvPr id="1043" name="Google Shape;1043;p18"/>
            <p:cNvPicPr preferRelativeResize="0"/>
            <p:nvPr/>
          </p:nvPicPr>
          <p:blipFill rotWithShape="1">
            <a:blip r:embed="rId12">
              <a:alphaModFix/>
            </a:blip>
            <a:srcRect/>
            <a:stretch/>
          </p:blipFill>
          <p:spPr>
            <a:xfrm>
              <a:off x="974651" y="2230479"/>
              <a:ext cx="806798" cy="354733"/>
            </a:xfrm>
            <a:prstGeom prst="rect">
              <a:avLst/>
            </a:prstGeom>
            <a:noFill/>
            <a:ln>
              <a:noFill/>
            </a:ln>
          </p:spPr>
        </p:pic>
        <p:pic>
          <p:nvPicPr>
            <p:cNvPr id="1044" name="Google Shape;1044;p18"/>
            <p:cNvPicPr preferRelativeResize="0"/>
            <p:nvPr/>
          </p:nvPicPr>
          <p:blipFill rotWithShape="1">
            <a:blip r:embed="rId11">
              <a:alphaModFix/>
            </a:blip>
            <a:srcRect/>
            <a:stretch/>
          </p:blipFill>
          <p:spPr>
            <a:xfrm>
              <a:off x="1531041" y="2219566"/>
              <a:ext cx="232638" cy="232638"/>
            </a:xfrm>
            <a:prstGeom prst="rect">
              <a:avLst/>
            </a:prstGeom>
            <a:noFill/>
            <a:ln>
              <a:noFill/>
            </a:ln>
          </p:spPr>
        </p:pic>
      </p:grpSp>
      <p:grpSp>
        <p:nvGrpSpPr>
          <p:cNvPr id="1045" name="Google Shape;1045;p18"/>
          <p:cNvGrpSpPr/>
          <p:nvPr/>
        </p:nvGrpSpPr>
        <p:grpSpPr>
          <a:xfrm>
            <a:off x="769537" y="3920005"/>
            <a:ext cx="980360" cy="459870"/>
            <a:chOff x="422965" y="3334679"/>
            <a:chExt cx="980360" cy="459870"/>
          </a:xfrm>
        </p:grpSpPr>
        <p:pic>
          <p:nvPicPr>
            <p:cNvPr id="1046" name="Google Shape;1046;p18"/>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22965" y="3334679"/>
              <a:ext cx="933931" cy="406057"/>
            </a:xfrm>
            <a:prstGeom prst="rect">
              <a:avLst/>
            </a:prstGeom>
            <a:noFill/>
            <a:ln>
              <a:noFill/>
            </a:ln>
          </p:spPr>
        </p:pic>
        <p:pic>
          <p:nvPicPr>
            <p:cNvPr id="1047" name="Google Shape;1047;p18"/>
            <p:cNvPicPr preferRelativeResize="0"/>
            <p:nvPr/>
          </p:nvPicPr>
          <p:blipFill rotWithShape="1">
            <a:blip r:embed="rId11">
              <a:alphaModFix/>
            </a:blip>
            <a:srcRect/>
            <a:stretch/>
          </p:blipFill>
          <p:spPr>
            <a:xfrm>
              <a:off x="1170687" y="3561911"/>
              <a:ext cx="232638" cy="232638"/>
            </a:xfrm>
            <a:prstGeom prst="rect">
              <a:avLst/>
            </a:prstGeom>
            <a:noFill/>
            <a:ln>
              <a:noFill/>
            </a:ln>
          </p:spPr>
        </p:pic>
      </p:grpSp>
      <p:grpSp>
        <p:nvGrpSpPr>
          <p:cNvPr id="1048" name="Google Shape;1048;p18"/>
          <p:cNvGrpSpPr/>
          <p:nvPr/>
        </p:nvGrpSpPr>
        <p:grpSpPr>
          <a:xfrm>
            <a:off x="1197962" y="4738315"/>
            <a:ext cx="713707" cy="390157"/>
            <a:chOff x="570619" y="4029031"/>
            <a:chExt cx="713707" cy="390157"/>
          </a:xfrm>
        </p:grpSpPr>
        <p:pic>
          <p:nvPicPr>
            <p:cNvPr id="1049" name="Google Shape;1049;p18"/>
            <p:cNvPicPr preferRelativeResize="0"/>
            <p:nvPr/>
          </p:nvPicPr>
          <p:blipFill rotWithShape="1">
            <a:blip r:embed="rId14">
              <a:alphaModFix/>
            </a:blip>
            <a:srcRect/>
            <a:stretch/>
          </p:blipFill>
          <p:spPr>
            <a:xfrm>
              <a:off x="570619" y="4029031"/>
              <a:ext cx="470484" cy="390157"/>
            </a:xfrm>
            <a:prstGeom prst="rect">
              <a:avLst/>
            </a:prstGeom>
            <a:noFill/>
            <a:ln>
              <a:noFill/>
            </a:ln>
          </p:spPr>
        </p:pic>
        <p:pic>
          <p:nvPicPr>
            <p:cNvPr id="1050" name="Google Shape;1050;p18"/>
            <p:cNvPicPr preferRelativeResize="0"/>
            <p:nvPr/>
          </p:nvPicPr>
          <p:blipFill rotWithShape="1">
            <a:blip r:embed="rId11">
              <a:alphaModFix/>
            </a:blip>
            <a:srcRect/>
            <a:stretch/>
          </p:blipFill>
          <p:spPr>
            <a:xfrm>
              <a:off x="1051688" y="4183448"/>
              <a:ext cx="232638" cy="232638"/>
            </a:xfrm>
            <a:prstGeom prst="rect">
              <a:avLst/>
            </a:prstGeom>
            <a:noFill/>
            <a:ln>
              <a:noFill/>
            </a:ln>
          </p:spPr>
        </p:pic>
      </p:grpSp>
      <p:grpSp>
        <p:nvGrpSpPr>
          <p:cNvPr id="1051" name="Google Shape;1051;p18"/>
          <p:cNvGrpSpPr/>
          <p:nvPr/>
        </p:nvGrpSpPr>
        <p:grpSpPr>
          <a:xfrm>
            <a:off x="2440507" y="4720429"/>
            <a:ext cx="1175983" cy="486410"/>
            <a:chOff x="1522453" y="4299767"/>
            <a:chExt cx="1175983" cy="486410"/>
          </a:xfrm>
        </p:grpSpPr>
        <p:sp>
          <p:nvSpPr>
            <p:cNvPr id="1052" name="Google Shape;1052;p18"/>
            <p:cNvSpPr txBox="1"/>
            <p:nvPr/>
          </p:nvSpPr>
          <p:spPr>
            <a:xfrm>
              <a:off x="1774173" y="4393268"/>
              <a:ext cx="924263" cy="3476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Verdana"/>
                <a:buNone/>
              </a:pPr>
              <a:r>
                <a:rPr lang="en-US" sz="800" b="0" i="0" u="none" strike="noStrike" cap="none">
                  <a:solidFill>
                    <a:schemeClr val="dk1"/>
                  </a:solidFill>
                  <a:latin typeface="Verdana"/>
                  <a:ea typeface="Verdana"/>
                  <a:cs typeface="Verdana"/>
                  <a:sym typeface="Verdana"/>
                </a:rPr>
                <a:t>Function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
                <a:buFont typeface="Verdana"/>
                <a:buNone/>
              </a:pPr>
              <a:r>
                <a:rPr lang="en-US" sz="800" b="0" i="0" u="none" strike="noStrike" cap="none">
                  <a:solidFill>
                    <a:schemeClr val="dk1"/>
                  </a:solidFill>
                  <a:latin typeface="Verdana"/>
                  <a:ea typeface="Verdana"/>
                  <a:cs typeface="Verdana"/>
                  <a:sym typeface="Verdana"/>
                </a:rPr>
                <a:t>as a Service</a:t>
              </a:r>
              <a:endParaRPr sz="800" b="0" i="0" u="none" strike="noStrike" cap="none" baseline="30000">
                <a:solidFill>
                  <a:schemeClr val="dk1"/>
                </a:solidFill>
                <a:latin typeface="Verdana"/>
                <a:ea typeface="Verdana"/>
                <a:cs typeface="Verdana"/>
                <a:sym typeface="Verdana"/>
              </a:endParaRPr>
            </a:p>
          </p:txBody>
        </p:sp>
        <p:pic>
          <p:nvPicPr>
            <p:cNvPr id="1053" name="Google Shape;1053;p18"/>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522453" y="4299767"/>
              <a:ext cx="289383" cy="486410"/>
            </a:xfrm>
            <a:prstGeom prst="rect">
              <a:avLst/>
            </a:prstGeom>
            <a:noFill/>
            <a:ln>
              <a:noFill/>
            </a:ln>
          </p:spPr>
        </p:pic>
      </p:grpSp>
      <p:sp>
        <p:nvSpPr>
          <p:cNvPr id="1054" name="Google Shape;1054;p18"/>
          <p:cNvSpPr/>
          <p:nvPr/>
        </p:nvSpPr>
        <p:spPr>
          <a:xfrm>
            <a:off x="7952449" y="2275178"/>
            <a:ext cx="4239551" cy="250178"/>
          </a:xfrm>
          <a:prstGeom prst="rect">
            <a:avLst/>
          </a:prstGeom>
          <a:solidFill>
            <a:srgbClr val="5A5A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55" name="Google Shape;1055;p18"/>
          <p:cNvSpPr/>
          <p:nvPr/>
        </p:nvSpPr>
        <p:spPr>
          <a:xfrm>
            <a:off x="7952449" y="4458624"/>
            <a:ext cx="4239551" cy="250178"/>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56" name="Google Shape;1056;p18"/>
          <p:cNvSpPr/>
          <p:nvPr/>
        </p:nvSpPr>
        <p:spPr>
          <a:xfrm>
            <a:off x="7952450" y="3378083"/>
            <a:ext cx="4239550" cy="25017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57" name="Google Shape;1057;p18"/>
          <p:cNvSpPr/>
          <p:nvPr/>
        </p:nvSpPr>
        <p:spPr>
          <a:xfrm>
            <a:off x="7952449" y="5569566"/>
            <a:ext cx="4239551" cy="25017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sp>
        <p:nvSpPr>
          <p:cNvPr id="1058" name="Google Shape;1058;p18"/>
          <p:cNvSpPr txBox="1"/>
          <p:nvPr/>
        </p:nvSpPr>
        <p:spPr>
          <a:xfrm>
            <a:off x="8221466" y="2221828"/>
            <a:ext cx="3970533" cy="4784987"/>
          </a:xfrm>
          <a:prstGeom prst="rect">
            <a:avLst/>
          </a:prstGeom>
          <a:noFill/>
          <a:ln>
            <a:noFill/>
          </a:ln>
        </p:spPr>
        <p:txBody>
          <a:bodyPr spcFirstLastPara="1" wrap="square" lIns="91425" tIns="45700" rIns="91425" bIns="45700" anchor="t" anchorCtr="0">
            <a:spAutoFit/>
          </a:bodyPr>
          <a:lstStyle/>
          <a:p>
            <a:pPr marL="0" marR="0" lvl="0" indent="0" algn="l" rtl="0">
              <a:lnSpc>
                <a:spcPct val="156666"/>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Open Source</a:t>
            </a:r>
            <a:br>
              <a:rPr lang="en-US" sz="1200" b="1" i="0" u="none" strike="noStrike" cap="none">
                <a:solidFill>
                  <a:schemeClr val="lt1"/>
                </a:solidFill>
                <a:latin typeface="Verdana"/>
                <a:ea typeface="Verdana"/>
                <a:cs typeface="Verdana"/>
                <a:sym typeface="Verdana"/>
              </a:rPr>
            </a:br>
            <a:r>
              <a:rPr lang="en-US" sz="1200" b="0" i="0" u="none" strike="noStrike" cap="none">
                <a:solidFill>
                  <a:schemeClr val="dk1"/>
                </a:solidFill>
                <a:latin typeface="Verdana"/>
                <a:ea typeface="Verdana"/>
                <a:cs typeface="Verdana"/>
                <a:sym typeface="Verdana"/>
              </a:rPr>
              <a:t>Give developers easy access to core capabilities of the Connected Intelligence Cloud</a:t>
            </a:r>
            <a:endParaRPr sz="1400" b="0" i="0" u="none" strike="noStrike" cap="none">
              <a:solidFill>
                <a:srgbClr val="000000"/>
              </a:solidFill>
              <a:latin typeface="Arial"/>
              <a:ea typeface="Arial"/>
              <a:cs typeface="Arial"/>
              <a:sym typeface="Arial"/>
            </a:endParaRPr>
          </a:p>
          <a:p>
            <a:pPr marL="0" marR="0" lvl="0" indent="0" algn="l" rtl="0">
              <a:lnSpc>
                <a:spcPct val="156666"/>
              </a:lnSpc>
              <a:spcBef>
                <a:spcPts val="180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SaaS</a:t>
            </a:r>
            <a:br>
              <a:rPr lang="en-US" sz="1200" b="0" i="0" u="none" strike="noStrike" cap="none">
                <a:solidFill>
                  <a:schemeClr val="lt1"/>
                </a:solidFill>
                <a:latin typeface="Verdana"/>
                <a:ea typeface="Verdana"/>
                <a:cs typeface="Verdana"/>
                <a:sym typeface="Verdana"/>
              </a:rPr>
            </a:br>
            <a:r>
              <a:rPr lang="en-US" sz="1200" b="0" i="0" u="none" strike="noStrike" cap="none">
                <a:solidFill>
                  <a:schemeClr val="dk1"/>
                </a:solidFill>
                <a:latin typeface="Verdana"/>
                <a:ea typeface="Verdana"/>
                <a:cs typeface="Verdana"/>
                <a:sym typeface="Verdana"/>
              </a:rPr>
              <a:t>Quickly get up and running with a fully TIBCO hosted and managed service </a:t>
            </a:r>
            <a:endParaRPr sz="1400" b="0" i="0" u="none" strike="noStrike" cap="none">
              <a:solidFill>
                <a:srgbClr val="000000"/>
              </a:solidFill>
              <a:latin typeface="Arial"/>
              <a:ea typeface="Arial"/>
              <a:cs typeface="Arial"/>
              <a:sym typeface="Arial"/>
            </a:endParaRPr>
          </a:p>
          <a:p>
            <a:pPr marL="0" marR="0" lvl="0" indent="0" algn="l" rtl="0">
              <a:lnSpc>
                <a:spcPct val="156666"/>
              </a:lnSpc>
              <a:spcBef>
                <a:spcPts val="180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Hybrid</a:t>
            </a:r>
            <a:br>
              <a:rPr lang="en-US" sz="1200" b="0" i="0" u="none" strike="noStrike" cap="none">
                <a:solidFill>
                  <a:schemeClr val="lt1"/>
                </a:solidFill>
                <a:latin typeface="Verdana"/>
                <a:ea typeface="Verdana"/>
                <a:cs typeface="Verdana"/>
                <a:sym typeface="Verdana"/>
              </a:rPr>
            </a:br>
            <a:r>
              <a:rPr lang="en-US" sz="1200" b="0" i="0" u="none" strike="noStrike" cap="none">
                <a:solidFill>
                  <a:schemeClr val="dk1"/>
                </a:solidFill>
                <a:latin typeface="Verdana"/>
                <a:ea typeface="Verdana"/>
                <a:cs typeface="Verdana"/>
                <a:sym typeface="Verdana"/>
              </a:rPr>
              <a:t>With all options for self-host, multi-cloud, or edge deployments</a:t>
            </a:r>
            <a:endParaRPr sz="1400" b="0" i="0" u="none" strike="noStrike" cap="none">
              <a:solidFill>
                <a:srgbClr val="000000"/>
              </a:solidFill>
              <a:latin typeface="Arial"/>
              <a:ea typeface="Arial"/>
              <a:cs typeface="Arial"/>
              <a:sym typeface="Arial"/>
            </a:endParaRPr>
          </a:p>
          <a:p>
            <a:pPr marL="0" marR="0" lvl="0" indent="0" algn="l" rtl="0">
              <a:lnSpc>
                <a:spcPct val="156666"/>
              </a:lnSpc>
              <a:spcBef>
                <a:spcPts val="180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Dynamic Cloud</a:t>
            </a:r>
            <a:br>
              <a:rPr lang="en-US" sz="1200" b="0" i="0" u="none" strike="noStrike" cap="none">
                <a:solidFill>
                  <a:schemeClr val="lt1"/>
                </a:solidFill>
                <a:latin typeface="Verdana"/>
                <a:ea typeface="Verdana"/>
                <a:cs typeface="Verdana"/>
                <a:sym typeface="Verdana"/>
              </a:rPr>
            </a:br>
            <a:r>
              <a:rPr lang="en-US" sz="1200" b="0" i="0" u="none" strike="noStrike" cap="none">
                <a:solidFill>
                  <a:schemeClr val="dk1"/>
                </a:solidFill>
                <a:latin typeface="Verdana"/>
                <a:ea typeface="Verdana"/>
                <a:cs typeface="Verdana"/>
                <a:sym typeface="Verdana"/>
              </a:rPr>
              <a:t>Optimize cost by dynamically scaling on cloud infrastructure such as Amazon Web Services</a:t>
            </a:r>
            <a:endParaRPr sz="1400" b="0" i="0" u="none" strike="noStrike" cap="none">
              <a:solidFill>
                <a:srgbClr val="000000"/>
              </a:solidFill>
              <a:latin typeface="Arial"/>
              <a:ea typeface="Arial"/>
              <a:cs typeface="Arial"/>
              <a:sym typeface="Arial"/>
            </a:endParaRPr>
          </a:p>
          <a:p>
            <a:pPr marL="0" marR="0" lvl="0" indent="0" algn="l" rtl="0">
              <a:lnSpc>
                <a:spcPct val="156666"/>
              </a:lnSpc>
              <a:spcBef>
                <a:spcPts val="1800"/>
              </a:spcBef>
              <a:spcAft>
                <a:spcPts val="0"/>
              </a:spcAft>
              <a:buClr>
                <a:srgbClr val="000000"/>
              </a:buClr>
              <a:buSzPts val="1200"/>
              <a:buFont typeface="Arial"/>
              <a:buNone/>
            </a:pPr>
            <a:endParaRPr sz="1200" b="0" i="0" u="none" strike="noStrike" cap="none">
              <a:solidFill>
                <a:schemeClr val="dk1"/>
              </a:solidFill>
              <a:latin typeface="Verdana"/>
              <a:ea typeface="Verdana"/>
              <a:cs typeface="Verdana"/>
              <a:sym typeface="Verdana"/>
            </a:endParaRPr>
          </a:p>
        </p:txBody>
      </p:sp>
      <p:pic>
        <p:nvPicPr>
          <p:cNvPr id="1059" name="Google Shape;1059;p18"/>
          <p:cNvPicPr preferRelativeResize="0"/>
          <p:nvPr/>
        </p:nvPicPr>
        <p:blipFill rotWithShape="1">
          <a:blip r:embed="rId16">
            <a:alphaModFix/>
          </a:blip>
          <a:srcRect/>
          <a:stretch/>
        </p:blipFill>
        <p:spPr>
          <a:xfrm>
            <a:off x="4282829" y="3138860"/>
            <a:ext cx="3361021" cy="1752600"/>
          </a:xfrm>
          <a:prstGeom prst="rect">
            <a:avLst/>
          </a:prstGeom>
          <a:noFill/>
          <a:ln>
            <a:noFill/>
          </a:ln>
        </p:spPr>
      </p:pic>
      <p:sp>
        <p:nvSpPr>
          <p:cNvPr id="1060" name="Google Shape;1060;p18"/>
          <p:cNvSpPr/>
          <p:nvPr/>
        </p:nvSpPr>
        <p:spPr>
          <a:xfrm rot="-5400000">
            <a:off x="3527004" y="3307458"/>
            <a:ext cx="2006647" cy="1557848"/>
          </a:xfrm>
          <a:prstGeom prst="blockArc">
            <a:avLst>
              <a:gd name="adj1" fmla="val 11885755"/>
              <a:gd name="adj2" fmla="val 20552987"/>
              <a:gd name="adj3" fmla="val 3524"/>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1061" name="Google Shape;1061;p18"/>
          <p:cNvSpPr/>
          <p:nvPr/>
        </p:nvSpPr>
        <p:spPr>
          <a:xfrm>
            <a:off x="0" y="6084951"/>
            <a:ext cx="2237453" cy="41039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Verdana"/>
              <a:ea typeface="Verdana"/>
              <a:cs typeface="Verdana"/>
              <a:sym typeface="Verdana"/>
            </a:endParaRPr>
          </a:p>
        </p:txBody>
      </p:sp>
      <p:grpSp>
        <p:nvGrpSpPr>
          <p:cNvPr id="1062" name="Google Shape;1062;p18"/>
          <p:cNvGrpSpPr/>
          <p:nvPr/>
        </p:nvGrpSpPr>
        <p:grpSpPr>
          <a:xfrm>
            <a:off x="526585" y="6115095"/>
            <a:ext cx="1750344" cy="410397"/>
            <a:chOff x="2445961" y="5659851"/>
            <a:chExt cx="1750344" cy="410397"/>
          </a:xfrm>
        </p:grpSpPr>
        <p:pic>
          <p:nvPicPr>
            <p:cNvPr id="1063" name="Google Shape;1063;p18"/>
            <p:cNvPicPr preferRelativeResize="0"/>
            <p:nvPr/>
          </p:nvPicPr>
          <p:blipFill rotWithShape="1">
            <a:blip r:embed="rId17">
              <a:alphaModFix/>
            </a:blip>
            <a:srcRect/>
            <a:stretch/>
          </p:blipFill>
          <p:spPr>
            <a:xfrm>
              <a:off x="2445961" y="5661057"/>
              <a:ext cx="295518" cy="295518"/>
            </a:xfrm>
            <a:prstGeom prst="rect">
              <a:avLst/>
            </a:prstGeom>
            <a:noFill/>
            <a:ln>
              <a:noFill/>
            </a:ln>
          </p:spPr>
        </p:pic>
        <p:sp>
          <p:nvSpPr>
            <p:cNvPr id="1064" name="Google Shape;1064;p18"/>
            <p:cNvSpPr txBox="1"/>
            <p:nvPr/>
          </p:nvSpPr>
          <p:spPr>
            <a:xfrm>
              <a:off x="2742716" y="5659851"/>
              <a:ext cx="1453589" cy="4103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200"/>
                <a:buFont typeface="Verdana"/>
                <a:buNone/>
              </a:pPr>
              <a:r>
                <a:rPr lang="en-US" sz="800" b="0" i="1" u="none" strike="noStrike" cap="none">
                  <a:solidFill>
                    <a:srgbClr val="7F7F7F"/>
                  </a:solidFill>
                  <a:latin typeface="Verdana"/>
                  <a:ea typeface="Verdana"/>
                  <a:cs typeface="Verdana"/>
                  <a:sym typeface="Verdana"/>
                </a:rPr>
                <a:t>marketplaces proposing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F7F7F"/>
                </a:buClr>
                <a:buSzPts val="200"/>
                <a:buFont typeface="Verdana"/>
                <a:buNone/>
              </a:pPr>
              <a:r>
                <a:rPr lang="en-US" sz="800" b="0" i="1" u="none" strike="noStrike" cap="none">
                  <a:solidFill>
                    <a:srgbClr val="7F7F7F"/>
                  </a:solidFill>
                  <a:latin typeface="Verdana"/>
                  <a:ea typeface="Verdana"/>
                  <a:cs typeface="Verdana"/>
                  <a:sym typeface="Verdana"/>
                </a:rPr>
                <a:t>TIBCO Cloud services</a:t>
              </a:r>
              <a:endParaRPr sz="800" b="0" i="1" u="none" strike="noStrike" cap="none" baseline="30000">
                <a:solidFill>
                  <a:srgbClr val="7F7F7F"/>
                </a:solidFill>
                <a:latin typeface="Verdana"/>
                <a:ea typeface="Verdana"/>
                <a:cs typeface="Verdana"/>
                <a:sym typeface="Verdana"/>
              </a:endParaRPr>
            </a:p>
          </p:txBody>
        </p:sp>
      </p:grpSp>
      <p:sp>
        <p:nvSpPr>
          <p:cNvPr id="1065" name="Google Shape;1065;p1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94989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9"/>
          <p:cNvPicPr preferRelativeResize="0"/>
          <p:nvPr/>
        </p:nvPicPr>
        <p:blipFill rotWithShape="1">
          <a:blip r:embed="rId3">
            <a:alphaModFix/>
          </a:blip>
          <a:srcRect/>
          <a:stretch/>
        </p:blipFill>
        <p:spPr>
          <a:xfrm>
            <a:off x="-8659" y="0"/>
            <a:ext cx="12200660" cy="6858000"/>
          </a:xfrm>
          <a:prstGeom prst="rect">
            <a:avLst/>
          </a:prstGeom>
          <a:noFill/>
          <a:ln>
            <a:noFill/>
          </a:ln>
        </p:spPr>
      </p:pic>
      <p:sp>
        <p:nvSpPr>
          <p:cNvPr id="1072" name="Google Shape;1072;p19"/>
          <p:cNvSpPr/>
          <p:nvPr/>
        </p:nvSpPr>
        <p:spPr>
          <a:xfrm>
            <a:off x="-8660" y="0"/>
            <a:ext cx="12200659" cy="6858000"/>
          </a:xfrm>
          <a:prstGeom prst="rect">
            <a:avLst/>
          </a:prstGeom>
          <a:solidFill>
            <a:srgbClr val="191919">
              <a:alpha val="4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73" name="Google Shape;1073;p1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solidFill>
                  <a:schemeClr val="lt1"/>
                </a:solidFill>
              </a:rPr>
              <a:t>The BiModal approach to API development</a:t>
            </a:r>
            <a:endParaRPr/>
          </a:p>
        </p:txBody>
      </p:sp>
      <p:sp>
        <p:nvSpPr>
          <p:cNvPr id="1074" name="Google Shape;1074;p1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l" rtl="0">
              <a:lnSpc>
                <a:spcPct val="100000"/>
              </a:lnSpc>
              <a:spcBef>
                <a:spcPts val="0"/>
              </a:spcBef>
              <a:spcAft>
                <a:spcPts val="0"/>
              </a:spcAft>
              <a:buSzPts val="1400"/>
              <a:buNone/>
            </a:pPr>
            <a:endParaRPr sz="1400" b="0" i="0" u="none" strike="noStrike" cap="none">
              <a:solidFill>
                <a:srgbClr val="000000"/>
              </a:solidFill>
              <a:latin typeface="Arial"/>
              <a:ea typeface="Arial"/>
              <a:cs typeface="Arial"/>
              <a:sym typeface="Arial"/>
            </a:endParaRPr>
          </a:p>
        </p:txBody>
      </p:sp>
      <p:sp>
        <p:nvSpPr>
          <p:cNvPr id="1075" name="Google Shape;1075;p19"/>
          <p:cNvSpPr/>
          <p:nvPr/>
        </p:nvSpPr>
        <p:spPr>
          <a:xfrm>
            <a:off x="1418564" y="1828105"/>
            <a:ext cx="9121200" cy="855146"/>
          </a:xfrm>
          <a:prstGeom prst="rect">
            <a:avLst/>
          </a:prstGeom>
          <a:noFill/>
          <a:ln w="57150" cap="flat" cmpd="sng">
            <a:solidFill>
              <a:srgbClr val="CEF5F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1076" name="Google Shape;1076;p19"/>
          <p:cNvSpPr/>
          <p:nvPr/>
        </p:nvSpPr>
        <p:spPr>
          <a:xfrm>
            <a:off x="1418564" y="3091305"/>
            <a:ext cx="9121200" cy="855146"/>
          </a:xfrm>
          <a:prstGeom prst="rect">
            <a:avLst/>
          </a:prstGeom>
          <a:noFill/>
          <a:ln w="57150" cap="flat" cmpd="sng">
            <a:solidFill>
              <a:srgbClr val="4ED8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1077" name="Google Shape;1077;p19"/>
          <p:cNvSpPr/>
          <p:nvPr/>
        </p:nvSpPr>
        <p:spPr>
          <a:xfrm>
            <a:off x="1418564" y="4354505"/>
            <a:ext cx="9121200" cy="855146"/>
          </a:xfrm>
          <a:prstGeom prst="rect">
            <a:avLst/>
          </a:prstGeom>
          <a:noFill/>
          <a:ln w="5715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078" name="Google Shape;1078;p19"/>
          <p:cNvGrpSpPr/>
          <p:nvPr/>
        </p:nvGrpSpPr>
        <p:grpSpPr>
          <a:xfrm>
            <a:off x="-1" y="1201"/>
            <a:ext cx="12192001" cy="6856799"/>
            <a:chOff x="-1" y="1201"/>
            <a:chExt cx="12192001" cy="6856799"/>
          </a:xfrm>
        </p:grpSpPr>
        <p:pic>
          <p:nvPicPr>
            <p:cNvPr id="1079" name="Google Shape;1079;p19"/>
            <p:cNvPicPr preferRelativeResize="0"/>
            <p:nvPr/>
          </p:nvPicPr>
          <p:blipFill rotWithShape="1">
            <a:blip r:embed="rId4">
              <a:alphaModFix/>
            </a:blip>
            <a:srcRect/>
            <a:stretch/>
          </p:blipFill>
          <p:spPr>
            <a:xfrm>
              <a:off x="9104241" y="6339632"/>
              <a:ext cx="3087759" cy="518368"/>
            </a:xfrm>
            <a:prstGeom prst="rect">
              <a:avLst/>
            </a:prstGeom>
            <a:noFill/>
            <a:ln>
              <a:noFill/>
            </a:ln>
          </p:spPr>
        </p:pic>
        <p:pic>
          <p:nvPicPr>
            <p:cNvPr id="1080" name="Google Shape;1080;p1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1081" name="Google Shape;1081;p1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cxnSp>
        <p:nvCxnSpPr>
          <p:cNvPr id="1082" name="Google Shape;1082;p19"/>
          <p:cNvCxnSpPr/>
          <p:nvPr/>
        </p:nvCxnSpPr>
        <p:spPr>
          <a:xfrm>
            <a:off x="685800" y="1395123"/>
            <a:ext cx="0" cy="4459577"/>
          </a:xfrm>
          <a:prstGeom prst="straightConnector1">
            <a:avLst/>
          </a:prstGeom>
          <a:noFill/>
          <a:ln w="28575" cap="flat" cmpd="sng">
            <a:solidFill>
              <a:srgbClr val="00A8D7"/>
            </a:solidFill>
            <a:prstDash val="solid"/>
            <a:round/>
            <a:headEnd type="none" w="sm" len="sm"/>
            <a:tailEnd type="none" w="sm" len="sm"/>
          </a:ln>
        </p:spPr>
      </p:cxnSp>
      <p:cxnSp>
        <p:nvCxnSpPr>
          <p:cNvPr id="1083" name="Google Shape;1083;p19"/>
          <p:cNvCxnSpPr/>
          <p:nvPr/>
        </p:nvCxnSpPr>
        <p:spPr>
          <a:xfrm>
            <a:off x="11303000" y="1395123"/>
            <a:ext cx="0" cy="4459577"/>
          </a:xfrm>
          <a:prstGeom prst="straightConnector1">
            <a:avLst/>
          </a:prstGeom>
          <a:noFill/>
          <a:ln w="28575" cap="flat" cmpd="sng">
            <a:solidFill>
              <a:srgbClr val="00A8D7"/>
            </a:solidFill>
            <a:prstDash val="solid"/>
            <a:round/>
            <a:headEnd type="none" w="sm" len="sm"/>
            <a:tailEnd type="none" w="sm" len="sm"/>
          </a:ln>
        </p:spPr>
      </p:cxnSp>
      <p:sp>
        <p:nvSpPr>
          <p:cNvPr id="1084" name="Google Shape;1084;p19"/>
          <p:cNvSpPr txBox="1"/>
          <p:nvPr/>
        </p:nvSpPr>
        <p:spPr>
          <a:xfrm rot="-5400000">
            <a:off x="148022" y="3441243"/>
            <a:ext cx="7681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Change</a:t>
            </a:r>
            <a:endParaRPr sz="1400" b="0" i="0" u="none" strike="noStrike" cap="none">
              <a:solidFill>
                <a:srgbClr val="000000"/>
              </a:solidFill>
              <a:latin typeface="Arial"/>
              <a:ea typeface="Arial"/>
              <a:cs typeface="Arial"/>
              <a:sym typeface="Arial"/>
            </a:endParaRPr>
          </a:p>
        </p:txBody>
      </p:sp>
      <p:sp>
        <p:nvSpPr>
          <p:cNvPr id="1085" name="Google Shape;1085;p19"/>
          <p:cNvSpPr txBox="1"/>
          <p:nvPr/>
        </p:nvSpPr>
        <p:spPr>
          <a:xfrm rot="5400000">
            <a:off x="10914560" y="3441245"/>
            <a:ext cx="110228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Governance</a:t>
            </a:r>
            <a:endParaRPr sz="1400" b="0" i="0" u="none" strike="noStrike" cap="none">
              <a:solidFill>
                <a:srgbClr val="000000"/>
              </a:solidFill>
              <a:latin typeface="Arial"/>
              <a:ea typeface="Arial"/>
              <a:cs typeface="Arial"/>
              <a:sym typeface="Arial"/>
            </a:endParaRPr>
          </a:p>
        </p:txBody>
      </p:sp>
      <p:sp>
        <p:nvSpPr>
          <p:cNvPr id="1086" name="Google Shape;1086;p19"/>
          <p:cNvSpPr txBox="1"/>
          <p:nvPr/>
        </p:nvSpPr>
        <p:spPr>
          <a:xfrm>
            <a:off x="459616" y="933458"/>
            <a:ext cx="4523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
        <p:nvSpPr>
          <p:cNvPr id="1087" name="Google Shape;1087;p19"/>
          <p:cNvSpPr txBox="1"/>
          <p:nvPr/>
        </p:nvSpPr>
        <p:spPr>
          <a:xfrm>
            <a:off x="497716" y="5632458"/>
            <a:ext cx="4042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_</a:t>
            </a:r>
            <a:endParaRPr sz="1400" b="0" i="0" u="none" strike="noStrike" cap="none">
              <a:solidFill>
                <a:srgbClr val="000000"/>
              </a:solidFill>
              <a:latin typeface="Arial"/>
              <a:ea typeface="Arial"/>
              <a:cs typeface="Arial"/>
              <a:sym typeface="Arial"/>
            </a:endParaRPr>
          </a:p>
        </p:txBody>
      </p:sp>
      <p:sp>
        <p:nvSpPr>
          <p:cNvPr id="1088" name="Google Shape;1088;p19"/>
          <p:cNvSpPr txBox="1"/>
          <p:nvPr/>
        </p:nvSpPr>
        <p:spPr>
          <a:xfrm>
            <a:off x="11089516" y="933458"/>
            <a:ext cx="4523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
        <p:nvSpPr>
          <p:cNvPr id="1089" name="Google Shape;1089;p19"/>
          <p:cNvSpPr txBox="1"/>
          <p:nvPr/>
        </p:nvSpPr>
        <p:spPr>
          <a:xfrm>
            <a:off x="11127616" y="5632458"/>
            <a:ext cx="4042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_</a:t>
            </a:r>
            <a:endParaRPr sz="1400" b="0" i="0" u="none" strike="noStrike" cap="none">
              <a:solidFill>
                <a:srgbClr val="000000"/>
              </a:solidFill>
              <a:latin typeface="Arial"/>
              <a:ea typeface="Arial"/>
              <a:cs typeface="Arial"/>
              <a:sym typeface="Arial"/>
            </a:endParaRPr>
          </a:p>
        </p:txBody>
      </p:sp>
      <p:sp>
        <p:nvSpPr>
          <p:cNvPr id="1090" name="Google Shape;1090;p19"/>
          <p:cNvSpPr/>
          <p:nvPr/>
        </p:nvSpPr>
        <p:spPr>
          <a:xfrm>
            <a:off x="7645400" y="20063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91" name="Google Shape;1091;p19"/>
          <p:cNvSpPr/>
          <p:nvPr/>
        </p:nvSpPr>
        <p:spPr>
          <a:xfrm>
            <a:off x="7645400" y="45209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92" name="Google Shape;1092;p19"/>
          <p:cNvSpPr/>
          <p:nvPr/>
        </p:nvSpPr>
        <p:spPr>
          <a:xfrm>
            <a:off x="7645400" y="32763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93" name="Google Shape;1093;p19"/>
          <p:cNvSpPr txBox="1"/>
          <p:nvPr/>
        </p:nvSpPr>
        <p:spPr>
          <a:xfrm>
            <a:off x="8203910" y="2101789"/>
            <a:ext cx="2210092"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Innovation</a:t>
            </a:r>
            <a:endParaRPr sz="1400" b="0" i="0" u="none" strike="noStrike" cap="none">
              <a:solidFill>
                <a:srgbClr val="000000"/>
              </a:solidFill>
              <a:latin typeface="Arial"/>
              <a:ea typeface="Arial"/>
              <a:cs typeface="Arial"/>
              <a:sym typeface="Arial"/>
            </a:endParaRPr>
          </a:p>
        </p:txBody>
      </p:sp>
      <p:sp>
        <p:nvSpPr>
          <p:cNvPr id="1094" name="Google Shape;1094;p19"/>
          <p:cNvSpPr txBox="1"/>
          <p:nvPr/>
        </p:nvSpPr>
        <p:spPr>
          <a:xfrm>
            <a:off x="7878628" y="3364989"/>
            <a:ext cx="2535374"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Differentiation</a:t>
            </a:r>
            <a:endParaRPr sz="1400" b="0" i="0" u="none" strike="noStrike" cap="none">
              <a:solidFill>
                <a:srgbClr val="000000"/>
              </a:solidFill>
              <a:latin typeface="Arial"/>
              <a:ea typeface="Arial"/>
              <a:cs typeface="Arial"/>
              <a:sym typeface="Arial"/>
            </a:endParaRPr>
          </a:p>
        </p:txBody>
      </p:sp>
      <p:sp>
        <p:nvSpPr>
          <p:cNvPr id="1095" name="Google Shape;1095;p19"/>
          <p:cNvSpPr txBox="1"/>
          <p:nvPr/>
        </p:nvSpPr>
        <p:spPr>
          <a:xfrm>
            <a:off x="8548171" y="4637654"/>
            <a:ext cx="186583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Record</a:t>
            </a:r>
            <a:endParaRPr sz="1400" b="0" i="0" u="none" strike="noStrike" cap="none">
              <a:solidFill>
                <a:srgbClr val="000000"/>
              </a:solidFill>
              <a:latin typeface="Arial"/>
              <a:ea typeface="Arial"/>
              <a:cs typeface="Arial"/>
              <a:sym typeface="Arial"/>
            </a:endParaRPr>
          </a:p>
        </p:txBody>
      </p:sp>
      <p:sp>
        <p:nvSpPr>
          <p:cNvPr id="1096" name="Google Shape;1096;p19"/>
          <p:cNvSpPr/>
          <p:nvPr/>
        </p:nvSpPr>
        <p:spPr>
          <a:xfrm>
            <a:off x="1905112" y="1395123"/>
            <a:ext cx="2933700" cy="4186803"/>
          </a:xfrm>
          <a:prstGeom prst="triangle">
            <a:avLst>
              <a:gd name="adj" fmla="val 50000"/>
            </a:avLst>
          </a:prstGeom>
          <a:solidFill>
            <a:srgbClr val="191919">
              <a:alpha val="88235"/>
            </a:srgbClr>
          </a:solidFill>
          <a:ln w="38100" cap="flat" cmpd="sng">
            <a:solidFill>
              <a:srgbClr val="8484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97" name="Google Shape;1097;p19"/>
          <p:cNvSpPr/>
          <p:nvPr/>
        </p:nvSpPr>
        <p:spPr>
          <a:xfrm rot="10800000">
            <a:off x="4344665" y="1395123"/>
            <a:ext cx="2933700" cy="4186803"/>
          </a:xfrm>
          <a:prstGeom prst="triangle">
            <a:avLst>
              <a:gd name="adj" fmla="val 50000"/>
            </a:avLst>
          </a:prstGeom>
          <a:solidFill>
            <a:srgbClr val="191919">
              <a:alpha val="88235"/>
            </a:srgbClr>
          </a:solidFill>
          <a:ln w="38100" cap="flat" cmpd="sng">
            <a:solidFill>
              <a:srgbClr val="84848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098" name="Google Shape;1098;p19"/>
          <p:cNvSpPr txBox="1"/>
          <p:nvPr/>
        </p:nvSpPr>
        <p:spPr>
          <a:xfrm>
            <a:off x="2841323" y="2907328"/>
            <a:ext cx="986103"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Traditional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Workloads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[Mode 1]</a:t>
            </a:r>
            <a:endParaRPr sz="1400" b="0" i="0" u="none" strike="noStrike" cap="none">
              <a:solidFill>
                <a:srgbClr val="000000"/>
              </a:solidFill>
              <a:latin typeface="Arial"/>
              <a:ea typeface="Arial"/>
              <a:cs typeface="Arial"/>
              <a:sym typeface="Arial"/>
            </a:endParaRPr>
          </a:p>
        </p:txBody>
      </p:sp>
      <p:sp>
        <p:nvSpPr>
          <p:cNvPr id="1099" name="Google Shape;1099;p19"/>
          <p:cNvSpPr txBox="1"/>
          <p:nvPr/>
        </p:nvSpPr>
        <p:spPr>
          <a:xfrm>
            <a:off x="2537651" y="4011978"/>
            <a:ext cx="159345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Safety &amp; Accuracy</a:t>
            </a:r>
            <a:endParaRPr sz="1400" b="0" i="0" u="none" strike="noStrike" cap="none">
              <a:solidFill>
                <a:srgbClr val="000000"/>
              </a:solidFill>
              <a:latin typeface="Arial"/>
              <a:ea typeface="Arial"/>
              <a:cs typeface="Arial"/>
              <a:sym typeface="Arial"/>
            </a:endParaRPr>
          </a:p>
        </p:txBody>
      </p:sp>
      <p:sp>
        <p:nvSpPr>
          <p:cNvPr id="1100" name="Google Shape;1100;p19"/>
          <p:cNvSpPr txBox="1"/>
          <p:nvPr/>
        </p:nvSpPr>
        <p:spPr>
          <a:xfrm>
            <a:off x="2418646" y="4777213"/>
            <a:ext cx="1831463"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Integration Specialist</a:t>
            </a:r>
            <a:endParaRPr sz="1400" b="0" i="0" u="none" strike="noStrike" cap="none">
              <a:solidFill>
                <a:srgbClr val="000000"/>
              </a:solidFill>
              <a:latin typeface="Arial"/>
              <a:ea typeface="Arial"/>
              <a:cs typeface="Arial"/>
              <a:sym typeface="Arial"/>
            </a:endParaRPr>
          </a:p>
        </p:txBody>
      </p:sp>
      <p:sp>
        <p:nvSpPr>
          <p:cNvPr id="1101" name="Google Shape;1101;p19"/>
          <p:cNvSpPr txBox="1"/>
          <p:nvPr/>
        </p:nvSpPr>
        <p:spPr>
          <a:xfrm>
            <a:off x="5281039" y="1853228"/>
            <a:ext cx="98347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Newer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Workloads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[Mode 2]</a:t>
            </a:r>
            <a:endParaRPr sz="1400" b="0" i="0" u="none" strike="noStrike" cap="none">
              <a:solidFill>
                <a:srgbClr val="000000"/>
              </a:solidFill>
              <a:latin typeface="Arial"/>
              <a:ea typeface="Arial"/>
              <a:cs typeface="Arial"/>
              <a:sym typeface="Arial"/>
            </a:endParaRPr>
          </a:p>
        </p:txBody>
      </p:sp>
      <p:sp>
        <p:nvSpPr>
          <p:cNvPr id="1102" name="Google Shape;1102;p19"/>
          <p:cNvSpPr txBox="1"/>
          <p:nvPr/>
        </p:nvSpPr>
        <p:spPr>
          <a:xfrm>
            <a:off x="5090126" y="2754928"/>
            <a:ext cx="136531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Speed &amp; Agility</a:t>
            </a:r>
            <a:endParaRPr sz="1400" b="0" i="0" u="none" strike="noStrike" cap="none">
              <a:solidFill>
                <a:srgbClr val="000000"/>
              </a:solidFill>
              <a:latin typeface="Arial"/>
              <a:ea typeface="Arial"/>
              <a:cs typeface="Arial"/>
              <a:sym typeface="Arial"/>
            </a:endParaRPr>
          </a:p>
        </p:txBody>
      </p:sp>
      <p:sp>
        <p:nvSpPr>
          <p:cNvPr id="1103" name="Google Shape;1103;p19"/>
          <p:cNvSpPr txBox="1"/>
          <p:nvPr/>
        </p:nvSpPr>
        <p:spPr>
          <a:xfrm>
            <a:off x="5343011" y="3605828"/>
            <a:ext cx="85953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Business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Analyst</a:t>
            </a:r>
            <a:endParaRPr sz="1400" b="0" i="0" u="none" strike="noStrike" cap="none">
              <a:solidFill>
                <a:srgbClr val="000000"/>
              </a:solidFill>
              <a:latin typeface="Arial"/>
              <a:ea typeface="Arial"/>
              <a:cs typeface="Arial"/>
              <a:sym typeface="Arial"/>
            </a:endParaRPr>
          </a:p>
        </p:txBody>
      </p:sp>
      <p:sp>
        <p:nvSpPr>
          <p:cNvPr id="1104" name="Google Shape;1104;p1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35950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20"/>
          <p:cNvPicPr preferRelativeResize="0"/>
          <p:nvPr/>
        </p:nvPicPr>
        <p:blipFill rotWithShape="1">
          <a:blip r:embed="rId3">
            <a:alphaModFix/>
          </a:blip>
          <a:srcRect/>
          <a:stretch/>
        </p:blipFill>
        <p:spPr>
          <a:xfrm>
            <a:off x="-8659" y="0"/>
            <a:ext cx="12200660" cy="6858000"/>
          </a:xfrm>
          <a:prstGeom prst="rect">
            <a:avLst/>
          </a:prstGeom>
          <a:noFill/>
          <a:ln>
            <a:noFill/>
          </a:ln>
        </p:spPr>
      </p:pic>
      <p:sp>
        <p:nvSpPr>
          <p:cNvPr id="1111" name="Google Shape;1111;p20"/>
          <p:cNvSpPr/>
          <p:nvPr/>
        </p:nvSpPr>
        <p:spPr>
          <a:xfrm>
            <a:off x="-8660" y="0"/>
            <a:ext cx="12200659" cy="6858000"/>
          </a:xfrm>
          <a:prstGeom prst="rect">
            <a:avLst/>
          </a:prstGeom>
          <a:solidFill>
            <a:srgbClr val="191919">
              <a:alpha val="4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112" name="Google Shape;1112;p2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solidFill>
                  <a:schemeClr val="lt1"/>
                </a:solidFill>
              </a:rPr>
              <a:t>The BiModal approach to API development</a:t>
            </a:r>
            <a:br>
              <a:rPr lang="en-US">
                <a:solidFill>
                  <a:schemeClr val="lt1"/>
                </a:solidFill>
              </a:rPr>
            </a:br>
            <a:r>
              <a:rPr lang="en-US">
                <a:solidFill>
                  <a:schemeClr val="lt1"/>
                </a:solidFill>
              </a:rPr>
              <a:t>APIs for Differentiation and Innovation</a:t>
            </a:r>
            <a:endParaRPr/>
          </a:p>
        </p:txBody>
      </p:sp>
      <p:sp>
        <p:nvSpPr>
          <p:cNvPr id="1113" name="Google Shape;1113;p2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l" rtl="0">
              <a:lnSpc>
                <a:spcPct val="100000"/>
              </a:lnSpc>
              <a:spcBef>
                <a:spcPts val="0"/>
              </a:spcBef>
              <a:spcAft>
                <a:spcPts val="0"/>
              </a:spcAft>
              <a:buSzPts val="1400"/>
              <a:buNone/>
            </a:pPr>
            <a:endParaRPr sz="1400" b="0" i="0" u="none" strike="noStrike" cap="none">
              <a:solidFill>
                <a:srgbClr val="000000"/>
              </a:solidFill>
              <a:latin typeface="Arial"/>
              <a:ea typeface="Arial"/>
              <a:cs typeface="Arial"/>
              <a:sym typeface="Arial"/>
            </a:endParaRPr>
          </a:p>
        </p:txBody>
      </p:sp>
      <p:sp>
        <p:nvSpPr>
          <p:cNvPr id="1114" name="Google Shape;1114;p20"/>
          <p:cNvSpPr/>
          <p:nvPr/>
        </p:nvSpPr>
        <p:spPr>
          <a:xfrm>
            <a:off x="1418564" y="1828105"/>
            <a:ext cx="9121200" cy="855146"/>
          </a:xfrm>
          <a:prstGeom prst="rect">
            <a:avLst/>
          </a:prstGeom>
          <a:noFill/>
          <a:ln w="57150" cap="flat" cmpd="sng">
            <a:solidFill>
              <a:srgbClr val="CEF5F3"/>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1115" name="Google Shape;1115;p20"/>
          <p:cNvSpPr/>
          <p:nvPr/>
        </p:nvSpPr>
        <p:spPr>
          <a:xfrm>
            <a:off x="1418564" y="3091305"/>
            <a:ext cx="9121200" cy="855146"/>
          </a:xfrm>
          <a:prstGeom prst="rect">
            <a:avLst/>
          </a:prstGeom>
          <a:noFill/>
          <a:ln w="57150" cap="flat" cmpd="sng">
            <a:solidFill>
              <a:srgbClr val="4ED8F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sp>
        <p:nvSpPr>
          <p:cNvPr id="1116" name="Google Shape;1116;p20"/>
          <p:cNvSpPr/>
          <p:nvPr/>
        </p:nvSpPr>
        <p:spPr>
          <a:xfrm>
            <a:off x="1418564" y="4354505"/>
            <a:ext cx="9121200" cy="855146"/>
          </a:xfrm>
          <a:prstGeom prst="rect">
            <a:avLst/>
          </a:prstGeom>
          <a:noFill/>
          <a:ln w="5715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117" name="Google Shape;1117;p20"/>
          <p:cNvGrpSpPr/>
          <p:nvPr/>
        </p:nvGrpSpPr>
        <p:grpSpPr>
          <a:xfrm>
            <a:off x="-1" y="1201"/>
            <a:ext cx="12192001" cy="6856799"/>
            <a:chOff x="-1" y="1201"/>
            <a:chExt cx="12192001" cy="6856799"/>
          </a:xfrm>
        </p:grpSpPr>
        <p:pic>
          <p:nvPicPr>
            <p:cNvPr id="1118" name="Google Shape;1118;p20"/>
            <p:cNvPicPr preferRelativeResize="0"/>
            <p:nvPr/>
          </p:nvPicPr>
          <p:blipFill rotWithShape="1">
            <a:blip r:embed="rId4">
              <a:alphaModFix/>
            </a:blip>
            <a:srcRect/>
            <a:stretch/>
          </p:blipFill>
          <p:spPr>
            <a:xfrm>
              <a:off x="9104241" y="6339632"/>
              <a:ext cx="3087759" cy="518368"/>
            </a:xfrm>
            <a:prstGeom prst="rect">
              <a:avLst/>
            </a:prstGeom>
            <a:noFill/>
            <a:ln>
              <a:noFill/>
            </a:ln>
          </p:spPr>
        </p:pic>
        <p:pic>
          <p:nvPicPr>
            <p:cNvPr id="1119" name="Google Shape;1119;p2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1120" name="Google Shape;1120;p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cxnSp>
        <p:nvCxnSpPr>
          <p:cNvPr id="1121" name="Google Shape;1121;p20"/>
          <p:cNvCxnSpPr/>
          <p:nvPr/>
        </p:nvCxnSpPr>
        <p:spPr>
          <a:xfrm>
            <a:off x="685800" y="1395123"/>
            <a:ext cx="0" cy="4459577"/>
          </a:xfrm>
          <a:prstGeom prst="straightConnector1">
            <a:avLst/>
          </a:prstGeom>
          <a:noFill/>
          <a:ln w="28575" cap="flat" cmpd="sng">
            <a:solidFill>
              <a:srgbClr val="00A8D7"/>
            </a:solidFill>
            <a:prstDash val="solid"/>
            <a:round/>
            <a:headEnd type="none" w="sm" len="sm"/>
            <a:tailEnd type="none" w="sm" len="sm"/>
          </a:ln>
        </p:spPr>
      </p:cxnSp>
      <p:cxnSp>
        <p:nvCxnSpPr>
          <p:cNvPr id="1122" name="Google Shape;1122;p20"/>
          <p:cNvCxnSpPr/>
          <p:nvPr/>
        </p:nvCxnSpPr>
        <p:spPr>
          <a:xfrm>
            <a:off x="11303000" y="1395123"/>
            <a:ext cx="0" cy="4459577"/>
          </a:xfrm>
          <a:prstGeom prst="straightConnector1">
            <a:avLst/>
          </a:prstGeom>
          <a:noFill/>
          <a:ln w="28575" cap="flat" cmpd="sng">
            <a:solidFill>
              <a:srgbClr val="00A8D7"/>
            </a:solidFill>
            <a:prstDash val="solid"/>
            <a:round/>
            <a:headEnd type="none" w="sm" len="sm"/>
            <a:tailEnd type="none" w="sm" len="sm"/>
          </a:ln>
        </p:spPr>
      </p:cxnSp>
      <p:sp>
        <p:nvSpPr>
          <p:cNvPr id="1123" name="Google Shape;1123;p20"/>
          <p:cNvSpPr txBox="1"/>
          <p:nvPr/>
        </p:nvSpPr>
        <p:spPr>
          <a:xfrm rot="-5400000">
            <a:off x="148022" y="3441243"/>
            <a:ext cx="76815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Change</a:t>
            </a:r>
            <a:endParaRPr sz="1400" b="0" i="0" u="none" strike="noStrike" cap="none">
              <a:solidFill>
                <a:srgbClr val="000000"/>
              </a:solidFill>
              <a:latin typeface="Arial"/>
              <a:ea typeface="Arial"/>
              <a:cs typeface="Arial"/>
              <a:sym typeface="Arial"/>
            </a:endParaRPr>
          </a:p>
        </p:txBody>
      </p:sp>
      <p:sp>
        <p:nvSpPr>
          <p:cNvPr id="1124" name="Google Shape;1124;p20"/>
          <p:cNvSpPr txBox="1"/>
          <p:nvPr/>
        </p:nvSpPr>
        <p:spPr>
          <a:xfrm rot="5400000">
            <a:off x="10914560" y="3441245"/>
            <a:ext cx="110228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Verdana"/>
                <a:ea typeface="Verdana"/>
                <a:cs typeface="Verdana"/>
                <a:sym typeface="Verdana"/>
              </a:rPr>
              <a:t>Governance</a:t>
            </a:r>
            <a:endParaRPr sz="1400" b="0" i="0" u="none" strike="noStrike" cap="none">
              <a:solidFill>
                <a:srgbClr val="000000"/>
              </a:solidFill>
              <a:latin typeface="Arial"/>
              <a:ea typeface="Arial"/>
              <a:cs typeface="Arial"/>
              <a:sym typeface="Arial"/>
            </a:endParaRPr>
          </a:p>
        </p:txBody>
      </p:sp>
      <p:sp>
        <p:nvSpPr>
          <p:cNvPr id="1125" name="Google Shape;1125;p20"/>
          <p:cNvSpPr txBox="1"/>
          <p:nvPr/>
        </p:nvSpPr>
        <p:spPr>
          <a:xfrm>
            <a:off x="459616" y="933458"/>
            <a:ext cx="4523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
        <p:nvSpPr>
          <p:cNvPr id="1126" name="Google Shape;1126;p20"/>
          <p:cNvSpPr txBox="1"/>
          <p:nvPr/>
        </p:nvSpPr>
        <p:spPr>
          <a:xfrm>
            <a:off x="497716" y="5632458"/>
            <a:ext cx="4042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_</a:t>
            </a:r>
            <a:endParaRPr sz="1400" b="0" i="0" u="none" strike="noStrike" cap="none">
              <a:solidFill>
                <a:srgbClr val="000000"/>
              </a:solidFill>
              <a:latin typeface="Arial"/>
              <a:ea typeface="Arial"/>
              <a:cs typeface="Arial"/>
              <a:sym typeface="Arial"/>
            </a:endParaRPr>
          </a:p>
        </p:txBody>
      </p:sp>
      <p:sp>
        <p:nvSpPr>
          <p:cNvPr id="1127" name="Google Shape;1127;p20"/>
          <p:cNvSpPr txBox="1"/>
          <p:nvPr/>
        </p:nvSpPr>
        <p:spPr>
          <a:xfrm>
            <a:off x="11089516" y="933458"/>
            <a:ext cx="4523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a:t>
            </a:r>
            <a:endParaRPr sz="1400" b="0" i="0" u="none" strike="noStrike" cap="none">
              <a:solidFill>
                <a:srgbClr val="000000"/>
              </a:solidFill>
              <a:latin typeface="Arial"/>
              <a:ea typeface="Arial"/>
              <a:cs typeface="Arial"/>
              <a:sym typeface="Arial"/>
            </a:endParaRPr>
          </a:p>
        </p:txBody>
      </p:sp>
      <p:sp>
        <p:nvSpPr>
          <p:cNvPr id="1128" name="Google Shape;1128;p20"/>
          <p:cNvSpPr txBox="1"/>
          <p:nvPr/>
        </p:nvSpPr>
        <p:spPr>
          <a:xfrm>
            <a:off x="11127616" y="5632458"/>
            <a:ext cx="4042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Verdana"/>
                <a:ea typeface="Verdana"/>
                <a:cs typeface="Verdana"/>
                <a:sym typeface="Verdana"/>
              </a:rPr>
              <a:t>_</a:t>
            </a:r>
            <a:endParaRPr sz="1400" b="0" i="0" u="none" strike="noStrike" cap="none">
              <a:solidFill>
                <a:srgbClr val="000000"/>
              </a:solidFill>
              <a:latin typeface="Arial"/>
              <a:ea typeface="Arial"/>
              <a:cs typeface="Arial"/>
              <a:sym typeface="Arial"/>
            </a:endParaRPr>
          </a:p>
        </p:txBody>
      </p:sp>
      <p:sp>
        <p:nvSpPr>
          <p:cNvPr id="1129" name="Google Shape;1129;p20"/>
          <p:cNvSpPr/>
          <p:nvPr/>
        </p:nvSpPr>
        <p:spPr>
          <a:xfrm>
            <a:off x="7645400" y="20063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130" name="Google Shape;1130;p20"/>
          <p:cNvSpPr/>
          <p:nvPr/>
        </p:nvSpPr>
        <p:spPr>
          <a:xfrm>
            <a:off x="7645400" y="45209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131" name="Google Shape;1131;p20"/>
          <p:cNvSpPr/>
          <p:nvPr/>
        </p:nvSpPr>
        <p:spPr>
          <a:xfrm>
            <a:off x="7645400" y="3276377"/>
            <a:ext cx="2768602" cy="539073"/>
          </a:xfrm>
          <a:prstGeom prst="rect">
            <a:avLst/>
          </a:prstGeom>
          <a:solidFill>
            <a:srgbClr val="191919">
              <a:alpha val="3137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132" name="Google Shape;1132;p20"/>
          <p:cNvSpPr txBox="1"/>
          <p:nvPr/>
        </p:nvSpPr>
        <p:spPr>
          <a:xfrm>
            <a:off x="8203910" y="2101789"/>
            <a:ext cx="2210092"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Innovation</a:t>
            </a:r>
            <a:endParaRPr sz="1400" b="0" i="0" u="none" strike="noStrike" cap="none">
              <a:solidFill>
                <a:srgbClr val="000000"/>
              </a:solidFill>
              <a:latin typeface="Arial"/>
              <a:ea typeface="Arial"/>
              <a:cs typeface="Arial"/>
              <a:sym typeface="Arial"/>
            </a:endParaRPr>
          </a:p>
        </p:txBody>
      </p:sp>
      <p:sp>
        <p:nvSpPr>
          <p:cNvPr id="1133" name="Google Shape;1133;p20"/>
          <p:cNvSpPr txBox="1"/>
          <p:nvPr/>
        </p:nvSpPr>
        <p:spPr>
          <a:xfrm>
            <a:off x="7878628" y="3364989"/>
            <a:ext cx="2535374"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Differentiation</a:t>
            </a:r>
            <a:endParaRPr sz="1400" b="0" i="0" u="none" strike="noStrike" cap="none">
              <a:solidFill>
                <a:srgbClr val="000000"/>
              </a:solidFill>
              <a:latin typeface="Arial"/>
              <a:ea typeface="Arial"/>
              <a:cs typeface="Arial"/>
              <a:sym typeface="Arial"/>
            </a:endParaRPr>
          </a:p>
        </p:txBody>
      </p:sp>
      <p:sp>
        <p:nvSpPr>
          <p:cNvPr id="1134" name="Google Shape;1134;p20"/>
          <p:cNvSpPr txBox="1"/>
          <p:nvPr/>
        </p:nvSpPr>
        <p:spPr>
          <a:xfrm>
            <a:off x="8548171" y="4637654"/>
            <a:ext cx="1865831"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Verdana"/>
                <a:ea typeface="Verdana"/>
                <a:cs typeface="Verdana"/>
                <a:sym typeface="Verdana"/>
              </a:rPr>
              <a:t>Systems of Record</a:t>
            </a:r>
            <a:endParaRPr sz="1400" b="0" i="0" u="none" strike="noStrike" cap="none">
              <a:solidFill>
                <a:srgbClr val="000000"/>
              </a:solidFill>
              <a:latin typeface="Arial"/>
              <a:ea typeface="Arial"/>
              <a:cs typeface="Arial"/>
              <a:sym typeface="Arial"/>
            </a:endParaRPr>
          </a:p>
        </p:txBody>
      </p:sp>
      <p:sp>
        <p:nvSpPr>
          <p:cNvPr id="1135" name="Google Shape;1135;p20"/>
          <p:cNvSpPr txBox="1"/>
          <p:nvPr/>
        </p:nvSpPr>
        <p:spPr>
          <a:xfrm>
            <a:off x="1847686" y="4634860"/>
            <a:ext cx="127310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/passengers</a:t>
            </a:r>
            <a:endParaRPr sz="1400" b="0" i="0" u="none" strike="noStrike" cap="none">
              <a:solidFill>
                <a:srgbClr val="000000"/>
              </a:solidFill>
              <a:latin typeface="Arial"/>
              <a:ea typeface="Arial"/>
              <a:cs typeface="Arial"/>
              <a:sym typeface="Arial"/>
            </a:endParaRPr>
          </a:p>
        </p:txBody>
      </p:sp>
      <p:sp>
        <p:nvSpPr>
          <p:cNvPr id="1136" name="Google Shape;1136;p20"/>
          <p:cNvSpPr txBox="1"/>
          <p:nvPr/>
        </p:nvSpPr>
        <p:spPr>
          <a:xfrm>
            <a:off x="3393022" y="4663998"/>
            <a:ext cx="1372492"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/reservations</a:t>
            </a:r>
            <a:endParaRPr sz="1400" b="0" i="0" u="none" strike="noStrike" cap="none">
              <a:solidFill>
                <a:srgbClr val="000000"/>
              </a:solidFill>
              <a:latin typeface="Arial"/>
              <a:ea typeface="Arial"/>
              <a:cs typeface="Arial"/>
              <a:sym typeface="Arial"/>
            </a:endParaRPr>
          </a:p>
        </p:txBody>
      </p:sp>
      <p:sp>
        <p:nvSpPr>
          <p:cNvPr id="1137" name="Google Shape;1137;p20"/>
          <p:cNvSpPr txBox="1"/>
          <p:nvPr/>
        </p:nvSpPr>
        <p:spPr>
          <a:xfrm>
            <a:off x="4877157" y="4663998"/>
            <a:ext cx="84029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/flights</a:t>
            </a:r>
            <a:endParaRPr sz="1400" b="0" i="0" u="none" strike="noStrike" cap="none">
              <a:solidFill>
                <a:srgbClr val="000000"/>
              </a:solidFill>
              <a:latin typeface="Arial"/>
              <a:ea typeface="Arial"/>
              <a:cs typeface="Arial"/>
              <a:sym typeface="Arial"/>
            </a:endParaRPr>
          </a:p>
        </p:txBody>
      </p:sp>
      <p:sp>
        <p:nvSpPr>
          <p:cNvPr id="1138" name="Google Shape;1138;p20"/>
          <p:cNvSpPr txBox="1"/>
          <p:nvPr/>
        </p:nvSpPr>
        <p:spPr>
          <a:xfrm>
            <a:off x="2438437" y="3306641"/>
            <a:ext cx="1181735"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/itineraries</a:t>
            </a:r>
            <a:endParaRPr sz="1400" b="0" i="0" u="none" strike="noStrike" cap="none">
              <a:solidFill>
                <a:srgbClr val="000000"/>
              </a:solidFill>
              <a:latin typeface="Arial"/>
              <a:ea typeface="Arial"/>
              <a:cs typeface="Arial"/>
              <a:sym typeface="Arial"/>
            </a:endParaRPr>
          </a:p>
        </p:txBody>
      </p:sp>
      <p:sp>
        <p:nvSpPr>
          <p:cNvPr id="1139" name="Google Shape;1139;p20"/>
          <p:cNvSpPr txBox="1"/>
          <p:nvPr/>
        </p:nvSpPr>
        <p:spPr>
          <a:xfrm>
            <a:off x="5767494" y="4664329"/>
            <a:ext cx="764954"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/gates</a:t>
            </a:r>
            <a:endParaRPr sz="1400" b="0" i="0" u="none" strike="noStrike" cap="none">
              <a:solidFill>
                <a:srgbClr val="000000"/>
              </a:solidFill>
              <a:latin typeface="Arial"/>
              <a:ea typeface="Arial"/>
              <a:cs typeface="Arial"/>
              <a:sym typeface="Arial"/>
            </a:endParaRPr>
          </a:p>
        </p:txBody>
      </p:sp>
      <p:sp>
        <p:nvSpPr>
          <p:cNvPr id="1140" name="Google Shape;1140;p20"/>
          <p:cNvSpPr txBox="1"/>
          <p:nvPr/>
        </p:nvSpPr>
        <p:spPr>
          <a:xfrm>
            <a:off x="6618847" y="4682268"/>
            <a:ext cx="10198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/retailers</a:t>
            </a:r>
            <a:endParaRPr sz="1400" b="0" i="0" u="none" strike="noStrike" cap="none">
              <a:solidFill>
                <a:srgbClr val="000000"/>
              </a:solidFill>
              <a:latin typeface="Arial"/>
              <a:ea typeface="Arial"/>
              <a:cs typeface="Arial"/>
              <a:sym typeface="Arial"/>
            </a:endParaRPr>
          </a:p>
        </p:txBody>
      </p:sp>
      <p:sp>
        <p:nvSpPr>
          <p:cNvPr id="1141" name="Google Shape;1141;p20"/>
          <p:cNvSpPr txBox="1"/>
          <p:nvPr/>
        </p:nvSpPr>
        <p:spPr>
          <a:xfrm>
            <a:off x="4852069" y="2110607"/>
            <a:ext cx="798617"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Verdana"/>
                <a:ea typeface="Verdana"/>
                <a:cs typeface="Verdana"/>
                <a:sym typeface="Verdana"/>
              </a:rPr>
              <a:t>/offers</a:t>
            </a:r>
            <a:endParaRPr sz="1400" b="0" i="0" u="none" strike="noStrike" cap="none">
              <a:solidFill>
                <a:srgbClr val="000000"/>
              </a:solidFill>
              <a:latin typeface="Arial"/>
              <a:ea typeface="Arial"/>
              <a:cs typeface="Arial"/>
              <a:sym typeface="Arial"/>
            </a:endParaRPr>
          </a:p>
        </p:txBody>
      </p:sp>
      <p:cxnSp>
        <p:nvCxnSpPr>
          <p:cNvPr id="1142" name="Google Shape;1142;p20"/>
          <p:cNvCxnSpPr>
            <a:stCxn id="1135" idx="0"/>
            <a:endCxn id="1138" idx="2"/>
          </p:cNvCxnSpPr>
          <p:nvPr/>
        </p:nvCxnSpPr>
        <p:spPr>
          <a:xfrm rot="10800000" flipH="1">
            <a:off x="2484238" y="3583660"/>
            <a:ext cx="545100" cy="1051200"/>
          </a:xfrm>
          <a:prstGeom prst="straightConnector1">
            <a:avLst/>
          </a:prstGeom>
          <a:noFill/>
          <a:ln w="22225" cap="flat" cmpd="sng">
            <a:solidFill>
              <a:schemeClr val="lt1"/>
            </a:solidFill>
            <a:prstDash val="solid"/>
            <a:round/>
            <a:headEnd type="none" w="sm" len="sm"/>
            <a:tailEnd type="triangle" w="med" len="med"/>
          </a:ln>
        </p:spPr>
      </p:cxnSp>
      <p:cxnSp>
        <p:nvCxnSpPr>
          <p:cNvPr id="1143" name="Google Shape;1143;p20"/>
          <p:cNvCxnSpPr>
            <a:stCxn id="1136" idx="0"/>
            <a:endCxn id="1138" idx="2"/>
          </p:cNvCxnSpPr>
          <p:nvPr/>
        </p:nvCxnSpPr>
        <p:spPr>
          <a:xfrm rot="10800000">
            <a:off x="3029268" y="3583698"/>
            <a:ext cx="1050000" cy="1080300"/>
          </a:xfrm>
          <a:prstGeom prst="straightConnector1">
            <a:avLst/>
          </a:prstGeom>
          <a:noFill/>
          <a:ln w="22225" cap="flat" cmpd="sng">
            <a:solidFill>
              <a:schemeClr val="lt1"/>
            </a:solidFill>
            <a:prstDash val="solid"/>
            <a:round/>
            <a:headEnd type="none" w="sm" len="sm"/>
            <a:tailEnd type="triangle" w="med" len="med"/>
          </a:ln>
        </p:spPr>
      </p:cxnSp>
      <p:cxnSp>
        <p:nvCxnSpPr>
          <p:cNvPr id="1144" name="Google Shape;1144;p20"/>
          <p:cNvCxnSpPr>
            <a:stCxn id="1137" idx="0"/>
          </p:cNvCxnSpPr>
          <p:nvPr/>
        </p:nvCxnSpPr>
        <p:spPr>
          <a:xfrm rot="10800000">
            <a:off x="3284905" y="3571398"/>
            <a:ext cx="2012400" cy="1092600"/>
          </a:xfrm>
          <a:prstGeom prst="straightConnector1">
            <a:avLst/>
          </a:prstGeom>
          <a:noFill/>
          <a:ln w="22225" cap="flat" cmpd="sng">
            <a:solidFill>
              <a:schemeClr val="lt1"/>
            </a:solidFill>
            <a:prstDash val="solid"/>
            <a:round/>
            <a:headEnd type="none" w="sm" len="sm"/>
            <a:tailEnd type="triangle" w="med" len="med"/>
          </a:ln>
        </p:spPr>
      </p:cxnSp>
      <p:cxnSp>
        <p:nvCxnSpPr>
          <p:cNvPr id="1145" name="Google Shape;1145;p20"/>
          <p:cNvCxnSpPr>
            <a:stCxn id="1138" idx="0"/>
            <a:endCxn id="1141" idx="2"/>
          </p:cNvCxnSpPr>
          <p:nvPr/>
        </p:nvCxnSpPr>
        <p:spPr>
          <a:xfrm rot="10800000" flipH="1">
            <a:off x="3029304" y="2387741"/>
            <a:ext cx="2222100" cy="918900"/>
          </a:xfrm>
          <a:prstGeom prst="straightConnector1">
            <a:avLst/>
          </a:prstGeom>
          <a:noFill/>
          <a:ln w="22225" cap="flat" cmpd="sng">
            <a:solidFill>
              <a:schemeClr val="lt1"/>
            </a:solidFill>
            <a:prstDash val="solid"/>
            <a:round/>
            <a:headEnd type="none" w="sm" len="sm"/>
            <a:tailEnd type="triangle" w="med" len="med"/>
          </a:ln>
        </p:spPr>
      </p:cxnSp>
      <p:cxnSp>
        <p:nvCxnSpPr>
          <p:cNvPr id="1146" name="Google Shape;1146;p20"/>
          <p:cNvCxnSpPr>
            <a:stCxn id="1139" idx="0"/>
            <a:endCxn id="1141" idx="2"/>
          </p:cNvCxnSpPr>
          <p:nvPr/>
        </p:nvCxnSpPr>
        <p:spPr>
          <a:xfrm rot="10800000">
            <a:off x="5251471" y="2387629"/>
            <a:ext cx="898500" cy="2276700"/>
          </a:xfrm>
          <a:prstGeom prst="straightConnector1">
            <a:avLst/>
          </a:prstGeom>
          <a:noFill/>
          <a:ln w="22225" cap="flat" cmpd="sng">
            <a:solidFill>
              <a:schemeClr val="lt1"/>
            </a:solidFill>
            <a:prstDash val="solid"/>
            <a:round/>
            <a:headEnd type="none" w="sm" len="sm"/>
            <a:tailEnd type="triangle" w="med" len="med"/>
          </a:ln>
        </p:spPr>
      </p:cxnSp>
      <p:cxnSp>
        <p:nvCxnSpPr>
          <p:cNvPr id="1147" name="Google Shape;1147;p20"/>
          <p:cNvCxnSpPr>
            <a:stCxn id="1140" idx="0"/>
            <a:endCxn id="1141" idx="2"/>
          </p:cNvCxnSpPr>
          <p:nvPr/>
        </p:nvCxnSpPr>
        <p:spPr>
          <a:xfrm rot="10800000">
            <a:off x="5251362" y="2387568"/>
            <a:ext cx="1877400" cy="2294700"/>
          </a:xfrm>
          <a:prstGeom prst="straightConnector1">
            <a:avLst/>
          </a:prstGeom>
          <a:noFill/>
          <a:ln w="22225" cap="flat" cmpd="sng">
            <a:solidFill>
              <a:schemeClr val="lt1"/>
            </a:solidFill>
            <a:prstDash val="solid"/>
            <a:round/>
            <a:headEnd type="none" w="sm" len="sm"/>
            <a:tailEnd type="triangle" w="med" len="med"/>
          </a:ln>
        </p:spPr>
      </p:cxnSp>
      <p:sp>
        <p:nvSpPr>
          <p:cNvPr id="1148" name="Google Shape;1148;p20"/>
          <p:cNvSpPr/>
          <p:nvPr/>
        </p:nvSpPr>
        <p:spPr>
          <a:xfrm>
            <a:off x="1434401" y="5607590"/>
            <a:ext cx="1957354" cy="707174"/>
          </a:xfrm>
          <a:prstGeom prst="rect">
            <a:avLst/>
          </a:prstGeom>
          <a:noFill/>
          <a:ln w="5715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Airline Reservation System</a:t>
            </a:r>
            <a:endParaRPr sz="1400" b="0" i="0" u="none" strike="noStrike" cap="none">
              <a:solidFill>
                <a:srgbClr val="000000"/>
              </a:solidFill>
              <a:latin typeface="Arial"/>
              <a:ea typeface="Arial"/>
              <a:cs typeface="Arial"/>
              <a:sym typeface="Arial"/>
            </a:endParaRPr>
          </a:p>
        </p:txBody>
      </p:sp>
      <p:sp>
        <p:nvSpPr>
          <p:cNvPr id="1149" name="Google Shape;1149;p20"/>
          <p:cNvSpPr/>
          <p:nvPr/>
        </p:nvSpPr>
        <p:spPr>
          <a:xfrm>
            <a:off x="3792559" y="5607590"/>
            <a:ext cx="1957354" cy="707174"/>
          </a:xfrm>
          <a:prstGeom prst="rect">
            <a:avLst/>
          </a:prstGeom>
          <a:noFill/>
          <a:ln w="5715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Air Traffic Control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a:t>
            </a:r>
            <a:endParaRPr sz="1400" b="0" i="0" u="none" strike="noStrike" cap="none">
              <a:solidFill>
                <a:srgbClr val="000000"/>
              </a:solidFill>
              <a:latin typeface="Arial"/>
              <a:ea typeface="Arial"/>
              <a:cs typeface="Arial"/>
              <a:sym typeface="Arial"/>
            </a:endParaRPr>
          </a:p>
        </p:txBody>
      </p:sp>
      <p:sp>
        <p:nvSpPr>
          <p:cNvPr id="1150" name="Google Shape;1150;p20"/>
          <p:cNvSpPr/>
          <p:nvPr/>
        </p:nvSpPr>
        <p:spPr>
          <a:xfrm>
            <a:off x="6193317" y="5607590"/>
            <a:ext cx="1957354" cy="707174"/>
          </a:xfrm>
          <a:prstGeom prst="rect">
            <a:avLst/>
          </a:prstGeom>
          <a:noFill/>
          <a:ln w="5715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Airport Operations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a:t>
            </a:r>
            <a:endParaRPr sz="1400" b="0" i="0" u="none" strike="noStrike" cap="none">
              <a:solidFill>
                <a:srgbClr val="000000"/>
              </a:solidFill>
              <a:latin typeface="Arial"/>
              <a:ea typeface="Arial"/>
              <a:cs typeface="Arial"/>
              <a:sym typeface="Arial"/>
            </a:endParaRPr>
          </a:p>
        </p:txBody>
      </p:sp>
      <p:sp>
        <p:nvSpPr>
          <p:cNvPr id="1151" name="Google Shape;1151;p20"/>
          <p:cNvSpPr/>
          <p:nvPr/>
        </p:nvSpPr>
        <p:spPr>
          <a:xfrm>
            <a:off x="8582410" y="5607590"/>
            <a:ext cx="1957354" cy="707174"/>
          </a:xfrm>
          <a:prstGeom prst="rect">
            <a:avLst/>
          </a:prstGeom>
          <a:noFill/>
          <a:ln w="5715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Airport Retail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System</a:t>
            </a:r>
            <a:endParaRPr sz="1400" b="0" i="0" u="none" strike="noStrike" cap="none">
              <a:solidFill>
                <a:srgbClr val="000000"/>
              </a:solidFill>
              <a:latin typeface="Arial"/>
              <a:ea typeface="Arial"/>
              <a:cs typeface="Arial"/>
              <a:sym typeface="Arial"/>
            </a:endParaRPr>
          </a:p>
        </p:txBody>
      </p:sp>
      <p:cxnSp>
        <p:nvCxnSpPr>
          <p:cNvPr id="1152" name="Google Shape;1152;p20"/>
          <p:cNvCxnSpPr>
            <a:stCxn id="1148" idx="0"/>
            <a:endCxn id="1135" idx="2"/>
          </p:cNvCxnSpPr>
          <p:nvPr/>
        </p:nvCxnSpPr>
        <p:spPr>
          <a:xfrm rot="10800000" flipH="1">
            <a:off x="2413078" y="4911890"/>
            <a:ext cx="71100" cy="695700"/>
          </a:xfrm>
          <a:prstGeom prst="straightConnector1">
            <a:avLst/>
          </a:prstGeom>
          <a:noFill/>
          <a:ln w="22225" cap="flat" cmpd="sng">
            <a:solidFill>
              <a:schemeClr val="lt1"/>
            </a:solidFill>
            <a:prstDash val="solid"/>
            <a:round/>
            <a:headEnd type="none" w="sm" len="sm"/>
            <a:tailEnd type="triangle" w="med" len="med"/>
          </a:ln>
        </p:spPr>
      </p:cxnSp>
      <p:cxnSp>
        <p:nvCxnSpPr>
          <p:cNvPr id="1153" name="Google Shape;1153;p20"/>
          <p:cNvCxnSpPr>
            <a:stCxn id="1148" idx="0"/>
            <a:endCxn id="1136" idx="2"/>
          </p:cNvCxnSpPr>
          <p:nvPr/>
        </p:nvCxnSpPr>
        <p:spPr>
          <a:xfrm rot="10800000" flipH="1">
            <a:off x="2413078" y="4940990"/>
            <a:ext cx="1666200" cy="666600"/>
          </a:xfrm>
          <a:prstGeom prst="straightConnector1">
            <a:avLst/>
          </a:prstGeom>
          <a:noFill/>
          <a:ln w="22225" cap="flat" cmpd="sng">
            <a:solidFill>
              <a:schemeClr val="lt1"/>
            </a:solidFill>
            <a:prstDash val="solid"/>
            <a:round/>
            <a:headEnd type="none" w="sm" len="sm"/>
            <a:tailEnd type="triangle" w="med" len="med"/>
          </a:ln>
        </p:spPr>
      </p:cxnSp>
      <p:cxnSp>
        <p:nvCxnSpPr>
          <p:cNvPr id="1154" name="Google Shape;1154;p20"/>
          <p:cNvCxnSpPr>
            <a:stCxn id="1149" idx="0"/>
            <a:endCxn id="1137" idx="2"/>
          </p:cNvCxnSpPr>
          <p:nvPr/>
        </p:nvCxnSpPr>
        <p:spPr>
          <a:xfrm rot="10800000" flipH="1">
            <a:off x="4771236" y="4940990"/>
            <a:ext cx="526200" cy="666600"/>
          </a:xfrm>
          <a:prstGeom prst="straightConnector1">
            <a:avLst/>
          </a:prstGeom>
          <a:noFill/>
          <a:ln w="22225" cap="flat" cmpd="sng">
            <a:solidFill>
              <a:schemeClr val="lt1"/>
            </a:solidFill>
            <a:prstDash val="solid"/>
            <a:round/>
            <a:headEnd type="none" w="sm" len="sm"/>
            <a:tailEnd type="triangle" w="med" len="med"/>
          </a:ln>
        </p:spPr>
      </p:cxnSp>
      <p:cxnSp>
        <p:nvCxnSpPr>
          <p:cNvPr id="1155" name="Google Shape;1155;p20"/>
          <p:cNvCxnSpPr>
            <a:stCxn id="1150" idx="0"/>
            <a:endCxn id="1139" idx="2"/>
          </p:cNvCxnSpPr>
          <p:nvPr/>
        </p:nvCxnSpPr>
        <p:spPr>
          <a:xfrm rot="10800000">
            <a:off x="6149894" y="4941290"/>
            <a:ext cx="1022100" cy="666300"/>
          </a:xfrm>
          <a:prstGeom prst="straightConnector1">
            <a:avLst/>
          </a:prstGeom>
          <a:noFill/>
          <a:ln w="22225" cap="flat" cmpd="sng">
            <a:solidFill>
              <a:schemeClr val="lt1"/>
            </a:solidFill>
            <a:prstDash val="solid"/>
            <a:round/>
            <a:headEnd type="none" w="sm" len="sm"/>
            <a:tailEnd type="triangle" w="med" len="med"/>
          </a:ln>
        </p:spPr>
      </p:cxnSp>
      <p:cxnSp>
        <p:nvCxnSpPr>
          <p:cNvPr id="1156" name="Google Shape;1156;p20"/>
          <p:cNvCxnSpPr>
            <a:stCxn id="1151" idx="0"/>
            <a:endCxn id="1140" idx="2"/>
          </p:cNvCxnSpPr>
          <p:nvPr/>
        </p:nvCxnSpPr>
        <p:spPr>
          <a:xfrm rot="10800000">
            <a:off x="7128687" y="4959290"/>
            <a:ext cx="2432400" cy="648300"/>
          </a:xfrm>
          <a:prstGeom prst="straightConnector1">
            <a:avLst/>
          </a:prstGeom>
          <a:noFill/>
          <a:ln w="22225" cap="flat" cmpd="sng">
            <a:solidFill>
              <a:schemeClr val="lt1"/>
            </a:solidFill>
            <a:prstDash val="solid"/>
            <a:round/>
            <a:headEnd type="none" w="sm" len="sm"/>
            <a:tailEnd type="triangle" w="med" len="med"/>
          </a:ln>
        </p:spPr>
      </p:cxnSp>
      <p:sp>
        <p:nvSpPr>
          <p:cNvPr id="1157" name="Google Shape;1157;p2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246362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p21"/>
          <p:cNvPicPr preferRelativeResize="0"/>
          <p:nvPr/>
        </p:nvPicPr>
        <p:blipFill rotWithShape="1">
          <a:blip r:embed="rId3">
            <a:alphaModFix/>
          </a:blip>
          <a:srcRect/>
          <a:stretch/>
        </p:blipFill>
        <p:spPr>
          <a:xfrm>
            <a:off x="-1" y="-1"/>
            <a:ext cx="12192001" cy="6876177"/>
          </a:xfrm>
          <a:prstGeom prst="rect">
            <a:avLst/>
          </a:prstGeom>
          <a:noFill/>
          <a:ln>
            <a:noFill/>
          </a:ln>
        </p:spPr>
      </p:pic>
      <p:sp>
        <p:nvSpPr>
          <p:cNvPr id="1164" name="Google Shape;1164;p21"/>
          <p:cNvSpPr/>
          <p:nvPr/>
        </p:nvSpPr>
        <p:spPr>
          <a:xfrm>
            <a:off x="-1" y="0"/>
            <a:ext cx="12192000" cy="6876176"/>
          </a:xfrm>
          <a:prstGeom prst="rect">
            <a:avLst/>
          </a:prstGeom>
          <a:solidFill>
            <a:schemeClr val="lt1">
              <a:alpha val="7725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1165" name="Google Shape;1165;p2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sz="3200"/>
              <a:t>API-Led Strategy Is the Connective Tissue of Digital Business</a:t>
            </a:r>
            <a:endParaRPr/>
          </a:p>
        </p:txBody>
      </p:sp>
      <p:grpSp>
        <p:nvGrpSpPr>
          <p:cNvPr id="1166" name="Google Shape;1166;p21"/>
          <p:cNvGrpSpPr/>
          <p:nvPr/>
        </p:nvGrpSpPr>
        <p:grpSpPr>
          <a:xfrm>
            <a:off x="3690865" y="2885701"/>
            <a:ext cx="1673565" cy="2452352"/>
            <a:chOff x="3690865" y="2885701"/>
            <a:chExt cx="1673565" cy="2452352"/>
          </a:xfrm>
        </p:grpSpPr>
        <p:cxnSp>
          <p:nvCxnSpPr>
            <p:cNvPr id="1167" name="Google Shape;1167;p21"/>
            <p:cNvCxnSpPr/>
            <p:nvPr/>
          </p:nvCxnSpPr>
          <p:spPr>
            <a:xfrm rot="10800000">
              <a:off x="3690865" y="4087401"/>
              <a:ext cx="1424828" cy="309200"/>
            </a:xfrm>
            <a:prstGeom prst="straightConnector1">
              <a:avLst/>
            </a:prstGeom>
            <a:noFill/>
            <a:ln w="12700" cap="rnd" cmpd="sng">
              <a:solidFill>
                <a:srgbClr val="A5A5A5"/>
              </a:solidFill>
              <a:prstDash val="solid"/>
              <a:miter lim="8000"/>
              <a:headEnd type="none" w="sm" len="sm"/>
              <a:tailEnd type="none" w="sm" len="sm"/>
            </a:ln>
          </p:spPr>
        </p:cxnSp>
        <p:cxnSp>
          <p:nvCxnSpPr>
            <p:cNvPr id="1168" name="Google Shape;1168;p21"/>
            <p:cNvCxnSpPr/>
            <p:nvPr/>
          </p:nvCxnSpPr>
          <p:spPr>
            <a:xfrm rot="10800000">
              <a:off x="4066553" y="2885701"/>
              <a:ext cx="1297877" cy="906770"/>
            </a:xfrm>
            <a:prstGeom prst="straightConnector1">
              <a:avLst/>
            </a:prstGeom>
            <a:noFill/>
            <a:ln w="12700" cap="rnd" cmpd="sng">
              <a:solidFill>
                <a:srgbClr val="A5A5A5"/>
              </a:solidFill>
              <a:prstDash val="solid"/>
              <a:miter lim="8000"/>
              <a:headEnd type="none" w="sm" len="sm"/>
              <a:tailEnd type="none" w="sm" len="sm"/>
            </a:ln>
          </p:spPr>
        </p:cxnSp>
        <p:cxnSp>
          <p:nvCxnSpPr>
            <p:cNvPr id="1169" name="Google Shape;1169;p21"/>
            <p:cNvCxnSpPr/>
            <p:nvPr/>
          </p:nvCxnSpPr>
          <p:spPr>
            <a:xfrm flipH="1">
              <a:off x="4102945" y="4682029"/>
              <a:ext cx="1198120" cy="656024"/>
            </a:xfrm>
            <a:prstGeom prst="straightConnector1">
              <a:avLst/>
            </a:prstGeom>
            <a:noFill/>
            <a:ln w="12700" cap="rnd" cmpd="sng">
              <a:solidFill>
                <a:srgbClr val="A5A5A5"/>
              </a:solidFill>
              <a:prstDash val="solid"/>
              <a:miter lim="8000"/>
              <a:headEnd type="none" w="sm" len="sm"/>
              <a:tailEnd type="none" w="sm" len="sm"/>
            </a:ln>
          </p:spPr>
        </p:cxnSp>
      </p:grpSp>
      <p:grpSp>
        <p:nvGrpSpPr>
          <p:cNvPr id="1170" name="Google Shape;1170;p21"/>
          <p:cNvGrpSpPr/>
          <p:nvPr/>
        </p:nvGrpSpPr>
        <p:grpSpPr>
          <a:xfrm>
            <a:off x="6635856" y="2905441"/>
            <a:ext cx="1618960" cy="2453781"/>
            <a:chOff x="6635856" y="2905441"/>
            <a:chExt cx="1618960" cy="2453781"/>
          </a:xfrm>
        </p:grpSpPr>
        <p:cxnSp>
          <p:nvCxnSpPr>
            <p:cNvPr id="1171" name="Google Shape;1171;p21"/>
            <p:cNvCxnSpPr/>
            <p:nvPr/>
          </p:nvCxnSpPr>
          <p:spPr>
            <a:xfrm rot="10800000" flipH="1">
              <a:off x="6635856" y="2905441"/>
              <a:ext cx="1273027" cy="969554"/>
            </a:xfrm>
            <a:prstGeom prst="straightConnector1">
              <a:avLst/>
            </a:prstGeom>
            <a:noFill/>
            <a:ln w="12700" cap="rnd" cmpd="sng">
              <a:solidFill>
                <a:srgbClr val="A5A5A5"/>
              </a:solidFill>
              <a:prstDash val="solid"/>
              <a:miter lim="8000"/>
              <a:headEnd type="none" w="sm" len="sm"/>
              <a:tailEnd type="none" w="sm" len="sm"/>
            </a:ln>
          </p:spPr>
        </p:cxnSp>
        <p:cxnSp>
          <p:nvCxnSpPr>
            <p:cNvPr id="1172" name="Google Shape;1172;p21"/>
            <p:cNvCxnSpPr/>
            <p:nvPr/>
          </p:nvCxnSpPr>
          <p:spPr>
            <a:xfrm rot="10800000" flipH="1">
              <a:off x="6814176" y="4153495"/>
              <a:ext cx="1440640" cy="243106"/>
            </a:xfrm>
            <a:prstGeom prst="straightConnector1">
              <a:avLst/>
            </a:prstGeom>
            <a:noFill/>
            <a:ln w="12700" cap="rnd" cmpd="sng">
              <a:solidFill>
                <a:srgbClr val="A5A5A5"/>
              </a:solidFill>
              <a:prstDash val="solid"/>
              <a:miter lim="8000"/>
              <a:headEnd type="none" w="sm" len="sm"/>
              <a:tailEnd type="none" w="sm" len="sm"/>
            </a:ln>
          </p:spPr>
        </p:cxnSp>
        <p:cxnSp>
          <p:nvCxnSpPr>
            <p:cNvPr id="1173" name="Google Shape;1173;p21"/>
            <p:cNvCxnSpPr/>
            <p:nvPr/>
          </p:nvCxnSpPr>
          <p:spPr>
            <a:xfrm>
              <a:off x="6725893" y="4765834"/>
              <a:ext cx="1233332" cy="593388"/>
            </a:xfrm>
            <a:prstGeom prst="straightConnector1">
              <a:avLst/>
            </a:prstGeom>
            <a:noFill/>
            <a:ln w="12700" cap="rnd" cmpd="sng">
              <a:solidFill>
                <a:srgbClr val="A5A5A5"/>
              </a:solidFill>
              <a:prstDash val="solid"/>
              <a:miter lim="8000"/>
              <a:headEnd type="none" w="sm" len="sm"/>
              <a:tailEnd type="none" w="sm" len="sm"/>
            </a:ln>
          </p:spPr>
        </p:cxnSp>
      </p:grpSp>
      <p:grpSp>
        <p:nvGrpSpPr>
          <p:cNvPr id="1174" name="Google Shape;1174;p21"/>
          <p:cNvGrpSpPr/>
          <p:nvPr/>
        </p:nvGrpSpPr>
        <p:grpSpPr>
          <a:xfrm>
            <a:off x="-1" y="1201"/>
            <a:ext cx="12192001" cy="6856799"/>
            <a:chOff x="-1" y="1201"/>
            <a:chExt cx="12192001" cy="6856799"/>
          </a:xfrm>
        </p:grpSpPr>
        <p:pic>
          <p:nvPicPr>
            <p:cNvPr id="1175" name="Google Shape;1175;p21"/>
            <p:cNvPicPr preferRelativeResize="0"/>
            <p:nvPr/>
          </p:nvPicPr>
          <p:blipFill rotWithShape="1">
            <a:blip r:embed="rId4">
              <a:alphaModFix/>
            </a:blip>
            <a:srcRect/>
            <a:stretch/>
          </p:blipFill>
          <p:spPr>
            <a:xfrm>
              <a:off x="9104241" y="6339632"/>
              <a:ext cx="3087759" cy="518368"/>
            </a:xfrm>
            <a:prstGeom prst="rect">
              <a:avLst/>
            </a:prstGeom>
            <a:noFill/>
            <a:ln>
              <a:noFill/>
            </a:ln>
          </p:spPr>
        </p:pic>
        <p:pic>
          <p:nvPicPr>
            <p:cNvPr id="1176" name="Google Shape;1176;p2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1021261" y="6467757"/>
              <a:ext cx="901797" cy="235697"/>
            </a:xfrm>
            <a:prstGeom prst="rect">
              <a:avLst/>
            </a:prstGeom>
            <a:noFill/>
            <a:ln>
              <a:noFill/>
            </a:ln>
          </p:spPr>
        </p:pic>
        <p:pic>
          <p:nvPicPr>
            <p:cNvPr id="1177" name="Google Shape;1177;p2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grpSp>
        <p:nvGrpSpPr>
          <p:cNvPr id="1178" name="Google Shape;1178;p21"/>
          <p:cNvGrpSpPr/>
          <p:nvPr/>
        </p:nvGrpSpPr>
        <p:grpSpPr>
          <a:xfrm>
            <a:off x="5259402" y="3748907"/>
            <a:ext cx="1285177" cy="1305183"/>
            <a:chOff x="5259402" y="3748907"/>
            <a:chExt cx="1285177" cy="1305183"/>
          </a:xfrm>
        </p:grpSpPr>
        <p:pic>
          <p:nvPicPr>
            <p:cNvPr id="1179" name="Google Shape;1179;p2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580879" y="3748907"/>
              <a:ext cx="816864" cy="816864"/>
            </a:xfrm>
            <a:prstGeom prst="rect">
              <a:avLst/>
            </a:prstGeom>
            <a:noFill/>
            <a:ln>
              <a:noFill/>
            </a:ln>
          </p:spPr>
        </p:pic>
        <p:sp>
          <p:nvSpPr>
            <p:cNvPr id="1180" name="Google Shape;1180;p21"/>
            <p:cNvSpPr txBox="1"/>
            <p:nvPr/>
          </p:nvSpPr>
          <p:spPr>
            <a:xfrm>
              <a:off x="5259402" y="4727439"/>
              <a:ext cx="1285177" cy="326651"/>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799"/>
                <a:buFont typeface="Arial"/>
                <a:buNone/>
              </a:pPr>
              <a:r>
                <a:rPr lang="en-US" sz="1400" b="1" i="0" u="none" strike="noStrike" cap="none">
                  <a:solidFill>
                    <a:srgbClr val="000000"/>
                  </a:solidFill>
                  <a:latin typeface="Verdana"/>
                  <a:ea typeface="Verdana"/>
                  <a:cs typeface="Verdana"/>
                  <a:sym typeface="Verdana"/>
                </a:rPr>
                <a:t>API Platform</a:t>
              </a:r>
              <a:endParaRPr sz="1400" b="1" i="0" u="none" strike="noStrike" cap="none">
                <a:solidFill>
                  <a:srgbClr val="000000"/>
                </a:solidFill>
                <a:latin typeface="Verdana"/>
                <a:ea typeface="Verdana"/>
                <a:cs typeface="Verdana"/>
                <a:sym typeface="Verdana"/>
              </a:endParaRPr>
            </a:p>
          </p:txBody>
        </p:sp>
      </p:grpSp>
      <p:grpSp>
        <p:nvGrpSpPr>
          <p:cNvPr id="1181" name="Google Shape;1181;p21"/>
          <p:cNvGrpSpPr/>
          <p:nvPr/>
        </p:nvGrpSpPr>
        <p:grpSpPr>
          <a:xfrm>
            <a:off x="892615" y="1539281"/>
            <a:ext cx="5445599" cy="4432555"/>
            <a:chOff x="892615" y="1539281"/>
            <a:chExt cx="5445599" cy="4432555"/>
          </a:xfrm>
        </p:grpSpPr>
        <p:sp>
          <p:nvSpPr>
            <p:cNvPr id="1182" name="Google Shape;1182;p21"/>
            <p:cNvSpPr txBox="1"/>
            <p:nvPr/>
          </p:nvSpPr>
          <p:spPr>
            <a:xfrm>
              <a:off x="1821205" y="1539281"/>
              <a:ext cx="4517009" cy="492442"/>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Verdana"/>
                  <a:ea typeface="Verdana"/>
                  <a:cs typeface="Verdana"/>
                  <a:sym typeface="Verdana"/>
                </a:rPr>
                <a:t>App Dev &amp; Integration</a:t>
              </a:r>
              <a:endParaRPr sz="1400" b="0" i="0" u="none" strike="noStrike" cap="none">
                <a:solidFill>
                  <a:srgbClr val="000000"/>
                </a:solidFill>
                <a:latin typeface="Arial"/>
                <a:ea typeface="Arial"/>
                <a:cs typeface="Arial"/>
                <a:sym typeface="Arial"/>
              </a:endParaRPr>
            </a:p>
          </p:txBody>
        </p:sp>
        <p:pic>
          <p:nvPicPr>
            <p:cNvPr id="1183" name="Google Shape;1183;p2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273037" y="5154950"/>
              <a:ext cx="716106" cy="716106"/>
            </a:xfrm>
            <a:prstGeom prst="rect">
              <a:avLst/>
            </a:prstGeom>
            <a:noFill/>
            <a:ln>
              <a:noFill/>
            </a:ln>
          </p:spPr>
        </p:pic>
        <p:pic>
          <p:nvPicPr>
            <p:cNvPr id="1184" name="Google Shape;1184;p2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2768895" y="3643121"/>
              <a:ext cx="816864" cy="813816"/>
            </a:xfrm>
            <a:prstGeom prst="rect">
              <a:avLst/>
            </a:prstGeom>
            <a:noFill/>
            <a:ln>
              <a:noFill/>
            </a:ln>
          </p:spPr>
        </p:pic>
        <p:pic>
          <p:nvPicPr>
            <p:cNvPr id="1185" name="Google Shape;1185;p2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235595" y="2204874"/>
              <a:ext cx="816864" cy="816864"/>
            </a:xfrm>
            <a:prstGeom prst="rect">
              <a:avLst/>
            </a:prstGeom>
            <a:noFill/>
            <a:ln>
              <a:noFill/>
            </a:ln>
          </p:spPr>
        </p:pic>
        <p:sp>
          <p:nvSpPr>
            <p:cNvPr id="1186" name="Google Shape;1186;p21"/>
            <p:cNvSpPr txBox="1"/>
            <p:nvPr/>
          </p:nvSpPr>
          <p:spPr>
            <a:xfrm>
              <a:off x="957025" y="2229508"/>
              <a:ext cx="2048061" cy="55399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Internal Agility</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Standardize services</a:t>
              </a:r>
              <a:endParaRPr sz="1400" b="0" i="0" u="none" strike="noStrike" cap="none">
                <a:solidFill>
                  <a:srgbClr val="000000"/>
                </a:solidFill>
                <a:latin typeface="Arial"/>
                <a:ea typeface="Arial"/>
                <a:cs typeface="Arial"/>
                <a:sym typeface="Arial"/>
              </a:endParaRPr>
            </a:p>
          </p:txBody>
        </p:sp>
        <p:sp>
          <p:nvSpPr>
            <p:cNvPr id="1187" name="Google Shape;1187;p21"/>
            <p:cNvSpPr txBox="1"/>
            <p:nvPr/>
          </p:nvSpPr>
          <p:spPr>
            <a:xfrm>
              <a:off x="892615" y="3678519"/>
              <a:ext cx="1649812"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Cloud-native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Microservices &amp;</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microgateways</a:t>
              </a:r>
              <a:endParaRPr sz="1400" b="0" i="0" u="none" strike="noStrike" cap="none">
                <a:solidFill>
                  <a:srgbClr val="000000"/>
                </a:solidFill>
                <a:latin typeface="Verdana"/>
                <a:ea typeface="Verdana"/>
                <a:cs typeface="Verdana"/>
                <a:sym typeface="Verdana"/>
              </a:endParaRPr>
            </a:p>
          </p:txBody>
        </p:sp>
        <p:sp>
          <p:nvSpPr>
            <p:cNvPr id="1188" name="Google Shape;1188;p21"/>
            <p:cNvSpPr txBox="1"/>
            <p:nvPr/>
          </p:nvSpPr>
          <p:spPr>
            <a:xfrm>
              <a:off x="1475209" y="5202395"/>
              <a:ext cx="1595309" cy="76944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Integration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SaaS and</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Hybrid Services</a:t>
              </a:r>
              <a:endParaRPr sz="1400" b="0" i="0" u="none" strike="noStrike" cap="none">
                <a:solidFill>
                  <a:srgbClr val="000000"/>
                </a:solidFill>
                <a:latin typeface="Arial"/>
                <a:ea typeface="Arial"/>
                <a:cs typeface="Arial"/>
                <a:sym typeface="Arial"/>
              </a:endParaRPr>
            </a:p>
          </p:txBody>
        </p:sp>
      </p:grpSp>
      <p:grpSp>
        <p:nvGrpSpPr>
          <p:cNvPr id="1189" name="Google Shape;1189;p21"/>
          <p:cNvGrpSpPr/>
          <p:nvPr/>
        </p:nvGrpSpPr>
        <p:grpSpPr>
          <a:xfrm>
            <a:off x="7166004" y="1544426"/>
            <a:ext cx="4895482" cy="4387699"/>
            <a:chOff x="7166004" y="1544426"/>
            <a:chExt cx="4895482" cy="4387699"/>
          </a:xfrm>
        </p:grpSpPr>
        <p:sp>
          <p:nvSpPr>
            <p:cNvPr id="1190" name="Google Shape;1190;p21"/>
            <p:cNvSpPr txBox="1"/>
            <p:nvPr/>
          </p:nvSpPr>
          <p:spPr>
            <a:xfrm>
              <a:off x="7166004" y="1544426"/>
              <a:ext cx="3807531" cy="737447"/>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en-US" sz="1867" b="1" i="0" u="none" strike="noStrike" cap="none">
                  <a:solidFill>
                    <a:srgbClr val="000000"/>
                  </a:solidFill>
                  <a:latin typeface="Verdana"/>
                  <a:ea typeface="Verdana"/>
                  <a:cs typeface="Verdana"/>
                  <a:sym typeface="Verdana"/>
                </a:rPr>
                <a:t>Digital Business Platform</a:t>
              </a:r>
              <a:endParaRPr sz="1400" b="0" i="0" u="none" strike="noStrike" cap="none">
                <a:solidFill>
                  <a:srgbClr val="000000"/>
                </a:solidFill>
                <a:latin typeface="Arial"/>
                <a:ea typeface="Arial"/>
                <a:cs typeface="Arial"/>
                <a:sym typeface="Arial"/>
              </a:endParaRPr>
            </a:p>
          </p:txBody>
        </p:sp>
        <p:pic>
          <p:nvPicPr>
            <p:cNvPr id="1191" name="Google Shape;1191;p2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7931003" y="2250161"/>
              <a:ext cx="816864" cy="816864"/>
            </a:xfrm>
            <a:prstGeom prst="rect">
              <a:avLst/>
            </a:prstGeom>
            <a:noFill/>
            <a:ln>
              <a:noFill/>
            </a:ln>
          </p:spPr>
        </p:pic>
        <p:pic>
          <p:nvPicPr>
            <p:cNvPr id="1192" name="Google Shape;1192;p21"/>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8252906" y="3588606"/>
              <a:ext cx="816864" cy="813816"/>
            </a:xfrm>
            <a:prstGeom prst="rect">
              <a:avLst/>
            </a:prstGeom>
            <a:noFill/>
            <a:ln>
              <a:noFill/>
            </a:ln>
          </p:spPr>
        </p:pic>
        <p:pic>
          <p:nvPicPr>
            <p:cNvPr id="1193" name="Google Shape;1193;p21"/>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7973629" y="5122897"/>
              <a:ext cx="725143" cy="727859"/>
            </a:xfrm>
            <a:prstGeom prst="rect">
              <a:avLst/>
            </a:prstGeom>
            <a:noFill/>
            <a:ln>
              <a:noFill/>
            </a:ln>
          </p:spPr>
        </p:pic>
        <p:sp>
          <p:nvSpPr>
            <p:cNvPr id="1194" name="Google Shape;1194;p21"/>
            <p:cNvSpPr txBox="1"/>
            <p:nvPr/>
          </p:nvSpPr>
          <p:spPr>
            <a:xfrm>
              <a:off x="8964646" y="2318421"/>
              <a:ext cx="1683474"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Channel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Expansion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New Distribution</a:t>
              </a:r>
              <a:endParaRPr sz="1400" b="0" i="0" u="none" strike="noStrike" cap="none">
                <a:solidFill>
                  <a:srgbClr val="000000"/>
                </a:solidFill>
                <a:latin typeface="Arial"/>
                <a:ea typeface="Arial"/>
                <a:cs typeface="Arial"/>
                <a:sym typeface="Arial"/>
              </a:endParaRPr>
            </a:p>
          </p:txBody>
        </p:sp>
        <p:sp>
          <p:nvSpPr>
            <p:cNvPr id="1195" name="Google Shape;1195;p21"/>
            <p:cNvSpPr txBox="1"/>
            <p:nvPr/>
          </p:nvSpPr>
          <p:spPr>
            <a:xfrm>
              <a:off x="9347613" y="3686999"/>
              <a:ext cx="2303889"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B2B &amp; B2C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Innovation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Partner Collaboration</a:t>
              </a:r>
              <a:endParaRPr sz="1400" b="0" i="0" u="none" strike="noStrike" cap="none">
                <a:solidFill>
                  <a:srgbClr val="000000"/>
                </a:solidFill>
                <a:latin typeface="Arial"/>
                <a:ea typeface="Arial"/>
                <a:cs typeface="Arial"/>
                <a:sym typeface="Arial"/>
              </a:endParaRPr>
            </a:p>
          </p:txBody>
        </p:sp>
        <p:sp>
          <p:nvSpPr>
            <p:cNvPr id="1196" name="Google Shape;1196;p21"/>
            <p:cNvSpPr txBox="1"/>
            <p:nvPr/>
          </p:nvSpPr>
          <p:spPr>
            <a:xfrm>
              <a:off x="8867983" y="5131906"/>
              <a:ext cx="3193503" cy="8002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New Business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Verdana"/>
                  <a:ea typeface="Verdana"/>
                  <a:cs typeface="Verdana"/>
                  <a:sym typeface="Verdana"/>
                </a:rPr>
                <a:t>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Becoming an ecosystem platform</a:t>
              </a:r>
              <a:endParaRPr sz="1400" b="0" i="0" u="none" strike="noStrike" cap="none">
                <a:solidFill>
                  <a:srgbClr val="000000"/>
                </a:solidFill>
                <a:latin typeface="Arial"/>
                <a:ea typeface="Arial"/>
                <a:cs typeface="Arial"/>
                <a:sym typeface="Arial"/>
              </a:endParaRPr>
            </a:p>
          </p:txBody>
        </p:sp>
      </p:grpSp>
      <p:sp>
        <p:nvSpPr>
          <p:cNvPr id="1197" name="Google Shape;1197;p21"/>
          <p:cNvSpPr/>
          <p:nvPr/>
        </p:nvSpPr>
        <p:spPr>
          <a:xfrm>
            <a:off x="3066392" y="5236966"/>
            <a:ext cx="5553946" cy="1743385"/>
          </a:xfrm>
          <a:prstGeom prst="trapezoid">
            <a:avLst>
              <a:gd name="adj" fmla="val 132628"/>
            </a:avLst>
          </a:prstGeom>
          <a:gradFill>
            <a:gsLst>
              <a:gs pos="0">
                <a:srgbClr val="C5C5C5"/>
              </a:gs>
              <a:gs pos="16000">
                <a:srgbClr val="D0D0D0">
                  <a:alpha val="43137"/>
                </a:srgbClr>
              </a:gs>
              <a:gs pos="99000">
                <a:srgbClr val="EDEDED">
                  <a:alpha val="14117"/>
                </a:srgbClr>
              </a:gs>
              <a:gs pos="100000">
                <a:srgbClr val="EDEDED">
                  <a:alpha val="14117"/>
                </a:srgbClr>
              </a:gs>
            </a:gsLst>
            <a:lin ang="16200000" scaled="0"/>
          </a:gradFill>
          <a:ln>
            <a:noFill/>
          </a:ln>
          <a:effectLst>
            <a:outerShdw blurRad="40000" dist="20000" dir="5400000" rotWithShape="0">
              <a:srgbClr val="000000">
                <a:alpha val="36078"/>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Verdana"/>
                <a:ea typeface="Verdana"/>
                <a:cs typeface="Verdana"/>
                <a:sym typeface="Verdana"/>
              </a:rPr>
              <a:t>Enterprise Data, Services, and Applications</a:t>
            </a:r>
            <a:endParaRPr sz="1400" b="0" i="0" u="none" strike="noStrike" cap="none">
              <a:solidFill>
                <a:srgbClr val="000000"/>
              </a:solidFill>
              <a:latin typeface="Arial"/>
              <a:ea typeface="Arial"/>
              <a:cs typeface="Arial"/>
              <a:sym typeface="Arial"/>
            </a:endParaRPr>
          </a:p>
        </p:txBody>
      </p:sp>
      <p:sp>
        <p:nvSpPr>
          <p:cNvPr id="1198" name="Google Shape;1198;p2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243944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164"/>
                                        </p:tgtEl>
                                        <p:attrNameLst>
                                          <p:attrName>style.visibility</p:attrName>
                                        </p:attrNameLst>
                                      </p:cBhvr>
                                      <p:to>
                                        <p:strVal val="visible"/>
                                      </p:to>
                                    </p:set>
                                    <p:animEffect transition="in" filter="fade">
                                      <p:cBhvr>
                                        <p:cTn id="7" dur="500"/>
                                        <p:tgtEl>
                                          <p:spTgt spid="11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78"/>
                                        </p:tgtEl>
                                        <p:attrNameLst>
                                          <p:attrName>style.visibility</p:attrName>
                                        </p:attrNameLst>
                                      </p:cBhvr>
                                      <p:to>
                                        <p:strVal val="visible"/>
                                      </p:to>
                                    </p:set>
                                    <p:animEffect transition="in" filter="fade">
                                      <p:cBhvr>
                                        <p:cTn id="11" dur="500"/>
                                        <p:tgtEl>
                                          <p:spTgt spid="117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6"/>
                                        </p:tgtEl>
                                        <p:attrNameLst>
                                          <p:attrName>style.visibility</p:attrName>
                                        </p:attrNameLst>
                                      </p:cBhvr>
                                      <p:to>
                                        <p:strVal val="visible"/>
                                      </p:to>
                                    </p:set>
                                    <p:animEffect transition="in" filter="fade">
                                      <p:cBhvr>
                                        <p:cTn id="15" dur="500"/>
                                        <p:tgtEl>
                                          <p:spTgt spid="116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81"/>
                                        </p:tgtEl>
                                        <p:attrNameLst>
                                          <p:attrName>style.visibility</p:attrName>
                                        </p:attrNameLst>
                                      </p:cBhvr>
                                      <p:to>
                                        <p:strVal val="visible"/>
                                      </p:to>
                                    </p:set>
                                    <p:animEffect transition="in" filter="fade">
                                      <p:cBhvr>
                                        <p:cTn id="19" dur="500"/>
                                        <p:tgtEl>
                                          <p:spTgt spid="118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70"/>
                                        </p:tgtEl>
                                        <p:attrNameLst>
                                          <p:attrName>style.visibility</p:attrName>
                                        </p:attrNameLst>
                                      </p:cBhvr>
                                      <p:to>
                                        <p:strVal val="visible"/>
                                      </p:to>
                                    </p:set>
                                    <p:animEffect transition="in" filter="fade">
                                      <p:cBhvr>
                                        <p:cTn id="24" dur="500"/>
                                        <p:tgtEl>
                                          <p:spTgt spid="1170"/>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89"/>
                                        </p:tgtEl>
                                        <p:attrNameLst>
                                          <p:attrName>style.visibility</p:attrName>
                                        </p:attrNameLst>
                                      </p:cBhvr>
                                      <p:to>
                                        <p:strVal val="visible"/>
                                      </p:to>
                                    </p:set>
                                    <p:animEffect transition="in" filter="fade">
                                      <p:cBhvr>
                                        <p:cTn id="28" dur="500"/>
                                        <p:tgtEl>
                                          <p:spTgt spid="118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197"/>
                                        </p:tgtEl>
                                        <p:attrNameLst>
                                          <p:attrName>style.visibility</p:attrName>
                                        </p:attrNameLst>
                                      </p:cBhvr>
                                      <p:to>
                                        <p:strVal val="visible"/>
                                      </p:to>
                                    </p:set>
                                    <p:animEffect transition="in" filter="fade">
                                      <p:cBhvr>
                                        <p:cTn id="32" dur="500"/>
                                        <p:tgtEl>
                                          <p:spTgt spid="1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2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sz="3200"/>
              <a:t>TIBCO Connected Intelligence Cloud</a:t>
            </a:r>
            <a:endParaRPr/>
          </a:p>
        </p:txBody>
      </p:sp>
      <p:grpSp>
        <p:nvGrpSpPr>
          <p:cNvPr id="1205" name="Google Shape;1205;p22"/>
          <p:cNvGrpSpPr/>
          <p:nvPr/>
        </p:nvGrpSpPr>
        <p:grpSpPr>
          <a:xfrm>
            <a:off x="831350" y="1641932"/>
            <a:ext cx="9849849" cy="692972"/>
            <a:chOff x="659646" y="2483921"/>
            <a:chExt cx="9849849" cy="692972"/>
          </a:xfrm>
        </p:grpSpPr>
        <p:pic>
          <p:nvPicPr>
            <p:cNvPr id="1206" name="Google Shape;1206;p22"/>
            <p:cNvPicPr preferRelativeResize="0"/>
            <p:nvPr/>
          </p:nvPicPr>
          <p:blipFill rotWithShape="1">
            <a:blip r:embed="rId3">
              <a:alphaModFix/>
            </a:blip>
            <a:srcRect/>
            <a:stretch/>
          </p:blipFill>
          <p:spPr>
            <a:xfrm>
              <a:off x="659646" y="2483921"/>
              <a:ext cx="2392996" cy="692972"/>
            </a:xfrm>
            <a:prstGeom prst="rect">
              <a:avLst/>
            </a:prstGeom>
            <a:noFill/>
            <a:ln>
              <a:noFill/>
            </a:ln>
          </p:spPr>
        </p:pic>
        <p:grpSp>
          <p:nvGrpSpPr>
            <p:cNvPr id="1207" name="Google Shape;1207;p22"/>
            <p:cNvGrpSpPr/>
            <p:nvPr/>
          </p:nvGrpSpPr>
          <p:grpSpPr>
            <a:xfrm>
              <a:off x="5959233" y="2509769"/>
              <a:ext cx="2201969" cy="523220"/>
              <a:chOff x="7521197" y="2595806"/>
              <a:chExt cx="2201969" cy="523220"/>
            </a:xfrm>
          </p:grpSpPr>
          <p:pic>
            <p:nvPicPr>
              <p:cNvPr id="1208" name="Google Shape;1208;p22"/>
              <p:cNvPicPr preferRelativeResize="0"/>
              <p:nvPr/>
            </p:nvPicPr>
            <p:blipFill rotWithShape="1">
              <a:blip r:embed="rId4">
                <a:alphaModFix/>
              </a:blip>
              <a:srcRect/>
              <a:stretch/>
            </p:blipFill>
            <p:spPr>
              <a:xfrm>
                <a:off x="7521197" y="2615547"/>
                <a:ext cx="489485" cy="487462"/>
              </a:xfrm>
              <a:prstGeom prst="rect">
                <a:avLst/>
              </a:prstGeom>
              <a:noFill/>
              <a:ln>
                <a:noFill/>
              </a:ln>
            </p:spPr>
          </p:pic>
          <p:sp>
            <p:nvSpPr>
              <p:cNvPr id="1209" name="Google Shape;1209;p22"/>
              <p:cNvSpPr/>
              <p:nvPr/>
            </p:nvSpPr>
            <p:spPr>
              <a:xfrm>
                <a:off x="8115033" y="2595806"/>
                <a:ext cx="160813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Advanced Data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Visualization</a:t>
                </a:r>
                <a:endParaRPr sz="1400" b="0" i="0" u="none" strike="noStrike" cap="none">
                  <a:solidFill>
                    <a:srgbClr val="000000"/>
                  </a:solidFill>
                  <a:latin typeface="Arial"/>
                  <a:ea typeface="Arial"/>
                  <a:cs typeface="Arial"/>
                  <a:sym typeface="Arial"/>
                </a:endParaRPr>
              </a:p>
            </p:txBody>
          </p:sp>
        </p:grpSp>
        <p:grpSp>
          <p:nvGrpSpPr>
            <p:cNvPr id="1210" name="Google Shape;1210;p22"/>
            <p:cNvGrpSpPr/>
            <p:nvPr/>
          </p:nvGrpSpPr>
          <p:grpSpPr>
            <a:xfrm>
              <a:off x="8759661" y="2509227"/>
              <a:ext cx="1749834" cy="541716"/>
              <a:chOff x="6824441" y="3602136"/>
              <a:chExt cx="1749834" cy="541716"/>
            </a:xfrm>
          </p:grpSpPr>
          <p:pic>
            <p:nvPicPr>
              <p:cNvPr id="1211" name="Google Shape;1211;p22"/>
              <p:cNvPicPr preferRelativeResize="0"/>
              <p:nvPr/>
            </p:nvPicPr>
            <p:blipFill rotWithShape="1">
              <a:blip r:embed="rId5">
                <a:alphaModFix/>
              </a:blip>
              <a:srcRect/>
              <a:stretch/>
            </p:blipFill>
            <p:spPr>
              <a:xfrm>
                <a:off x="6824441" y="3602136"/>
                <a:ext cx="524663" cy="524663"/>
              </a:xfrm>
              <a:prstGeom prst="rect">
                <a:avLst/>
              </a:prstGeom>
              <a:noFill/>
              <a:ln>
                <a:noFill/>
              </a:ln>
            </p:spPr>
          </p:pic>
          <p:sp>
            <p:nvSpPr>
              <p:cNvPr id="1212" name="Google Shape;1212;p22"/>
              <p:cNvSpPr/>
              <p:nvPr/>
            </p:nvSpPr>
            <p:spPr>
              <a:xfrm>
                <a:off x="7453455" y="3620632"/>
                <a:ext cx="11208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Streaming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Analytics</a:t>
                </a:r>
                <a:endParaRPr sz="1400" b="0" i="0" u="none" strike="noStrike" cap="none">
                  <a:solidFill>
                    <a:srgbClr val="000000"/>
                  </a:solidFill>
                  <a:latin typeface="Arial"/>
                  <a:ea typeface="Arial"/>
                  <a:cs typeface="Arial"/>
                  <a:sym typeface="Arial"/>
                </a:endParaRPr>
              </a:p>
            </p:txBody>
          </p:sp>
        </p:grpSp>
        <p:grpSp>
          <p:nvGrpSpPr>
            <p:cNvPr id="1213" name="Google Shape;1213;p22"/>
            <p:cNvGrpSpPr/>
            <p:nvPr/>
          </p:nvGrpSpPr>
          <p:grpSpPr>
            <a:xfrm>
              <a:off x="3605827" y="2509769"/>
              <a:ext cx="1911602" cy="523220"/>
              <a:chOff x="5431162" y="4551115"/>
              <a:chExt cx="1911602" cy="523220"/>
            </a:xfrm>
          </p:grpSpPr>
          <p:pic>
            <p:nvPicPr>
              <p:cNvPr id="1214" name="Google Shape;1214;p22"/>
              <p:cNvPicPr preferRelativeResize="0"/>
              <p:nvPr/>
            </p:nvPicPr>
            <p:blipFill rotWithShape="1">
              <a:blip r:embed="rId6">
                <a:alphaModFix/>
              </a:blip>
              <a:srcRect/>
              <a:stretch/>
            </p:blipFill>
            <p:spPr>
              <a:xfrm>
                <a:off x="5431162" y="4569069"/>
                <a:ext cx="457201" cy="454868"/>
              </a:xfrm>
              <a:prstGeom prst="rect">
                <a:avLst/>
              </a:prstGeom>
              <a:noFill/>
              <a:ln>
                <a:noFill/>
              </a:ln>
            </p:spPr>
          </p:pic>
          <p:sp>
            <p:nvSpPr>
              <p:cNvPr id="1215" name="Google Shape;1215;p22"/>
              <p:cNvSpPr/>
              <p:nvPr/>
            </p:nvSpPr>
            <p:spPr>
              <a:xfrm>
                <a:off x="5992714" y="4551115"/>
                <a:ext cx="135005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Management</a:t>
                </a:r>
                <a:endParaRPr sz="1400" b="0" i="0" u="none" strike="noStrike" cap="none">
                  <a:solidFill>
                    <a:srgbClr val="000000"/>
                  </a:solidFill>
                  <a:latin typeface="Arial"/>
                  <a:ea typeface="Arial"/>
                  <a:cs typeface="Arial"/>
                  <a:sym typeface="Arial"/>
                </a:endParaRPr>
              </a:p>
            </p:txBody>
          </p:sp>
        </p:grpSp>
      </p:grpSp>
      <p:grpSp>
        <p:nvGrpSpPr>
          <p:cNvPr id="1216" name="Google Shape;1216;p22"/>
          <p:cNvGrpSpPr/>
          <p:nvPr/>
        </p:nvGrpSpPr>
        <p:grpSpPr>
          <a:xfrm>
            <a:off x="780486" y="4626922"/>
            <a:ext cx="10662604" cy="694314"/>
            <a:chOff x="1058232" y="4214942"/>
            <a:chExt cx="10662604" cy="694314"/>
          </a:xfrm>
        </p:grpSpPr>
        <p:pic>
          <p:nvPicPr>
            <p:cNvPr id="1217" name="Google Shape;1217;p22"/>
            <p:cNvPicPr preferRelativeResize="0"/>
            <p:nvPr/>
          </p:nvPicPr>
          <p:blipFill rotWithShape="1">
            <a:blip r:embed="rId7">
              <a:alphaModFix/>
            </a:blip>
            <a:srcRect/>
            <a:stretch/>
          </p:blipFill>
          <p:spPr>
            <a:xfrm>
              <a:off x="9323202" y="4214942"/>
              <a:ext cx="2397634" cy="694314"/>
            </a:xfrm>
            <a:prstGeom prst="rect">
              <a:avLst/>
            </a:prstGeom>
            <a:noFill/>
            <a:ln>
              <a:noFill/>
            </a:ln>
          </p:spPr>
        </p:pic>
        <p:grpSp>
          <p:nvGrpSpPr>
            <p:cNvPr id="1218" name="Google Shape;1218;p22"/>
            <p:cNvGrpSpPr/>
            <p:nvPr/>
          </p:nvGrpSpPr>
          <p:grpSpPr>
            <a:xfrm>
              <a:off x="1058232" y="4288666"/>
              <a:ext cx="2340542" cy="523220"/>
              <a:chOff x="5175856" y="1825346"/>
              <a:chExt cx="2340542" cy="523220"/>
            </a:xfrm>
          </p:grpSpPr>
          <p:pic>
            <p:nvPicPr>
              <p:cNvPr id="1219" name="Google Shape;1219;p22"/>
              <p:cNvPicPr preferRelativeResize="0"/>
              <p:nvPr/>
            </p:nvPicPr>
            <p:blipFill rotWithShape="1">
              <a:blip r:embed="rId8">
                <a:alphaModFix/>
              </a:blip>
              <a:srcRect/>
              <a:stretch/>
            </p:blipFill>
            <p:spPr>
              <a:xfrm>
                <a:off x="5175856" y="1829144"/>
                <a:ext cx="455691" cy="457200"/>
              </a:xfrm>
              <a:prstGeom prst="rect">
                <a:avLst/>
              </a:prstGeom>
              <a:noFill/>
              <a:ln>
                <a:noFill/>
              </a:ln>
            </p:spPr>
          </p:pic>
          <p:sp>
            <p:nvSpPr>
              <p:cNvPr id="1220" name="Google Shape;1220;p22"/>
              <p:cNvSpPr/>
              <p:nvPr/>
            </p:nvSpPr>
            <p:spPr>
              <a:xfrm>
                <a:off x="5796055" y="1825346"/>
                <a:ext cx="172034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Integration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API Management</a:t>
                </a:r>
                <a:endParaRPr sz="1400" b="0" i="0" u="none" strike="noStrike" cap="none">
                  <a:solidFill>
                    <a:srgbClr val="000000"/>
                  </a:solidFill>
                  <a:latin typeface="Arial"/>
                  <a:ea typeface="Arial"/>
                  <a:cs typeface="Arial"/>
                  <a:sym typeface="Arial"/>
                </a:endParaRPr>
              </a:p>
            </p:txBody>
          </p:sp>
        </p:grpSp>
        <p:grpSp>
          <p:nvGrpSpPr>
            <p:cNvPr id="1221" name="Google Shape;1221;p22"/>
            <p:cNvGrpSpPr/>
            <p:nvPr/>
          </p:nvGrpSpPr>
          <p:grpSpPr>
            <a:xfrm>
              <a:off x="3826677" y="4313793"/>
              <a:ext cx="2376938" cy="523220"/>
              <a:chOff x="6054844" y="2714443"/>
              <a:chExt cx="2376938" cy="523220"/>
            </a:xfrm>
          </p:grpSpPr>
          <p:pic>
            <p:nvPicPr>
              <p:cNvPr id="1222" name="Google Shape;1222;p22"/>
              <p:cNvPicPr preferRelativeResize="0"/>
              <p:nvPr/>
            </p:nvPicPr>
            <p:blipFill rotWithShape="1">
              <a:blip r:embed="rId9">
                <a:alphaModFix/>
              </a:blip>
              <a:srcRect/>
              <a:stretch/>
            </p:blipFill>
            <p:spPr>
              <a:xfrm>
                <a:off x="6054844" y="2718398"/>
                <a:ext cx="457201" cy="456173"/>
              </a:xfrm>
              <a:prstGeom prst="rect">
                <a:avLst/>
              </a:prstGeom>
              <a:noFill/>
              <a:ln>
                <a:noFill/>
              </a:ln>
            </p:spPr>
          </p:pic>
          <p:sp>
            <p:nvSpPr>
              <p:cNvPr id="1223" name="Google Shape;1223;p22"/>
              <p:cNvSpPr/>
              <p:nvPr/>
            </p:nvSpPr>
            <p:spPr>
              <a:xfrm>
                <a:off x="6624802" y="2714443"/>
                <a:ext cx="180698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Messaging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Events Processing</a:t>
                </a:r>
                <a:endParaRPr sz="1400" b="0" i="0" u="none" strike="noStrike" cap="none">
                  <a:solidFill>
                    <a:srgbClr val="000000"/>
                  </a:solidFill>
                  <a:latin typeface="Arial"/>
                  <a:ea typeface="Arial"/>
                  <a:cs typeface="Arial"/>
                  <a:sym typeface="Arial"/>
                </a:endParaRPr>
              </a:p>
            </p:txBody>
          </p:sp>
        </p:grpSp>
        <p:grpSp>
          <p:nvGrpSpPr>
            <p:cNvPr id="1224" name="Google Shape;1224;p22"/>
            <p:cNvGrpSpPr/>
            <p:nvPr/>
          </p:nvGrpSpPr>
          <p:grpSpPr>
            <a:xfrm>
              <a:off x="6497470" y="4287945"/>
              <a:ext cx="2113182" cy="523941"/>
              <a:chOff x="7380289" y="3601415"/>
              <a:chExt cx="2113182" cy="523941"/>
            </a:xfrm>
          </p:grpSpPr>
          <p:pic>
            <p:nvPicPr>
              <p:cNvPr id="1225" name="Google Shape;1225;p22"/>
              <p:cNvPicPr preferRelativeResize="0"/>
              <p:nvPr/>
            </p:nvPicPr>
            <p:blipFill rotWithShape="1">
              <a:blip r:embed="rId10">
                <a:alphaModFix/>
              </a:blip>
              <a:srcRect/>
              <a:stretch/>
            </p:blipFill>
            <p:spPr>
              <a:xfrm>
                <a:off x="7380289" y="3601415"/>
                <a:ext cx="515898" cy="515898"/>
              </a:xfrm>
              <a:prstGeom prst="rect">
                <a:avLst/>
              </a:prstGeom>
              <a:noFill/>
              <a:ln>
                <a:noFill/>
              </a:ln>
            </p:spPr>
          </p:pic>
          <p:sp>
            <p:nvSpPr>
              <p:cNvPr id="1226" name="Google Shape;1226;p22"/>
              <p:cNvSpPr/>
              <p:nvPr/>
            </p:nvSpPr>
            <p:spPr>
              <a:xfrm>
                <a:off x="7987705" y="3602136"/>
                <a:ext cx="15057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Digital Process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3333"/>
                  </a:buClr>
                  <a:buSzPts val="1400"/>
                  <a:buFont typeface="Arial"/>
                  <a:buNone/>
                </a:pPr>
                <a:r>
                  <a:rPr lang="en-US" sz="1400" b="0" i="0" u="none" strike="noStrike" cap="none">
                    <a:solidFill>
                      <a:srgbClr val="333333"/>
                    </a:solidFill>
                    <a:latin typeface="Verdana"/>
                    <a:ea typeface="Verdana"/>
                    <a:cs typeface="Verdana"/>
                    <a:sym typeface="Verdana"/>
                  </a:rPr>
                  <a:t>Automation</a:t>
                </a:r>
                <a:endParaRPr sz="1400" b="0" i="0" u="none" strike="noStrike" cap="none">
                  <a:solidFill>
                    <a:srgbClr val="000000"/>
                  </a:solidFill>
                  <a:latin typeface="Arial"/>
                  <a:ea typeface="Arial"/>
                  <a:cs typeface="Arial"/>
                  <a:sym typeface="Arial"/>
                </a:endParaRPr>
              </a:p>
            </p:txBody>
          </p:sp>
        </p:grpSp>
      </p:grpSp>
      <p:sp>
        <p:nvSpPr>
          <p:cNvPr id="1227" name="Google Shape;1227;p22"/>
          <p:cNvSpPr/>
          <p:nvPr/>
        </p:nvSpPr>
        <p:spPr>
          <a:xfrm flipH="1">
            <a:off x="-2532502" y="2472243"/>
            <a:ext cx="13807955" cy="62138"/>
          </a:xfrm>
          <a:prstGeom prst="rect">
            <a:avLst/>
          </a:prstGeom>
          <a:gradFill>
            <a:gsLst>
              <a:gs pos="0">
                <a:schemeClr val="accent2"/>
              </a:gs>
              <a:gs pos="7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Verdana"/>
              <a:ea typeface="Verdana"/>
              <a:cs typeface="Verdana"/>
              <a:sym typeface="Verdana"/>
            </a:endParaRPr>
          </a:p>
        </p:txBody>
      </p:sp>
      <p:sp>
        <p:nvSpPr>
          <p:cNvPr id="1228" name="Google Shape;1228;p22"/>
          <p:cNvSpPr/>
          <p:nvPr/>
        </p:nvSpPr>
        <p:spPr>
          <a:xfrm rot="10800000" flipH="1">
            <a:off x="638613" y="4426459"/>
            <a:ext cx="14337921" cy="94109"/>
          </a:xfrm>
          <a:prstGeom prst="rect">
            <a:avLst/>
          </a:prstGeom>
          <a:gradFill>
            <a:gsLst>
              <a:gs pos="0">
                <a:schemeClr val="accent1"/>
              </a:gs>
              <a:gs pos="75000">
                <a:schemeClr val="lt1"/>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Verdana"/>
              <a:ea typeface="Verdana"/>
              <a:cs typeface="Verdana"/>
              <a:sym typeface="Verdana"/>
            </a:endParaRPr>
          </a:p>
        </p:txBody>
      </p:sp>
      <p:pic>
        <p:nvPicPr>
          <p:cNvPr id="1229" name="Google Shape;1229;p2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093127" y="2471341"/>
            <a:ext cx="4437761" cy="2044954"/>
          </a:xfrm>
          <a:prstGeom prst="rect">
            <a:avLst/>
          </a:prstGeom>
          <a:noFill/>
          <a:ln>
            <a:noFill/>
          </a:ln>
        </p:spPr>
      </p:pic>
      <p:sp>
        <p:nvSpPr>
          <p:cNvPr id="1230" name="Google Shape;1230;p22"/>
          <p:cNvSpPr/>
          <p:nvPr/>
        </p:nvSpPr>
        <p:spPr>
          <a:xfrm>
            <a:off x="638612" y="1034475"/>
            <a:ext cx="10934100" cy="4450663"/>
          </a:xfrm>
          <a:prstGeom prst="rect">
            <a:avLst/>
          </a:prstGeom>
          <a:noFill/>
          <a:ln w="76200" cap="flat" cmpd="sng">
            <a:solidFill>
              <a:srgbClr val="00A8D4"/>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Capabilities</a:t>
            </a:r>
            <a:endParaRPr sz="2000" b="1" i="0" u="none" strike="noStrike" cap="none">
              <a:solidFill>
                <a:srgbClr val="000000"/>
              </a:solidFill>
              <a:latin typeface="Arial"/>
              <a:ea typeface="Arial"/>
              <a:cs typeface="Arial"/>
              <a:sym typeface="Arial"/>
            </a:endParaRPr>
          </a:p>
        </p:txBody>
      </p:sp>
      <p:sp>
        <p:nvSpPr>
          <p:cNvPr id="1231" name="Google Shape;1231;p22"/>
          <p:cNvSpPr/>
          <p:nvPr/>
        </p:nvSpPr>
        <p:spPr>
          <a:xfrm>
            <a:off x="638612" y="5397401"/>
            <a:ext cx="10934100" cy="868500"/>
          </a:xfrm>
          <a:prstGeom prst="rect">
            <a:avLst/>
          </a:prstGeom>
          <a:solidFill>
            <a:srgbClr val="00A8D4"/>
          </a:solidFill>
          <a:ln w="76200" cap="flat" cmpd="sng">
            <a:solidFill>
              <a:srgbClr val="00A8D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22"/>
          <p:cNvSpPr txBox="1"/>
          <p:nvPr/>
        </p:nvSpPr>
        <p:spPr>
          <a:xfrm>
            <a:off x="5643892" y="5577076"/>
            <a:ext cx="2250600" cy="52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FFFFFF"/>
                </a:solidFill>
                <a:latin typeface="Open Sans"/>
                <a:ea typeface="Open Sans"/>
                <a:cs typeface="Open Sans"/>
                <a:sym typeface="Open Sans"/>
              </a:rPr>
              <a:t>Platform</a:t>
            </a:r>
            <a:endParaRPr sz="3000" b="0" i="0" u="none" strike="noStrike" cap="none">
              <a:solidFill>
                <a:srgbClr val="FFFFFF"/>
              </a:solidFill>
              <a:latin typeface="Open Sans"/>
              <a:ea typeface="Open Sans"/>
              <a:cs typeface="Open Sans"/>
              <a:sym typeface="Open Sans"/>
            </a:endParaRPr>
          </a:p>
        </p:txBody>
      </p:sp>
      <p:pic>
        <p:nvPicPr>
          <p:cNvPr id="1233" name="Google Shape;1233;p22"/>
          <p:cNvPicPr preferRelativeResize="0"/>
          <p:nvPr/>
        </p:nvPicPr>
        <p:blipFill rotWithShape="1">
          <a:blip r:embed="rId12">
            <a:alphaModFix/>
          </a:blip>
          <a:srcRect/>
          <a:stretch/>
        </p:blipFill>
        <p:spPr>
          <a:xfrm>
            <a:off x="1463062" y="5669013"/>
            <a:ext cx="4191046" cy="404700"/>
          </a:xfrm>
          <a:prstGeom prst="rect">
            <a:avLst/>
          </a:prstGeom>
          <a:noFill/>
          <a:ln>
            <a:noFill/>
          </a:ln>
        </p:spPr>
      </p:pic>
      <p:pic>
        <p:nvPicPr>
          <p:cNvPr id="1234" name="Google Shape;1234;p22"/>
          <p:cNvPicPr preferRelativeResize="0"/>
          <p:nvPr/>
        </p:nvPicPr>
        <p:blipFill rotWithShape="1">
          <a:blip r:embed="rId13">
            <a:alphaModFix/>
          </a:blip>
          <a:srcRect/>
          <a:stretch/>
        </p:blipFill>
        <p:spPr>
          <a:xfrm>
            <a:off x="3168564" y="2690880"/>
            <a:ext cx="3680460" cy="1577340"/>
          </a:xfrm>
          <a:prstGeom prst="rect">
            <a:avLst/>
          </a:prstGeom>
          <a:noFill/>
          <a:ln>
            <a:noFill/>
          </a:ln>
        </p:spPr>
      </p:pic>
      <p:sp>
        <p:nvSpPr>
          <p:cNvPr id="1235" name="Google Shape;1235;p2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98824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2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sz="3200"/>
              <a:t>TIBCO Cloud in a Nutshell</a:t>
            </a:r>
            <a:endParaRPr/>
          </a:p>
        </p:txBody>
      </p:sp>
      <p:pic>
        <p:nvPicPr>
          <p:cNvPr id="1241" name="Google Shape;1241;p23"/>
          <p:cNvPicPr preferRelativeResize="0"/>
          <p:nvPr/>
        </p:nvPicPr>
        <p:blipFill rotWithShape="1">
          <a:blip r:embed="rId3">
            <a:alphaModFix/>
          </a:blip>
          <a:srcRect/>
          <a:stretch/>
        </p:blipFill>
        <p:spPr>
          <a:xfrm>
            <a:off x="0" y="891114"/>
            <a:ext cx="12192000" cy="5333041"/>
          </a:xfrm>
          <a:prstGeom prst="rect">
            <a:avLst/>
          </a:prstGeom>
          <a:noFill/>
          <a:ln>
            <a:noFill/>
          </a:ln>
        </p:spPr>
      </p:pic>
      <p:sp>
        <p:nvSpPr>
          <p:cNvPr id="1242" name="Google Shape;1242;p2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254988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3200"/>
              <a:t>Capabilities available on TIBCO Cloud </a:t>
            </a:r>
            <a:endParaRPr/>
          </a:p>
        </p:txBody>
      </p:sp>
      <p:sp>
        <p:nvSpPr>
          <p:cNvPr id="1249" name="Google Shape;1249;p24"/>
          <p:cNvSpPr txBox="1">
            <a:spLocks noGrp="1"/>
          </p:cNvSpPr>
          <p:nvPr>
            <p:ph type="body" idx="4294967295"/>
          </p:nvPr>
        </p:nvSpPr>
        <p:spPr>
          <a:xfrm>
            <a:off x="1714502" y="1937476"/>
            <a:ext cx="4116954" cy="382646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Nimbus</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Live Apps</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Integration</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Mashery</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AuditSafe</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Events</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Messaging</a:t>
            </a:r>
            <a:endParaRPr sz="2400">
              <a:latin typeface="Arial"/>
              <a:ea typeface="Arial"/>
              <a:cs typeface="Arial"/>
              <a:sym typeface="Arial"/>
            </a:endParaRPr>
          </a:p>
          <a:p>
            <a:pPr marL="0" lvl="0" indent="0" algn="l" rtl="0">
              <a:lnSpc>
                <a:spcPct val="90000"/>
              </a:lnSpc>
              <a:spcBef>
                <a:spcPts val="1000"/>
              </a:spcBef>
              <a:spcAft>
                <a:spcPts val="0"/>
              </a:spcAft>
              <a:buSzPts val="2800"/>
              <a:buNone/>
            </a:pPr>
            <a:r>
              <a:rPr lang="en-US" sz="2400">
                <a:latin typeface="Arial"/>
                <a:ea typeface="Arial"/>
                <a:cs typeface="Arial"/>
                <a:sym typeface="Arial"/>
              </a:rPr>
              <a:t>TIBCO Cloud Spotfire</a:t>
            </a:r>
            <a:endParaRPr sz="2400">
              <a:latin typeface="Arial"/>
              <a:ea typeface="Arial"/>
              <a:cs typeface="Arial"/>
              <a:sym typeface="Arial"/>
            </a:endParaRPr>
          </a:p>
        </p:txBody>
      </p:sp>
      <p:pic>
        <p:nvPicPr>
          <p:cNvPr id="1250" name="Google Shape;1250;p24"/>
          <p:cNvPicPr preferRelativeResize="0"/>
          <p:nvPr/>
        </p:nvPicPr>
        <p:blipFill rotWithShape="1">
          <a:blip r:embed="rId3">
            <a:alphaModFix/>
          </a:blip>
          <a:srcRect/>
          <a:stretch/>
        </p:blipFill>
        <p:spPr>
          <a:xfrm>
            <a:off x="4730574" y="1055800"/>
            <a:ext cx="8187574" cy="5781526"/>
          </a:xfrm>
          <a:prstGeom prst="rect">
            <a:avLst/>
          </a:prstGeom>
          <a:noFill/>
          <a:ln>
            <a:noFill/>
          </a:ln>
        </p:spPr>
      </p:pic>
      <p:sp>
        <p:nvSpPr>
          <p:cNvPr id="1251" name="Google Shape;1251;p24"/>
          <p:cNvSpPr/>
          <p:nvPr/>
        </p:nvSpPr>
        <p:spPr>
          <a:xfrm rot="10800000" flipH="1">
            <a:off x="1314450" y="2089698"/>
            <a:ext cx="309600" cy="309600"/>
          </a:xfrm>
          <a:prstGeom prst="ellipse">
            <a:avLst/>
          </a:prstGeom>
          <a:solidFill>
            <a:srgbClr val="FDA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2" name="Google Shape;1252;p24"/>
          <p:cNvSpPr/>
          <p:nvPr/>
        </p:nvSpPr>
        <p:spPr>
          <a:xfrm rot="10800000" flipH="1">
            <a:off x="1314450" y="2550759"/>
            <a:ext cx="309600" cy="309600"/>
          </a:xfrm>
          <a:prstGeom prst="ellipse">
            <a:avLst/>
          </a:prstGeom>
          <a:solidFill>
            <a:srgbClr val="85B2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3" name="Google Shape;1253;p24"/>
          <p:cNvSpPr/>
          <p:nvPr/>
        </p:nvSpPr>
        <p:spPr>
          <a:xfrm rot="10800000" flipH="1">
            <a:off x="1314450" y="3472881"/>
            <a:ext cx="309600" cy="309600"/>
          </a:xfrm>
          <a:prstGeom prst="ellipse">
            <a:avLst/>
          </a:prstGeom>
          <a:solidFill>
            <a:srgbClr val="4FB7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4" name="Google Shape;1254;p24"/>
          <p:cNvSpPr/>
          <p:nvPr/>
        </p:nvSpPr>
        <p:spPr>
          <a:xfrm rot="10800000" flipH="1">
            <a:off x="1314450" y="3933941"/>
            <a:ext cx="309600" cy="309600"/>
          </a:xfrm>
          <a:prstGeom prst="ellipse">
            <a:avLst/>
          </a:prstGeom>
          <a:solidFill>
            <a:srgbClr val="39AE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5" name="Google Shape;1255;p24"/>
          <p:cNvSpPr/>
          <p:nvPr/>
        </p:nvSpPr>
        <p:spPr>
          <a:xfrm rot="10800000" flipH="1">
            <a:off x="1314450" y="4395002"/>
            <a:ext cx="309600" cy="309600"/>
          </a:xfrm>
          <a:prstGeom prst="ellipse">
            <a:avLst/>
          </a:prstGeom>
          <a:solidFill>
            <a:srgbClr val="0E8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6" name="Google Shape;1256;p24"/>
          <p:cNvSpPr/>
          <p:nvPr/>
        </p:nvSpPr>
        <p:spPr>
          <a:xfrm rot="10800000" flipH="1">
            <a:off x="1314450" y="5317124"/>
            <a:ext cx="309600" cy="309600"/>
          </a:xfrm>
          <a:prstGeom prst="ellipse">
            <a:avLst/>
          </a:prstGeom>
          <a:solidFill>
            <a:srgbClr val="1C45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7" name="Google Shape;1257;p24"/>
          <p:cNvSpPr/>
          <p:nvPr/>
        </p:nvSpPr>
        <p:spPr>
          <a:xfrm rot="10800000" flipH="1">
            <a:off x="1314450" y="4856063"/>
            <a:ext cx="309600" cy="309600"/>
          </a:xfrm>
          <a:prstGeom prst="ellipse">
            <a:avLst/>
          </a:prstGeom>
          <a:solidFill>
            <a:srgbClr val="0B539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8" name="Google Shape;1258;p24"/>
          <p:cNvSpPr/>
          <p:nvPr/>
        </p:nvSpPr>
        <p:spPr>
          <a:xfrm rot="10800000" flipH="1">
            <a:off x="1314450" y="3011820"/>
            <a:ext cx="309600" cy="309600"/>
          </a:xfrm>
          <a:prstGeom prst="ellipse">
            <a:avLst/>
          </a:prstGeom>
          <a:solidFill>
            <a:srgbClr val="C0CA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FFFFFF"/>
              </a:solidFill>
              <a:latin typeface="Arial"/>
              <a:ea typeface="Arial"/>
              <a:cs typeface="Arial"/>
              <a:sym typeface="Arial"/>
            </a:endParaRPr>
          </a:p>
        </p:txBody>
      </p:sp>
      <p:sp>
        <p:nvSpPr>
          <p:cNvPr id="1259" name="Google Shape;1259;p2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2267313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5"/>
          <p:cNvSpPr txBox="1">
            <a:spLocks noGrp="1"/>
          </p:cNvSpPr>
          <p:nvPr>
            <p:ph type="title"/>
          </p:nvPr>
        </p:nvSpPr>
        <p:spPr>
          <a:xfrm>
            <a:off x="786250" y="209256"/>
            <a:ext cx="10515600" cy="498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a:t>TIBCO Cloud Services</a:t>
            </a:r>
            <a:endParaRPr/>
          </a:p>
        </p:txBody>
      </p:sp>
      <p:pic>
        <p:nvPicPr>
          <p:cNvPr id="1266" name="Google Shape;1266;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49112" y="1855281"/>
            <a:ext cx="1133856" cy="1133856"/>
          </a:xfrm>
          <a:prstGeom prst="rect">
            <a:avLst/>
          </a:prstGeom>
          <a:noFill/>
          <a:ln>
            <a:noFill/>
          </a:ln>
        </p:spPr>
      </p:pic>
      <p:sp>
        <p:nvSpPr>
          <p:cNvPr id="1267" name="Google Shape;1267;p25"/>
          <p:cNvSpPr txBox="1"/>
          <p:nvPr/>
        </p:nvSpPr>
        <p:spPr>
          <a:xfrm>
            <a:off x="2530167" y="3090672"/>
            <a:ext cx="13257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Disaster Recovery</a:t>
            </a:r>
            <a:endParaRPr sz="1400" b="1" i="0" u="none" strike="noStrike" cap="none">
              <a:solidFill>
                <a:srgbClr val="000000"/>
              </a:solidFill>
              <a:latin typeface="verdana"/>
              <a:ea typeface="verdana"/>
              <a:cs typeface="verdana"/>
              <a:sym typeface="verdana"/>
            </a:endParaRPr>
          </a:p>
        </p:txBody>
      </p:sp>
      <p:sp>
        <p:nvSpPr>
          <p:cNvPr id="1268" name="Google Shape;1268;p25"/>
          <p:cNvSpPr txBox="1"/>
          <p:nvPr/>
        </p:nvSpPr>
        <p:spPr>
          <a:xfrm>
            <a:off x="842225" y="3093300"/>
            <a:ext cx="13257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High Availability</a:t>
            </a:r>
            <a:endParaRPr sz="1400" b="1" i="0" u="none" strike="noStrike" cap="none">
              <a:solidFill>
                <a:srgbClr val="000000"/>
              </a:solidFill>
              <a:latin typeface="verdana"/>
              <a:ea typeface="verdana"/>
              <a:cs typeface="verdana"/>
              <a:sym typeface="verdana"/>
            </a:endParaRPr>
          </a:p>
        </p:txBody>
      </p:sp>
      <p:pic>
        <p:nvPicPr>
          <p:cNvPr id="1269" name="Google Shape;1269;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68733" y="1855281"/>
            <a:ext cx="1133856" cy="1133856"/>
          </a:xfrm>
          <a:prstGeom prst="rect">
            <a:avLst/>
          </a:prstGeom>
          <a:noFill/>
          <a:ln>
            <a:noFill/>
          </a:ln>
        </p:spPr>
      </p:pic>
      <p:sp>
        <p:nvSpPr>
          <p:cNvPr id="1270" name="Google Shape;1270;p25"/>
          <p:cNvSpPr txBox="1"/>
          <p:nvPr/>
        </p:nvSpPr>
        <p:spPr>
          <a:xfrm>
            <a:off x="4141909" y="3090675"/>
            <a:ext cx="20232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Security, Privacy, &amp; Compliance</a:t>
            </a:r>
            <a:endParaRPr sz="1400" b="1" i="0" u="none" strike="noStrike" cap="none">
              <a:solidFill>
                <a:srgbClr val="000000"/>
              </a:solidFill>
              <a:latin typeface="verdana"/>
              <a:ea typeface="verdana"/>
              <a:cs typeface="verdana"/>
              <a:sym typeface="verdana"/>
            </a:endParaRPr>
          </a:p>
        </p:txBody>
      </p:sp>
      <p:pic>
        <p:nvPicPr>
          <p:cNvPr id="1271" name="Google Shape;1271;p2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26776" y="1779081"/>
            <a:ext cx="1133856" cy="1133856"/>
          </a:xfrm>
          <a:prstGeom prst="rect">
            <a:avLst/>
          </a:prstGeom>
          <a:noFill/>
          <a:ln>
            <a:noFill/>
          </a:ln>
        </p:spPr>
      </p:pic>
      <p:sp>
        <p:nvSpPr>
          <p:cNvPr id="1272" name="Google Shape;1272;p25"/>
          <p:cNvSpPr txBox="1"/>
          <p:nvPr/>
        </p:nvSpPr>
        <p:spPr>
          <a:xfrm>
            <a:off x="6245793" y="3104010"/>
            <a:ext cx="14811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PKI Management</a:t>
            </a:r>
            <a:endParaRPr sz="1400" b="1" i="0" u="none" strike="noStrike" cap="none">
              <a:solidFill>
                <a:srgbClr val="000000"/>
              </a:solidFill>
              <a:latin typeface="verdana"/>
              <a:ea typeface="verdana"/>
              <a:cs typeface="verdana"/>
              <a:sym typeface="verdana"/>
            </a:endParaRPr>
          </a:p>
        </p:txBody>
      </p:sp>
      <p:pic>
        <p:nvPicPr>
          <p:cNvPr id="1273" name="Google Shape;1273;p2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193997" y="1855281"/>
            <a:ext cx="1133856" cy="1133856"/>
          </a:xfrm>
          <a:prstGeom prst="rect">
            <a:avLst/>
          </a:prstGeom>
          <a:noFill/>
          <a:ln>
            <a:noFill/>
          </a:ln>
        </p:spPr>
      </p:pic>
      <p:sp>
        <p:nvSpPr>
          <p:cNvPr id="1274" name="Google Shape;1274;p25"/>
          <p:cNvSpPr txBox="1"/>
          <p:nvPr/>
        </p:nvSpPr>
        <p:spPr>
          <a:xfrm>
            <a:off x="8165336" y="3104010"/>
            <a:ext cx="13257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Role-based Access</a:t>
            </a:r>
            <a:endParaRPr sz="1400" b="1" i="0" u="none" strike="noStrike" cap="none">
              <a:solidFill>
                <a:srgbClr val="000000"/>
              </a:solidFill>
              <a:latin typeface="verdana"/>
              <a:ea typeface="verdana"/>
              <a:cs typeface="verdana"/>
              <a:sym typeface="verdana"/>
            </a:endParaRPr>
          </a:p>
        </p:txBody>
      </p:sp>
      <p:pic>
        <p:nvPicPr>
          <p:cNvPr id="1275" name="Google Shape;1275;p25"/>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920808" y="1890497"/>
            <a:ext cx="1133856" cy="1133856"/>
          </a:xfrm>
          <a:prstGeom prst="rect">
            <a:avLst/>
          </a:prstGeom>
          <a:noFill/>
          <a:ln>
            <a:noFill/>
          </a:ln>
        </p:spPr>
      </p:pic>
      <p:sp>
        <p:nvSpPr>
          <p:cNvPr id="1276" name="Google Shape;1276;p25"/>
          <p:cNvSpPr txBox="1"/>
          <p:nvPr/>
        </p:nvSpPr>
        <p:spPr>
          <a:xfrm>
            <a:off x="9747175" y="3101825"/>
            <a:ext cx="14811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Auditability</a:t>
            </a:r>
            <a:endParaRPr sz="1400" b="1" i="0" u="none" strike="noStrike" cap="none">
              <a:solidFill>
                <a:srgbClr val="000000"/>
              </a:solidFill>
              <a:latin typeface="verdana"/>
              <a:ea typeface="verdana"/>
              <a:cs typeface="verdana"/>
              <a:sym typeface="verdana"/>
            </a:endParaRPr>
          </a:p>
        </p:txBody>
      </p:sp>
      <p:pic>
        <p:nvPicPr>
          <p:cNvPr id="1277" name="Google Shape;1277;p2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756792" y="4083972"/>
            <a:ext cx="1133856" cy="1133856"/>
          </a:xfrm>
          <a:prstGeom prst="rect">
            <a:avLst/>
          </a:prstGeom>
          <a:noFill/>
          <a:ln>
            <a:noFill/>
          </a:ln>
        </p:spPr>
      </p:pic>
      <p:sp>
        <p:nvSpPr>
          <p:cNvPr id="1278" name="Google Shape;1278;p25"/>
          <p:cNvSpPr txBox="1"/>
          <p:nvPr/>
        </p:nvSpPr>
        <p:spPr>
          <a:xfrm>
            <a:off x="1268338" y="5295300"/>
            <a:ext cx="19194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Service Level Agreement</a:t>
            </a:r>
            <a:endParaRPr sz="1400" b="1" i="0" u="none" strike="noStrike" cap="none">
              <a:solidFill>
                <a:srgbClr val="000000"/>
              </a:solidFill>
              <a:latin typeface="verdana"/>
              <a:ea typeface="verdana"/>
              <a:cs typeface="verdana"/>
              <a:sym typeface="verdana"/>
            </a:endParaRPr>
          </a:p>
        </p:txBody>
      </p:sp>
      <p:pic>
        <p:nvPicPr>
          <p:cNvPr id="1279" name="Google Shape;1279;p25"/>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882946" y="1855809"/>
            <a:ext cx="1132800" cy="1132800"/>
          </a:xfrm>
          <a:prstGeom prst="rect">
            <a:avLst/>
          </a:prstGeom>
          <a:noFill/>
          <a:ln>
            <a:noFill/>
          </a:ln>
        </p:spPr>
      </p:pic>
      <p:sp>
        <p:nvSpPr>
          <p:cNvPr id="1280" name="Google Shape;1280;p25"/>
          <p:cNvSpPr txBox="1"/>
          <p:nvPr/>
        </p:nvSpPr>
        <p:spPr>
          <a:xfrm>
            <a:off x="3128481" y="5295300"/>
            <a:ext cx="19194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Reporting</a:t>
            </a:r>
            <a:endParaRPr sz="1400" b="1" i="0" u="none" strike="noStrike" cap="none">
              <a:solidFill>
                <a:srgbClr val="000000"/>
              </a:solidFill>
              <a:latin typeface="verdana"/>
              <a:ea typeface="verdana"/>
              <a:cs typeface="verdana"/>
              <a:sym typeface="verdana"/>
            </a:endParaRPr>
          </a:p>
        </p:txBody>
      </p:sp>
      <p:pic>
        <p:nvPicPr>
          <p:cNvPr id="1281" name="Google Shape;1281;p25"/>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642225" y="4083972"/>
            <a:ext cx="1133856" cy="1133856"/>
          </a:xfrm>
          <a:prstGeom prst="rect">
            <a:avLst/>
          </a:prstGeom>
          <a:noFill/>
          <a:ln>
            <a:noFill/>
          </a:ln>
        </p:spPr>
      </p:pic>
      <p:pic>
        <p:nvPicPr>
          <p:cNvPr id="1282" name="Google Shape;1282;p25"/>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5527658" y="4083972"/>
            <a:ext cx="1133856" cy="1133856"/>
          </a:xfrm>
          <a:prstGeom prst="rect">
            <a:avLst/>
          </a:prstGeom>
          <a:noFill/>
          <a:ln>
            <a:noFill/>
          </a:ln>
        </p:spPr>
      </p:pic>
      <p:sp>
        <p:nvSpPr>
          <p:cNvPr id="1283" name="Google Shape;1283;p25"/>
          <p:cNvSpPr txBox="1"/>
          <p:nvPr/>
        </p:nvSpPr>
        <p:spPr>
          <a:xfrm>
            <a:off x="5129250" y="5295300"/>
            <a:ext cx="19194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Operational Dashboard</a:t>
            </a:r>
            <a:endParaRPr sz="1400" b="1" i="0" u="none" strike="noStrike" cap="none">
              <a:solidFill>
                <a:srgbClr val="000000"/>
              </a:solidFill>
              <a:latin typeface="verdana"/>
              <a:ea typeface="verdana"/>
              <a:cs typeface="verdana"/>
              <a:sym typeface="verdana"/>
            </a:endParaRPr>
          </a:p>
        </p:txBody>
      </p:sp>
      <p:pic>
        <p:nvPicPr>
          <p:cNvPr id="1284" name="Google Shape;1284;p25"/>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9298525" y="4083972"/>
            <a:ext cx="1133856" cy="1133856"/>
          </a:xfrm>
          <a:prstGeom prst="rect">
            <a:avLst/>
          </a:prstGeom>
          <a:noFill/>
          <a:ln>
            <a:noFill/>
          </a:ln>
        </p:spPr>
      </p:pic>
      <p:sp>
        <p:nvSpPr>
          <p:cNvPr id="1285" name="Google Shape;1285;p25"/>
          <p:cNvSpPr txBox="1"/>
          <p:nvPr/>
        </p:nvSpPr>
        <p:spPr>
          <a:xfrm>
            <a:off x="8985175" y="5295300"/>
            <a:ext cx="19194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Support</a:t>
            </a:r>
            <a:endParaRPr sz="1400" b="1" i="0" u="none" strike="noStrike" cap="none">
              <a:solidFill>
                <a:srgbClr val="000000"/>
              </a:solidFill>
              <a:latin typeface="verdana"/>
              <a:ea typeface="verdana"/>
              <a:cs typeface="verdana"/>
              <a:sym typeface="verdana"/>
            </a:endParaRPr>
          </a:p>
        </p:txBody>
      </p:sp>
      <p:pic>
        <p:nvPicPr>
          <p:cNvPr id="1286" name="Google Shape;1286;p25"/>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7413092" y="4083972"/>
            <a:ext cx="1133856" cy="1133856"/>
          </a:xfrm>
          <a:prstGeom prst="rect">
            <a:avLst/>
          </a:prstGeom>
          <a:noFill/>
          <a:ln>
            <a:noFill/>
          </a:ln>
        </p:spPr>
      </p:pic>
      <p:sp>
        <p:nvSpPr>
          <p:cNvPr id="1287" name="Google Shape;1287;p25"/>
          <p:cNvSpPr txBox="1"/>
          <p:nvPr/>
        </p:nvSpPr>
        <p:spPr>
          <a:xfrm>
            <a:off x="7159956" y="5295300"/>
            <a:ext cx="19194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verdana"/>
                <a:ea typeface="verdana"/>
                <a:cs typeface="verdana"/>
                <a:sym typeface="verdana"/>
              </a:rPr>
              <a:t>Transaction Tracking</a:t>
            </a:r>
            <a:endParaRPr sz="1400" b="1" i="0" u="none" strike="noStrike" cap="none">
              <a:solidFill>
                <a:srgbClr val="000000"/>
              </a:solidFill>
              <a:latin typeface="verdana"/>
              <a:ea typeface="verdana"/>
              <a:cs typeface="verdana"/>
              <a:sym typeface="verdana"/>
            </a:endParaRPr>
          </a:p>
        </p:txBody>
      </p:sp>
      <p:sp>
        <p:nvSpPr>
          <p:cNvPr id="1288" name="Google Shape;1288;p25"/>
          <p:cNvSpPr txBox="1"/>
          <p:nvPr/>
        </p:nvSpPr>
        <p:spPr>
          <a:xfrm>
            <a:off x="786250" y="743700"/>
            <a:ext cx="7731300" cy="3156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000000"/>
              </a:buClr>
              <a:buSzPts val="2700"/>
              <a:buFont typeface="Arial"/>
              <a:buNone/>
            </a:pPr>
            <a:r>
              <a:rPr lang="en-US" sz="2700" b="0" i="1" u="none" strike="noStrike" cap="none">
                <a:solidFill>
                  <a:srgbClr val="00A9D7"/>
                </a:solidFill>
                <a:latin typeface="verdana"/>
                <a:ea typeface="verdana"/>
                <a:cs typeface="verdana"/>
                <a:sym typeface="verdana"/>
              </a:rPr>
              <a:t>At-a-Glance</a:t>
            </a:r>
            <a:endParaRPr sz="2700" b="0" i="0" u="none" strike="noStrike" cap="none">
              <a:solidFill>
                <a:srgbClr val="333333"/>
              </a:solidFill>
              <a:latin typeface="verdana"/>
              <a:ea typeface="verdana"/>
              <a:cs typeface="verdana"/>
              <a:sym typeface="verdana"/>
            </a:endParaRPr>
          </a:p>
        </p:txBody>
      </p:sp>
      <p:sp>
        <p:nvSpPr>
          <p:cNvPr id="1289" name="Google Shape;1289;p2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39042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a:latin typeface="Verdana" charset="0"/>
                <a:ea typeface="Verdana" charset="0"/>
                <a:cs typeface="Verdana" charset="0"/>
              </a:rPr>
              <a:t>© Copyright 2000-2020 TIBCO Software Inc.        </a:t>
            </a:r>
            <a:endParaRPr lang="en-US" dirty="0"/>
          </a:p>
        </p:txBody>
      </p:sp>
    </p:spTree>
    <p:extLst>
      <p:ext uri="{BB962C8B-B14F-4D97-AF65-F5344CB8AC3E}">
        <p14:creationId xmlns:p14="http://schemas.microsoft.com/office/powerpoint/2010/main" val="98175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26"/>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a:t>High Availability</a:t>
            </a:r>
            <a:endParaRPr/>
          </a:p>
        </p:txBody>
      </p:sp>
      <p:sp>
        <p:nvSpPr>
          <p:cNvPr id="1296" name="Google Shape;1296;p26"/>
          <p:cNvSpPr txBox="1"/>
          <p:nvPr/>
        </p:nvSpPr>
        <p:spPr>
          <a:xfrm>
            <a:off x="4572000" y="1867575"/>
            <a:ext cx="7224600" cy="3918900"/>
          </a:xfrm>
          <a:prstGeom prst="rect">
            <a:avLst/>
          </a:prstGeom>
          <a:noFill/>
          <a:ln>
            <a:noFill/>
          </a:ln>
        </p:spPr>
        <p:txBody>
          <a:bodyPr spcFirstLastPara="1" wrap="square" lIns="91425" tIns="91425" rIns="91425" bIns="91425" anchor="t" anchorCtr="0">
            <a:noAutofit/>
          </a:bodyPr>
          <a:lstStyle/>
          <a:p>
            <a:pPr marL="457200" marR="0" lvl="0" indent="-400050" algn="l" rtl="0">
              <a:lnSpc>
                <a:spcPct val="114000"/>
              </a:lnSpc>
              <a:spcBef>
                <a:spcPts val="0"/>
              </a:spcBef>
              <a:spcAft>
                <a:spcPts val="0"/>
              </a:spcAft>
              <a:buClr>
                <a:srgbClr val="000000"/>
              </a:buClr>
              <a:buSzPts val="2700"/>
              <a:buFont typeface="Arial"/>
              <a:buChar char="➢"/>
            </a:pPr>
            <a:r>
              <a:rPr lang="en-US" sz="2700" b="0" i="0" u="none" strike="noStrike" cap="none">
                <a:solidFill>
                  <a:srgbClr val="000000"/>
                </a:solidFill>
                <a:highlight>
                  <a:srgbClr val="FFFFFF"/>
                </a:highlight>
                <a:latin typeface="Arial"/>
                <a:ea typeface="Arial"/>
                <a:cs typeface="Arial"/>
                <a:sym typeface="Arial"/>
              </a:rPr>
              <a:t>Each application is executed in an availability zone automatically selected based on available resources.</a:t>
            </a:r>
            <a:endParaRPr sz="2700" b="0" i="0" u="none" strike="noStrike" cap="none">
              <a:solidFill>
                <a:srgbClr val="000000"/>
              </a:solidFill>
              <a:highlight>
                <a:srgbClr val="FFFFFF"/>
              </a:highlight>
              <a:latin typeface="Arial"/>
              <a:ea typeface="Arial"/>
              <a:cs typeface="Arial"/>
              <a:sym typeface="Arial"/>
            </a:endParaRPr>
          </a:p>
          <a:p>
            <a:pPr marL="457200" marR="0" lvl="0" indent="-400050" algn="l" rtl="0">
              <a:lnSpc>
                <a:spcPct val="114000"/>
              </a:lnSpc>
              <a:spcBef>
                <a:spcPts val="800"/>
              </a:spcBef>
              <a:spcAft>
                <a:spcPts val="0"/>
              </a:spcAft>
              <a:buClr>
                <a:srgbClr val="000000"/>
              </a:buClr>
              <a:buSzPts val="2700"/>
              <a:buFont typeface="Arial"/>
              <a:buChar char="➢"/>
            </a:pPr>
            <a:r>
              <a:rPr lang="en-US" sz="2700" b="0" i="0" u="none" strike="noStrike" cap="none">
                <a:solidFill>
                  <a:srgbClr val="000000"/>
                </a:solidFill>
                <a:highlight>
                  <a:srgbClr val="FFFFFF"/>
                </a:highlight>
                <a:latin typeface="Arial"/>
                <a:ea typeface="Arial"/>
                <a:cs typeface="Arial"/>
                <a:sym typeface="Arial"/>
              </a:rPr>
              <a:t>Automatic switch-over of apps to new zone if they go down or stop reporting status.</a:t>
            </a:r>
            <a:endParaRPr sz="2700" b="0" i="0" u="none" strike="noStrike" cap="none">
              <a:solidFill>
                <a:srgbClr val="000000"/>
              </a:solidFill>
              <a:highlight>
                <a:srgbClr val="FFFFFF"/>
              </a:highlight>
              <a:latin typeface="Arial"/>
              <a:ea typeface="Arial"/>
              <a:cs typeface="Arial"/>
              <a:sym typeface="Arial"/>
            </a:endParaRPr>
          </a:p>
          <a:p>
            <a:pPr marL="457200" marR="0" lvl="0" indent="-400050" algn="l" rtl="0">
              <a:lnSpc>
                <a:spcPct val="114000"/>
              </a:lnSpc>
              <a:spcBef>
                <a:spcPts val="800"/>
              </a:spcBef>
              <a:spcAft>
                <a:spcPts val="800"/>
              </a:spcAft>
              <a:buClr>
                <a:srgbClr val="000000"/>
              </a:buClr>
              <a:buSzPts val="2700"/>
              <a:buFont typeface="Arial"/>
              <a:buChar char="➢"/>
            </a:pPr>
            <a:r>
              <a:rPr lang="en-US" sz="2700" b="0" i="0" u="none" strike="noStrike" cap="none">
                <a:solidFill>
                  <a:srgbClr val="000000"/>
                </a:solidFill>
                <a:highlight>
                  <a:srgbClr val="FFFFFF"/>
                </a:highlight>
                <a:latin typeface="Arial"/>
                <a:ea typeface="Arial"/>
                <a:cs typeface="Arial"/>
                <a:sym typeface="Arial"/>
              </a:rPr>
              <a:t>Scale apps across multiple zones for high availability - load is distributed evenly by the system.</a:t>
            </a:r>
            <a:endParaRPr sz="2700" b="0" i="0" u="none" strike="noStrike" cap="none">
              <a:solidFill>
                <a:srgbClr val="000000"/>
              </a:solidFill>
              <a:latin typeface="Arial"/>
              <a:ea typeface="Arial"/>
              <a:cs typeface="Arial"/>
              <a:sym typeface="Arial"/>
            </a:endParaRPr>
          </a:p>
        </p:txBody>
      </p:sp>
      <p:pic>
        <p:nvPicPr>
          <p:cNvPr id="1297" name="Google Shape;1297;p26"/>
          <p:cNvPicPr preferRelativeResize="0"/>
          <p:nvPr/>
        </p:nvPicPr>
        <p:blipFill rotWithShape="1">
          <a:blip r:embed="rId3">
            <a:alphaModFix/>
          </a:blip>
          <a:srcRect/>
          <a:stretch/>
        </p:blipFill>
        <p:spPr>
          <a:xfrm>
            <a:off x="523250" y="1105563"/>
            <a:ext cx="3623920" cy="2265128"/>
          </a:xfrm>
          <a:prstGeom prst="rect">
            <a:avLst/>
          </a:prstGeom>
          <a:noFill/>
          <a:ln>
            <a:noFill/>
          </a:ln>
        </p:spPr>
      </p:pic>
      <p:pic>
        <p:nvPicPr>
          <p:cNvPr id="1298" name="Google Shape;1298;p26"/>
          <p:cNvPicPr preferRelativeResize="0"/>
          <p:nvPr/>
        </p:nvPicPr>
        <p:blipFill rotWithShape="1">
          <a:blip r:embed="rId4">
            <a:alphaModFix/>
          </a:blip>
          <a:srcRect/>
          <a:stretch/>
        </p:blipFill>
        <p:spPr>
          <a:xfrm>
            <a:off x="521208" y="2594275"/>
            <a:ext cx="3621024" cy="2267712"/>
          </a:xfrm>
          <a:prstGeom prst="rect">
            <a:avLst/>
          </a:prstGeom>
          <a:noFill/>
          <a:ln>
            <a:noFill/>
          </a:ln>
        </p:spPr>
      </p:pic>
      <p:pic>
        <p:nvPicPr>
          <p:cNvPr id="1299" name="Google Shape;1299;p26"/>
          <p:cNvPicPr preferRelativeResize="0"/>
          <p:nvPr/>
        </p:nvPicPr>
        <p:blipFill rotWithShape="1">
          <a:blip r:embed="rId5">
            <a:alphaModFix/>
          </a:blip>
          <a:srcRect/>
          <a:stretch/>
        </p:blipFill>
        <p:spPr>
          <a:xfrm>
            <a:off x="524691" y="4211050"/>
            <a:ext cx="3621024" cy="2267712"/>
          </a:xfrm>
          <a:prstGeom prst="rect">
            <a:avLst/>
          </a:prstGeom>
          <a:noFill/>
          <a:ln>
            <a:noFill/>
          </a:ln>
        </p:spPr>
      </p:pic>
      <p:sp>
        <p:nvSpPr>
          <p:cNvPr id="1300" name="Google Shape;1300;p2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2785606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7"/>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a:t>Security, Privacy and Compliance</a:t>
            </a:r>
            <a:endParaRPr/>
          </a:p>
        </p:txBody>
      </p:sp>
      <p:sp>
        <p:nvSpPr>
          <p:cNvPr id="1307" name="Google Shape;1307;p27"/>
          <p:cNvSpPr txBox="1"/>
          <p:nvPr/>
        </p:nvSpPr>
        <p:spPr>
          <a:xfrm>
            <a:off x="4572000" y="2225625"/>
            <a:ext cx="7159800" cy="3055500"/>
          </a:xfrm>
          <a:prstGeom prst="rect">
            <a:avLst/>
          </a:prstGeom>
          <a:noFill/>
          <a:ln>
            <a:noFill/>
          </a:ln>
        </p:spPr>
        <p:txBody>
          <a:bodyPr spcFirstLastPara="1" wrap="square" lIns="91425" tIns="91425" rIns="91425" bIns="91425" anchor="t" anchorCtr="0">
            <a:noAutofit/>
          </a:bodyPr>
          <a:lstStyle/>
          <a:p>
            <a:pPr marL="457200" marR="0" lvl="0" indent="-419100" algn="l" rtl="0">
              <a:lnSpc>
                <a:spcPct val="114000"/>
              </a:lnSpc>
              <a:spcBef>
                <a:spcPts val="0"/>
              </a:spcBef>
              <a:spcAft>
                <a:spcPts val="0"/>
              </a:spcAft>
              <a:buClr>
                <a:srgbClr val="000000"/>
              </a:buClr>
              <a:buSzPts val="3000"/>
              <a:buFont typeface="Arial"/>
              <a:buChar char="➢"/>
            </a:pPr>
            <a:r>
              <a:rPr lang="en-US" sz="3000" b="0" i="0" u="none" strike="noStrike" cap="none">
                <a:solidFill>
                  <a:srgbClr val="000000"/>
                </a:solidFill>
                <a:highlight>
                  <a:srgbClr val="FFFFFF"/>
                </a:highlight>
                <a:latin typeface="Arial"/>
                <a:ea typeface="Arial"/>
                <a:cs typeface="Arial"/>
                <a:sym typeface="Arial"/>
              </a:rPr>
              <a:t>Multi-tenant platform with logical separation of customers.</a:t>
            </a:r>
            <a:endParaRPr sz="3000" b="0" i="0" u="none" strike="noStrike" cap="none">
              <a:solidFill>
                <a:srgbClr val="000000"/>
              </a:solidFill>
              <a:highlight>
                <a:srgbClr val="FFFFFF"/>
              </a:highlight>
              <a:latin typeface="Arial"/>
              <a:ea typeface="Arial"/>
              <a:cs typeface="Arial"/>
              <a:sym typeface="Arial"/>
            </a:endParaRPr>
          </a:p>
          <a:p>
            <a:pPr marL="457200" marR="0" lvl="0" indent="-419100" algn="l" rtl="0">
              <a:lnSpc>
                <a:spcPct val="114000"/>
              </a:lnSpc>
              <a:spcBef>
                <a:spcPts val="800"/>
              </a:spcBef>
              <a:spcAft>
                <a:spcPts val="0"/>
              </a:spcAft>
              <a:buClr>
                <a:srgbClr val="000000"/>
              </a:buClr>
              <a:buSzPts val="3000"/>
              <a:buFont typeface="Arial"/>
              <a:buChar char="➢"/>
            </a:pPr>
            <a:r>
              <a:rPr lang="en-US" sz="3000" b="0" i="0" u="none" strike="noStrike" cap="none">
                <a:solidFill>
                  <a:srgbClr val="000000"/>
                </a:solidFill>
                <a:highlight>
                  <a:srgbClr val="FFFFFF"/>
                </a:highlight>
                <a:latin typeface="Arial"/>
                <a:ea typeface="Arial"/>
                <a:cs typeface="Arial"/>
                <a:sym typeface="Arial"/>
              </a:rPr>
              <a:t>Built with privacy and security in mind. </a:t>
            </a:r>
            <a:endParaRPr sz="3000" b="0" i="0" u="none" strike="noStrike" cap="none">
              <a:solidFill>
                <a:srgbClr val="000000"/>
              </a:solidFill>
              <a:highlight>
                <a:srgbClr val="FFFFFF"/>
              </a:highlight>
              <a:latin typeface="Arial"/>
              <a:ea typeface="Arial"/>
              <a:cs typeface="Arial"/>
              <a:sym typeface="Arial"/>
            </a:endParaRPr>
          </a:p>
          <a:p>
            <a:pPr marL="457200" marR="0" lvl="0" indent="-419100" algn="l" rtl="0">
              <a:lnSpc>
                <a:spcPct val="114000"/>
              </a:lnSpc>
              <a:spcBef>
                <a:spcPts val="800"/>
              </a:spcBef>
              <a:spcAft>
                <a:spcPts val="0"/>
              </a:spcAft>
              <a:buClr>
                <a:srgbClr val="000000"/>
              </a:buClr>
              <a:buSzPts val="3000"/>
              <a:buFont typeface="Arial"/>
              <a:buChar char="➢"/>
            </a:pPr>
            <a:r>
              <a:rPr lang="en-US" sz="3000" b="0" i="0" u="none" strike="noStrike" cap="none">
                <a:solidFill>
                  <a:srgbClr val="000000"/>
                </a:solidFill>
                <a:highlight>
                  <a:srgbClr val="FFFFFF"/>
                </a:highlight>
                <a:latin typeface="Arial"/>
                <a:ea typeface="Arial"/>
                <a:cs typeface="Arial"/>
                <a:sym typeface="Arial"/>
              </a:rPr>
              <a:t>Encrypted network traffic and data storage.</a:t>
            </a:r>
            <a:endParaRPr sz="3000" b="0" i="0" u="none" strike="noStrike" cap="none">
              <a:solidFill>
                <a:srgbClr val="000000"/>
              </a:solidFill>
              <a:highlight>
                <a:srgbClr val="FFFFFF"/>
              </a:highlight>
              <a:latin typeface="Arial"/>
              <a:ea typeface="Arial"/>
              <a:cs typeface="Arial"/>
              <a:sym typeface="Arial"/>
            </a:endParaRPr>
          </a:p>
          <a:p>
            <a:pPr marL="457200" marR="0" lvl="0" indent="-419100" algn="l" rtl="0">
              <a:lnSpc>
                <a:spcPct val="114000"/>
              </a:lnSpc>
              <a:spcBef>
                <a:spcPts val="800"/>
              </a:spcBef>
              <a:spcAft>
                <a:spcPts val="800"/>
              </a:spcAft>
              <a:buClr>
                <a:srgbClr val="000000"/>
              </a:buClr>
              <a:buSzPts val="3000"/>
              <a:buFont typeface="Arial"/>
              <a:buChar char="➢"/>
            </a:pPr>
            <a:r>
              <a:rPr lang="en-US" sz="3000" b="0" i="0" u="none" strike="noStrike" cap="none">
                <a:solidFill>
                  <a:srgbClr val="000000"/>
                </a:solidFill>
                <a:highlight>
                  <a:srgbClr val="FFFFFF"/>
                </a:highlight>
                <a:latin typeface="Arial"/>
                <a:ea typeface="Arial"/>
                <a:cs typeface="Arial"/>
                <a:sym typeface="Arial"/>
              </a:rPr>
              <a:t>Hybrid Connectivity</a:t>
            </a:r>
            <a:endParaRPr sz="3000" b="0" i="0" u="none" strike="noStrike" cap="none">
              <a:solidFill>
                <a:srgbClr val="000000"/>
              </a:solidFill>
              <a:highlight>
                <a:srgbClr val="FFFFFF"/>
              </a:highlight>
              <a:latin typeface="Arial"/>
              <a:ea typeface="Arial"/>
              <a:cs typeface="Arial"/>
              <a:sym typeface="Arial"/>
            </a:endParaRPr>
          </a:p>
        </p:txBody>
      </p:sp>
      <p:sp>
        <p:nvSpPr>
          <p:cNvPr id="1308" name="Google Shape;1308;p27"/>
          <p:cNvSpPr txBox="1"/>
          <p:nvPr/>
        </p:nvSpPr>
        <p:spPr>
          <a:xfrm>
            <a:off x="633859" y="2512201"/>
            <a:ext cx="26541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Customer traffic, secrets and encryption</a:t>
            </a:r>
            <a:endParaRPr sz="1600" b="0" i="0" u="none" strike="noStrike" cap="none">
              <a:solidFill>
                <a:srgbClr val="000000"/>
              </a:solidFill>
              <a:latin typeface="Arial"/>
              <a:ea typeface="Arial"/>
              <a:cs typeface="Arial"/>
              <a:sym typeface="Arial"/>
            </a:endParaRPr>
          </a:p>
        </p:txBody>
      </p:sp>
      <p:sp>
        <p:nvSpPr>
          <p:cNvPr id="1309" name="Google Shape;1309;p27"/>
          <p:cNvSpPr txBox="1"/>
          <p:nvPr/>
        </p:nvSpPr>
        <p:spPr>
          <a:xfrm>
            <a:off x="653232" y="4115876"/>
            <a:ext cx="26589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Authentication and Authorization</a:t>
            </a:r>
            <a:endParaRPr sz="1600" b="0" i="0" u="none" strike="noStrike" cap="none">
              <a:solidFill>
                <a:srgbClr val="000000"/>
              </a:solidFill>
              <a:latin typeface="Arial"/>
              <a:ea typeface="Arial"/>
              <a:cs typeface="Arial"/>
              <a:sym typeface="Arial"/>
            </a:endParaRPr>
          </a:p>
        </p:txBody>
      </p:sp>
      <p:sp>
        <p:nvSpPr>
          <p:cNvPr id="1310" name="Google Shape;1310;p27"/>
          <p:cNvSpPr txBox="1"/>
          <p:nvPr/>
        </p:nvSpPr>
        <p:spPr>
          <a:xfrm>
            <a:off x="805630" y="5768795"/>
            <a:ext cx="26589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Secure API’s for Mobile and Command line interface</a:t>
            </a:r>
            <a:endParaRPr sz="1600" b="0" i="0" u="none" strike="noStrike" cap="none">
              <a:solidFill>
                <a:srgbClr val="000000"/>
              </a:solidFill>
              <a:latin typeface="Arial"/>
              <a:ea typeface="Arial"/>
              <a:cs typeface="Arial"/>
              <a:sym typeface="Arial"/>
            </a:endParaRPr>
          </a:p>
        </p:txBody>
      </p:sp>
      <p:pic>
        <p:nvPicPr>
          <p:cNvPr id="1311" name="Google Shape;131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76687" y="1337900"/>
            <a:ext cx="1097280" cy="1097280"/>
          </a:xfrm>
          <a:prstGeom prst="rect">
            <a:avLst/>
          </a:prstGeom>
          <a:noFill/>
          <a:ln>
            <a:noFill/>
          </a:ln>
        </p:spPr>
      </p:pic>
      <p:pic>
        <p:nvPicPr>
          <p:cNvPr id="1312" name="Google Shape;1312;p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76687" y="3018600"/>
            <a:ext cx="1097280" cy="1097280"/>
          </a:xfrm>
          <a:prstGeom prst="rect">
            <a:avLst/>
          </a:prstGeom>
          <a:noFill/>
          <a:ln>
            <a:noFill/>
          </a:ln>
        </p:spPr>
      </p:pic>
      <p:pic>
        <p:nvPicPr>
          <p:cNvPr id="1313" name="Google Shape;1313;p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9087" y="4671463"/>
            <a:ext cx="1097280" cy="1097280"/>
          </a:xfrm>
          <a:prstGeom prst="rect">
            <a:avLst/>
          </a:prstGeom>
          <a:noFill/>
          <a:ln>
            <a:noFill/>
          </a:ln>
        </p:spPr>
      </p:pic>
      <p:sp>
        <p:nvSpPr>
          <p:cNvPr id="1314" name="Google Shape;1314;p2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161652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28"/>
          <p:cNvSpPr/>
          <p:nvPr/>
        </p:nvSpPr>
        <p:spPr>
          <a:xfrm>
            <a:off x="5107677" y="3056373"/>
            <a:ext cx="1764900" cy="1760700"/>
          </a:xfrm>
          <a:prstGeom prst="ellipse">
            <a:avLst/>
          </a:prstGeom>
          <a:solidFill>
            <a:srgbClr val="A1C3FA"/>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Arial"/>
                <a:ea typeface="Arial"/>
                <a:cs typeface="Arial"/>
                <a:sym typeface="Arial"/>
              </a:rPr>
              <a:t>APIs</a:t>
            </a:r>
            <a:endParaRPr sz="3200" b="1" i="0" u="none" strike="noStrike" cap="none">
              <a:solidFill>
                <a:srgbClr val="FFFFFF"/>
              </a:solidFill>
              <a:latin typeface="Arial"/>
              <a:ea typeface="Arial"/>
              <a:cs typeface="Arial"/>
              <a:sym typeface="Arial"/>
            </a:endParaRPr>
          </a:p>
        </p:txBody>
      </p:sp>
      <p:sp>
        <p:nvSpPr>
          <p:cNvPr id="1320" name="Google Shape;1320;p28"/>
          <p:cNvSpPr/>
          <p:nvPr/>
        </p:nvSpPr>
        <p:spPr>
          <a:xfrm rot="-2700000">
            <a:off x="3483779" y="2869730"/>
            <a:ext cx="2100858" cy="2359588"/>
          </a:xfrm>
          <a:custGeom>
            <a:avLst/>
            <a:gdLst/>
            <a:ahLst/>
            <a:cxnLst/>
            <a:rect l="l" t="t" r="r" b="b"/>
            <a:pathLst>
              <a:path w="254" h="285" extrusionOk="0">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1" name="Google Shape;1321;p28"/>
          <p:cNvSpPr txBox="1"/>
          <p:nvPr/>
        </p:nvSpPr>
        <p:spPr>
          <a:xfrm rot="-5400000">
            <a:off x="3277844" y="3561538"/>
            <a:ext cx="1994700" cy="75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MANAGE</a:t>
            </a:r>
            <a:endParaRPr sz="1600" b="1" i="0" u="none" strike="noStrike" cap="none">
              <a:solidFill>
                <a:srgbClr val="FFFFFF"/>
              </a:solidFill>
              <a:latin typeface="Roboto"/>
              <a:ea typeface="Roboto"/>
              <a:cs typeface="Roboto"/>
              <a:sym typeface="Roboto"/>
            </a:endParaRPr>
          </a:p>
        </p:txBody>
      </p:sp>
      <p:sp>
        <p:nvSpPr>
          <p:cNvPr id="1322" name="Google Shape;1322;p28"/>
          <p:cNvSpPr/>
          <p:nvPr/>
        </p:nvSpPr>
        <p:spPr>
          <a:xfrm rot="-2700000">
            <a:off x="4843929" y="4615280"/>
            <a:ext cx="2871534" cy="2161413"/>
          </a:xfrm>
          <a:custGeom>
            <a:avLst/>
            <a:gdLst/>
            <a:ahLst/>
            <a:cxnLst/>
            <a:rect l="l" t="t" r="r" b="b"/>
            <a:pathLst>
              <a:path w="333" h="250" extrusionOk="0">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3" name="Google Shape;1323;p28"/>
          <p:cNvSpPr/>
          <p:nvPr/>
        </p:nvSpPr>
        <p:spPr>
          <a:xfrm rot="-2700000">
            <a:off x="4930044" y="4338904"/>
            <a:ext cx="2352366" cy="2098002"/>
          </a:xfrm>
          <a:custGeom>
            <a:avLst/>
            <a:gdLst/>
            <a:ahLst/>
            <a:cxnLst/>
            <a:rect l="l" t="t" r="r" b="b"/>
            <a:pathLst>
              <a:path w="285" h="254" extrusionOk="0">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4" name="Google Shape;1324;p28"/>
          <p:cNvSpPr txBox="1"/>
          <p:nvPr/>
        </p:nvSpPr>
        <p:spPr>
          <a:xfrm>
            <a:off x="5098581" y="5382376"/>
            <a:ext cx="1994700" cy="75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DEVELOP</a:t>
            </a:r>
            <a:endParaRPr sz="1600" b="1" i="0" u="none" strike="noStrike" cap="none">
              <a:solidFill>
                <a:srgbClr val="FFFFFF"/>
              </a:solidFill>
              <a:latin typeface="Roboto"/>
              <a:ea typeface="Roboto"/>
              <a:cs typeface="Roboto"/>
              <a:sym typeface="Roboto"/>
            </a:endParaRPr>
          </a:p>
        </p:txBody>
      </p:sp>
      <p:sp>
        <p:nvSpPr>
          <p:cNvPr id="1325" name="Google Shape;1325;p28"/>
          <p:cNvSpPr/>
          <p:nvPr/>
        </p:nvSpPr>
        <p:spPr>
          <a:xfrm rot="-2700000">
            <a:off x="4275267" y="1100632"/>
            <a:ext cx="2856090" cy="2150274"/>
          </a:xfrm>
          <a:custGeom>
            <a:avLst/>
            <a:gdLst/>
            <a:ahLst/>
            <a:cxnLst/>
            <a:rect l="l" t="t" r="r" b="b"/>
            <a:pathLst>
              <a:path w="331" h="249" extrusionOk="0">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6" name="Google Shape;1326;p28"/>
          <p:cNvSpPr/>
          <p:nvPr/>
        </p:nvSpPr>
        <p:spPr>
          <a:xfrm rot="-2700000">
            <a:off x="4698341" y="1435014"/>
            <a:ext cx="2357299" cy="2097994"/>
          </a:xfrm>
          <a:custGeom>
            <a:avLst/>
            <a:gdLst/>
            <a:ahLst/>
            <a:cxnLst/>
            <a:rect l="l" t="t" r="r" b="b"/>
            <a:pathLst>
              <a:path w="285" h="253" extrusionOk="0">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7" name="Google Shape;1327;p28"/>
          <p:cNvSpPr txBox="1"/>
          <p:nvPr/>
        </p:nvSpPr>
        <p:spPr>
          <a:xfrm>
            <a:off x="4996951" y="2248700"/>
            <a:ext cx="1994700" cy="75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CONNECT</a:t>
            </a:r>
            <a:endParaRPr sz="1600" b="1" i="0" u="none" strike="noStrike" cap="none">
              <a:solidFill>
                <a:srgbClr val="FFFFFF"/>
              </a:solidFill>
              <a:latin typeface="Roboto"/>
              <a:ea typeface="Roboto"/>
              <a:cs typeface="Roboto"/>
              <a:sym typeface="Roboto"/>
            </a:endParaRPr>
          </a:p>
        </p:txBody>
      </p:sp>
      <p:pic>
        <p:nvPicPr>
          <p:cNvPr id="1328" name="Google Shape;1328;p28"/>
          <p:cNvPicPr preferRelativeResize="0"/>
          <p:nvPr/>
        </p:nvPicPr>
        <p:blipFill rotWithShape="1">
          <a:blip r:embed="rId3">
            <a:alphaModFix/>
          </a:blip>
          <a:srcRect/>
          <a:stretch/>
        </p:blipFill>
        <p:spPr>
          <a:xfrm>
            <a:off x="5754696" y="1988533"/>
            <a:ext cx="487875" cy="487900"/>
          </a:xfrm>
          <a:prstGeom prst="rect">
            <a:avLst/>
          </a:prstGeom>
          <a:noFill/>
          <a:ln>
            <a:noFill/>
          </a:ln>
        </p:spPr>
      </p:pic>
      <p:pic>
        <p:nvPicPr>
          <p:cNvPr id="1329" name="Google Shape;1329;p28"/>
          <p:cNvPicPr preferRelativeResize="0"/>
          <p:nvPr/>
        </p:nvPicPr>
        <p:blipFill rotWithShape="1">
          <a:blip r:embed="rId4">
            <a:alphaModFix/>
          </a:blip>
          <a:srcRect/>
          <a:stretch/>
        </p:blipFill>
        <p:spPr>
          <a:xfrm>
            <a:off x="5874085" y="5079867"/>
            <a:ext cx="487867" cy="484543"/>
          </a:xfrm>
          <a:prstGeom prst="rect">
            <a:avLst/>
          </a:prstGeom>
          <a:noFill/>
          <a:ln>
            <a:noFill/>
          </a:ln>
        </p:spPr>
      </p:pic>
      <p:pic>
        <p:nvPicPr>
          <p:cNvPr id="1330" name="Google Shape;1330;p28"/>
          <p:cNvPicPr preferRelativeResize="0"/>
          <p:nvPr/>
        </p:nvPicPr>
        <p:blipFill rotWithShape="1">
          <a:blip r:embed="rId5">
            <a:alphaModFix/>
          </a:blip>
          <a:srcRect/>
          <a:stretch/>
        </p:blipFill>
        <p:spPr>
          <a:xfrm>
            <a:off x="5772484" y="3326600"/>
            <a:ext cx="487867" cy="487867"/>
          </a:xfrm>
          <a:prstGeom prst="rect">
            <a:avLst/>
          </a:prstGeom>
          <a:noFill/>
          <a:ln>
            <a:noFill/>
          </a:ln>
        </p:spPr>
      </p:pic>
      <p:pic>
        <p:nvPicPr>
          <p:cNvPr id="1331" name="Google Shape;1331;p2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482967" y="3746500"/>
            <a:ext cx="380500" cy="380524"/>
          </a:xfrm>
          <a:prstGeom prst="rect">
            <a:avLst/>
          </a:prstGeom>
          <a:noFill/>
          <a:ln>
            <a:noFill/>
          </a:ln>
        </p:spPr>
      </p:pic>
      <p:cxnSp>
        <p:nvCxnSpPr>
          <p:cNvPr id="1332" name="Google Shape;1332;p28"/>
          <p:cNvCxnSpPr/>
          <p:nvPr/>
        </p:nvCxnSpPr>
        <p:spPr>
          <a:xfrm flipH="1">
            <a:off x="8335900" y="2230684"/>
            <a:ext cx="586500" cy="3600"/>
          </a:xfrm>
          <a:prstGeom prst="straightConnector1">
            <a:avLst/>
          </a:prstGeom>
          <a:noFill/>
          <a:ln w="19050" cap="flat" cmpd="sng">
            <a:solidFill>
              <a:srgbClr val="B7B7B7"/>
            </a:solidFill>
            <a:prstDash val="solid"/>
            <a:round/>
            <a:headEnd type="none" w="sm" len="sm"/>
            <a:tailEnd type="none" w="sm" len="sm"/>
          </a:ln>
        </p:spPr>
      </p:cxnSp>
      <p:cxnSp>
        <p:nvCxnSpPr>
          <p:cNvPr id="1333" name="Google Shape;1333;p28"/>
          <p:cNvCxnSpPr/>
          <p:nvPr/>
        </p:nvCxnSpPr>
        <p:spPr>
          <a:xfrm>
            <a:off x="8922400" y="1899484"/>
            <a:ext cx="0" cy="666000"/>
          </a:xfrm>
          <a:prstGeom prst="straightConnector1">
            <a:avLst/>
          </a:prstGeom>
          <a:noFill/>
          <a:ln w="19050" cap="flat" cmpd="sng">
            <a:solidFill>
              <a:srgbClr val="B7B7B7"/>
            </a:solidFill>
            <a:prstDash val="solid"/>
            <a:round/>
            <a:headEnd type="none" w="sm" len="sm"/>
            <a:tailEnd type="none" w="sm" len="sm"/>
          </a:ln>
        </p:spPr>
      </p:cxnSp>
      <p:cxnSp>
        <p:nvCxnSpPr>
          <p:cNvPr id="1334" name="Google Shape;1334;p28"/>
          <p:cNvCxnSpPr/>
          <p:nvPr/>
        </p:nvCxnSpPr>
        <p:spPr>
          <a:xfrm flipH="1">
            <a:off x="6827300" y="2230700"/>
            <a:ext cx="1508700" cy="369900"/>
          </a:xfrm>
          <a:prstGeom prst="straightConnector1">
            <a:avLst/>
          </a:prstGeom>
          <a:noFill/>
          <a:ln w="19050" cap="flat" cmpd="sng">
            <a:solidFill>
              <a:srgbClr val="B7B7B7"/>
            </a:solidFill>
            <a:prstDash val="solid"/>
            <a:round/>
            <a:headEnd type="none" w="sm" len="sm"/>
            <a:tailEnd type="oval" w="med" len="med"/>
          </a:ln>
        </p:spPr>
      </p:cxnSp>
      <p:sp>
        <p:nvSpPr>
          <p:cNvPr id="1335" name="Google Shape;1335;p28"/>
          <p:cNvSpPr txBox="1"/>
          <p:nvPr/>
        </p:nvSpPr>
        <p:spPr>
          <a:xfrm>
            <a:off x="8920900" y="1851584"/>
            <a:ext cx="3368400" cy="750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887A9"/>
                </a:solidFill>
                <a:latin typeface="Verdana"/>
                <a:ea typeface="Verdana"/>
                <a:cs typeface="Verdana"/>
                <a:sym typeface="Verdana"/>
              </a:rPr>
              <a:t>CONNECT</a:t>
            </a:r>
            <a:r>
              <a:rPr lang="en-US" sz="1500" b="0" i="0" u="none" strike="noStrike" cap="none">
                <a:solidFill>
                  <a:schemeClr val="dk1"/>
                </a:solidFill>
                <a:latin typeface="Verdana"/>
                <a:ea typeface="Verdana"/>
                <a:cs typeface="Verdana"/>
                <a:sym typeface="Verdana"/>
              </a:rPr>
              <a:t> SaaS business applications</a:t>
            </a:r>
            <a:endParaRPr sz="1600" b="0" i="0" u="none" strike="noStrike" cap="none">
              <a:solidFill>
                <a:srgbClr val="000000"/>
              </a:solidFill>
              <a:latin typeface="Verdana"/>
              <a:ea typeface="Verdana"/>
              <a:cs typeface="Verdana"/>
              <a:sym typeface="Verdana"/>
            </a:endParaRPr>
          </a:p>
        </p:txBody>
      </p:sp>
      <p:pic>
        <p:nvPicPr>
          <p:cNvPr id="1336" name="Google Shape;1336;p28"/>
          <p:cNvPicPr preferRelativeResize="0"/>
          <p:nvPr/>
        </p:nvPicPr>
        <p:blipFill rotWithShape="1">
          <a:blip r:embed="rId7">
            <a:alphaModFix/>
          </a:blip>
          <a:srcRect/>
          <a:stretch/>
        </p:blipFill>
        <p:spPr>
          <a:xfrm>
            <a:off x="10810403" y="2335896"/>
            <a:ext cx="719600" cy="719600"/>
          </a:xfrm>
          <a:prstGeom prst="rect">
            <a:avLst/>
          </a:prstGeom>
          <a:noFill/>
          <a:ln>
            <a:noFill/>
          </a:ln>
        </p:spPr>
      </p:pic>
      <p:sp>
        <p:nvSpPr>
          <p:cNvPr id="1337" name="Google Shape;1337;p28"/>
          <p:cNvSpPr/>
          <p:nvPr/>
        </p:nvSpPr>
        <p:spPr>
          <a:xfrm>
            <a:off x="9945200" y="3096940"/>
            <a:ext cx="2450100" cy="452400"/>
          </a:xfrm>
          <a:prstGeom prst="roundRect">
            <a:avLst>
              <a:gd name="adj" fmla="val 16667"/>
            </a:avLst>
          </a:prstGeom>
          <a:noFill/>
          <a:ln>
            <a:noFill/>
          </a:ln>
        </p:spPr>
        <p:txBody>
          <a:bodyPr spcFirstLastPara="1" wrap="square" lIns="121900" tIns="60975" rIns="121900" bIns="609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300" b="0" i="0" u="none" strike="noStrike" cap="none">
                <a:solidFill>
                  <a:srgbClr val="999999"/>
                </a:solidFill>
                <a:latin typeface="Verdana"/>
                <a:ea typeface="Verdana"/>
                <a:cs typeface="Verdana"/>
                <a:sym typeface="Verdana"/>
              </a:rPr>
              <a:t>Citizen Integrator / Business Analyst</a:t>
            </a:r>
            <a:endParaRPr sz="1300" b="0" i="0" u="none" strike="noStrike" cap="none">
              <a:solidFill>
                <a:srgbClr val="999999"/>
              </a:solidFill>
              <a:latin typeface="Verdana"/>
              <a:ea typeface="Verdana"/>
              <a:cs typeface="Verdana"/>
              <a:sym typeface="Verdana"/>
            </a:endParaRPr>
          </a:p>
        </p:txBody>
      </p:sp>
      <p:cxnSp>
        <p:nvCxnSpPr>
          <p:cNvPr id="1338" name="Google Shape;1338;p28"/>
          <p:cNvCxnSpPr/>
          <p:nvPr/>
        </p:nvCxnSpPr>
        <p:spPr>
          <a:xfrm flipH="1">
            <a:off x="8486100" y="5034933"/>
            <a:ext cx="430800" cy="6300"/>
          </a:xfrm>
          <a:prstGeom prst="straightConnector1">
            <a:avLst/>
          </a:prstGeom>
          <a:noFill/>
          <a:ln w="19050" cap="flat" cmpd="sng">
            <a:solidFill>
              <a:srgbClr val="B7B7B7"/>
            </a:solidFill>
            <a:prstDash val="solid"/>
            <a:round/>
            <a:headEnd type="none" w="sm" len="sm"/>
            <a:tailEnd type="none" w="sm" len="sm"/>
          </a:ln>
        </p:spPr>
      </p:cxnSp>
      <p:cxnSp>
        <p:nvCxnSpPr>
          <p:cNvPr id="1339" name="Google Shape;1339;p28"/>
          <p:cNvCxnSpPr/>
          <p:nvPr/>
        </p:nvCxnSpPr>
        <p:spPr>
          <a:xfrm>
            <a:off x="8922400" y="4705133"/>
            <a:ext cx="0" cy="666000"/>
          </a:xfrm>
          <a:prstGeom prst="straightConnector1">
            <a:avLst/>
          </a:prstGeom>
          <a:noFill/>
          <a:ln w="19050" cap="flat" cmpd="sng">
            <a:solidFill>
              <a:srgbClr val="B7B7B7"/>
            </a:solidFill>
            <a:prstDash val="solid"/>
            <a:round/>
            <a:headEnd type="none" w="sm" len="sm"/>
            <a:tailEnd type="none" w="sm" len="sm"/>
          </a:ln>
        </p:spPr>
      </p:cxnSp>
      <p:sp>
        <p:nvSpPr>
          <p:cNvPr id="1340" name="Google Shape;1340;p28"/>
          <p:cNvSpPr txBox="1"/>
          <p:nvPr/>
        </p:nvSpPr>
        <p:spPr>
          <a:xfrm>
            <a:off x="8521500" y="4555333"/>
            <a:ext cx="3540000" cy="9657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887A9"/>
                </a:solidFill>
                <a:latin typeface="Verdana"/>
                <a:ea typeface="Verdana"/>
                <a:cs typeface="Verdana"/>
                <a:sym typeface="Verdana"/>
              </a:rPr>
              <a:t>INTEGRATE</a:t>
            </a:r>
            <a:r>
              <a:rPr lang="en-US" sz="1500" b="0" i="0" u="none" strike="noStrike" cap="none">
                <a:solidFill>
                  <a:schemeClr val="dk1"/>
                </a:solidFill>
                <a:latin typeface="Verdana"/>
                <a:ea typeface="Verdana"/>
                <a:cs typeface="Verdana"/>
                <a:sym typeface="Verdana"/>
              </a:rPr>
              <a:t> enterprise apps across on-premises and cloud</a:t>
            </a:r>
            <a:endParaRPr sz="1600" b="0" i="0" u="none" strike="noStrike" cap="none">
              <a:solidFill>
                <a:srgbClr val="000000"/>
              </a:solidFill>
              <a:latin typeface="Verdana"/>
              <a:ea typeface="Verdana"/>
              <a:cs typeface="Verdana"/>
              <a:sym typeface="Verdana"/>
            </a:endParaRPr>
          </a:p>
        </p:txBody>
      </p:sp>
      <p:pic>
        <p:nvPicPr>
          <p:cNvPr id="1341" name="Google Shape;1341;p28"/>
          <p:cNvPicPr preferRelativeResize="0"/>
          <p:nvPr/>
        </p:nvPicPr>
        <p:blipFill rotWithShape="1">
          <a:blip r:embed="rId8">
            <a:alphaModFix/>
          </a:blip>
          <a:srcRect/>
          <a:stretch/>
        </p:blipFill>
        <p:spPr>
          <a:xfrm>
            <a:off x="9882082" y="5310685"/>
            <a:ext cx="719600" cy="723622"/>
          </a:xfrm>
          <a:prstGeom prst="rect">
            <a:avLst/>
          </a:prstGeom>
          <a:noFill/>
          <a:ln>
            <a:noFill/>
          </a:ln>
        </p:spPr>
      </p:pic>
      <p:sp>
        <p:nvSpPr>
          <p:cNvPr id="1342" name="Google Shape;1342;p28"/>
          <p:cNvSpPr/>
          <p:nvPr/>
        </p:nvSpPr>
        <p:spPr>
          <a:xfrm>
            <a:off x="10437700" y="5520317"/>
            <a:ext cx="1648500" cy="452400"/>
          </a:xfrm>
          <a:prstGeom prst="roundRect">
            <a:avLst>
              <a:gd name="adj" fmla="val 16667"/>
            </a:avLst>
          </a:prstGeom>
          <a:noFill/>
          <a:ln>
            <a:noFill/>
          </a:ln>
        </p:spPr>
        <p:txBody>
          <a:bodyPr spcFirstLastPara="1" wrap="square" lIns="121900" tIns="60975" rIns="121900" bIns="609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300" b="0" i="0" u="none" strike="noStrike" cap="none">
                <a:solidFill>
                  <a:srgbClr val="999999"/>
                </a:solidFill>
                <a:latin typeface="Verdana"/>
                <a:ea typeface="Verdana"/>
                <a:cs typeface="Verdana"/>
                <a:sym typeface="Verdana"/>
              </a:rPr>
              <a:t>Integration Specialist</a:t>
            </a:r>
            <a:endParaRPr sz="1300" b="0" i="0" u="none" strike="noStrike" cap="none">
              <a:solidFill>
                <a:srgbClr val="999999"/>
              </a:solidFill>
              <a:latin typeface="Verdana"/>
              <a:ea typeface="Verdana"/>
              <a:cs typeface="Verdana"/>
              <a:sym typeface="Verdana"/>
            </a:endParaRPr>
          </a:p>
        </p:txBody>
      </p:sp>
      <p:cxnSp>
        <p:nvCxnSpPr>
          <p:cNvPr id="1343" name="Google Shape;1343;p28"/>
          <p:cNvCxnSpPr/>
          <p:nvPr/>
        </p:nvCxnSpPr>
        <p:spPr>
          <a:xfrm>
            <a:off x="3341600" y="2968933"/>
            <a:ext cx="858300" cy="301200"/>
          </a:xfrm>
          <a:prstGeom prst="straightConnector1">
            <a:avLst/>
          </a:prstGeom>
          <a:noFill/>
          <a:ln w="19050" cap="flat" cmpd="sng">
            <a:solidFill>
              <a:srgbClr val="B7B7B7"/>
            </a:solidFill>
            <a:prstDash val="solid"/>
            <a:round/>
            <a:headEnd type="none" w="sm" len="sm"/>
            <a:tailEnd type="oval" w="med" len="med"/>
          </a:ln>
        </p:spPr>
      </p:cxnSp>
      <p:cxnSp>
        <p:nvCxnSpPr>
          <p:cNvPr id="1344" name="Google Shape;1344;p28"/>
          <p:cNvCxnSpPr/>
          <p:nvPr/>
        </p:nvCxnSpPr>
        <p:spPr>
          <a:xfrm rot="10800000">
            <a:off x="2474900" y="2968933"/>
            <a:ext cx="866700" cy="0"/>
          </a:xfrm>
          <a:prstGeom prst="straightConnector1">
            <a:avLst/>
          </a:prstGeom>
          <a:noFill/>
          <a:ln w="19050" cap="flat" cmpd="sng">
            <a:solidFill>
              <a:srgbClr val="B7B7B7"/>
            </a:solidFill>
            <a:prstDash val="solid"/>
            <a:round/>
            <a:headEnd type="none" w="sm" len="sm"/>
            <a:tailEnd type="none" w="sm" len="sm"/>
          </a:ln>
        </p:spPr>
      </p:cxnSp>
      <p:sp>
        <p:nvSpPr>
          <p:cNvPr id="1345" name="Google Shape;1345;p28"/>
          <p:cNvSpPr txBox="1"/>
          <p:nvPr/>
        </p:nvSpPr>
        <p:spPr>
          <a:xfrm>
            <a:off x="-200" y="2443333"/>
            <a:ext cx="2372100" cy="9657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887A9"/>
                </a:solidFill>
                <a:latin typeface="Verdana"/>
                <a:ea typeface="Verdana"/>
                <a:cs typeface="Verdana"/>
                <a:sym typeface="Verdana"/>
              </a:rPr>
              <a:t>MANAGE</a:t>
            </a:r>
            <a:r>
              <a:rPr lang="en-US" sz="1500" b="1" i="0" u="none" strike="noStrike" cap="none">
                <a:solidFill>
                  <a:schemeClr val="dk1"/>
                </a:solidFill>
                <a:latin typeface="Verdana"/>
                <a:ea typeface="Verdana"/>
                <a:cs typeface="Verdana"/>
                <a:sym typeface="Verdana"/>
              </a:rPr>
              <a:t> </a:t>
            </a:r>
            <a:r>
              <a:rPr lang="en-US" sz="1500" b="0" i="0" u="none" strike="noStrike" cap="none">
                <a:solidFill>
                  <a:schemeClr val="dk1"/>
                </a:solidFill>
                <a:latin typeface="Verdana"/>
                <a:ea typeface="Verdana"/>
                <a:cs typeface="Verdana"/>
                <a:sym typeface="Verdana"/>
              </a:rPr>
              <a:t>APIs for integration</a:t>
            </a:r>
            <a:endParaRPr sz="15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Verdana"/>
              <a:ea typeface="Verdana"/>
              <a:cs typeface="Verdana"/>
              <a:sym typeface="Verdana"/>
            </a:endParaRPr>
          </a:p>
        </p:txBody>
      </p:sp>
      <p:pic>
        <p:nvPicPr>
          <p:cNvPr id="1346" name="Google Shape;1346;p28"/>
          <p:cNvPicPr preferRelativeResize="0"/>
          <p:nvPr/>
        </p:nvPicPr>
        <p:blipFill rotWithShape="1">
          <a:blip r:embed="rId9">
            <a:alphaModFix/>
          </a:blip>
          <a:srcRect/>
          <a:stretch/>
        </p:blipFill>
        <p:spPr>
          <a:xfrm>
            <a:off x="764033" y="3297117"/>
            <a:ext cx="780798" cy="780798"/>
          </a:xfrm>
          <a:prstGeom prst="rect">
            <a:avLst/>
          </a:prstGeom>
          <a:noFill/>
          <a:ln>
            <a:noFill/>
          </a:ln>
        </p:spPr>
      </p:pic>
      <p:sp>
        <p:nvSpPr>
          <p:cNvPr id="1347" name="Google Shape;1347;p28"/>
          <p:cNvSpPr/>
          <p:nvPr/>
        </p:nvSpPr>
        <p:spPr>
          <a:xfrm>
            <a:off x="1369900" y="3468333"/>
            <a:ext cx="1472400" cy="452400"/>
          </a:xfrm>
          <a:prstGeom prst="roundRect">
            <a:avLst>
              <a:gd name="adj" fmla="val 16667"/>
            </a:avLst>
          </a:prstGeom>
          <a:noFill/>
          <a:ln>
            <a:noFill/>
          </a:ln>
        </p:spPr>
        <p:txBody>
          <a:bodyPr spcFirstLastPara="1" wrap="square" lIns="121900" tIns="60975" rIns="121900" bIns="6097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300" b="0" i="0" u="none" strike="noStrike" cap="none">
                <a:solidFill>
                  <a:srgbClr val="999999"/>
                </a:solidFill>
                <a:latin typeface="Verdana"/>
                <a:ea typeface="Verdana"/>
                <a:cs typeface="Verdana"/>
                <a:sym typeface="Verdana"/>
              </a:rPr>
              <a:t>API Product Manager</a:t>
            </a:r>
            <a:endParaRPr sz="1300" b="0" i="0" u="none" strike="noStrike" cap="none">
              <a:solidFill>
                <a:srgbClr val="999999"/>
              </a:solidFill>
              <a:latin typeface="Verdana"/>
              <a:ea typeface="Verdana"/>
              <a:cs typeface="Verdana"/>
              <a:sym typeface="Verdana"/>
            </a:endParaRPr>
          </a:p>
        </p:txBody>
      </p:sp>
      <p:cxnSp>
        <p:nvCxnSpPr>
          <p:cNvPr id="1348" name="Google Shape;1348;p28"/>
          <p:cNvCxnSpPr/>
          <p:nvPr/>
        </p:nvCxnSpPr>
        <p:spPr>
          <a:xfrm>
            <a:off x="2474356" y="2631133"/>
            <a:ext cx="0" cy="666000"/>
          </a:xfrm>
          <a:prstGeom prst="straightConnector1">
            <a:avLst/>
          </a:prstGeom>
          <a:noFill/>
          <a:ln w="19050" cap="flat" cmpd="sng">
            <a:solidFill>
              <a:srgbClr val="B7B7B7"/>
            </a:solidFill>
            <a:prstDash val="solid"/>
            <a:round/>
            <a:headEnd type="none" w="sm" len="sm"/>
            <a:tailEnd type="none" w="sm" len="sm"/>
          </a:ln>
        </p:spPr>
      </p:cxnSp>
      <p:cxnSp>
        <p:nvCxnSpPr>
          <p:cNvPr id="1349" name="Google Shape;1349;p28"/>
          <p:cNvCxnSpPr/>
          <p:nvPr/>
        </p:nvCxnSpPr>
        <p:spPr>
          <a:xfrm rot="10800000" flipH="1">
            <a:off x="3860467" y="5443767"/>
            <a:ext cx="1226100" cy="302700"/>
          </a:xfrm>
          <a:prstGeom prst="straightConnector1">
            <a:avLst/>
          </a:prstGeom>
          <a:noFill/>
          <a:ln w="19050" cap="flat" cmpd="sng">
            <a:solidFill>
              <a:srgbClr val="B7B7B7"/>
            </a:solidFill>
            <a:prstDash val="solid"/>
            <a:round/>
            <a:headEnd type="none" w="sm" len="sm"/>
            <a:tailEnd type="oval" w="med" len="med"/>
          </a:ln>
        </p:spPr>
      </p:cxnSp>
      <p:cxnSp>
        <p:nvCxnSpPr>
          <p:cNvPr id="1350" name="Google Shape;1350;p28"/>
          <p:cNvCxnSpPr/>
          <p:nvPr/>
        </p:nvCxnSpPr>
        <p:spPr>
          <a:xfrm>
            <a:off x="3093767" y="5409767"/>
            <a:ext cx="0" cy="666000"/>
          </a:xfrm>
          <a:prstGeom prst="straightConnector1">
            <a:avLst/>
          </a:prstGeom>
          <a:noFill/>
          <a:ln w="19050" cap="flat" cmpd="sng">
            <a:solidFill>
              <a:srgbClr val="B7B7B7"/>
            </a:solidFill>
            <a:prstDash val="solid"/>
            <a:round/>
            <a:headEnd type="none" w="sm" len="sm"/>
            <a:tailEnd type="none" w="sm" len="sm"/>
          </a:ln>
        </p:spPr>
      </p:cxnSp>
      <p:cxnSp>
        <p:nvCxnSpPr>
          <p:cNvPr id="1351" name="Google Shape;1351;p28"/>
          <p:cNvCxnSpPr/>
          <p:nvPr/>
        </p:nvCxnSpPr>
        <p:spPr>
          <a:xfrm rot="10800000">
            <a:off x="3084981" y="5742767"/>
            <a:ext cx="780900" cy="0"/>
          </a:xfrm>
          <a:prstGeom prst="straightConnector1">
            <a:avLst/>
          </a:prstGeom>
          <a:noFill/>
          <a:ln w="19050" cap="flat" cmpd="sng">
            <a:solidFill>
              <a:srgbClr val="B7B7B7"/>
            </a:solidFill>
            <a:prstDash val="solid"/>
            <a:round/>
            <a:headEnd type="none" w="sm" len="sm"/>
            <a:tailEnd type="none" w="sm" len="sm"/>
          </a:ln>
        </p:spPr>
      </p:cxnSp>
      <p:sp>
        <p:nvSpPr>
          <p:cNvPr id="1352" name="Google Shape;1352;p28"/>
          <p:cNvSpPr txBox="1"/>
          <p:nvPr/>
        </p:nvSpPr>
        <p:spPr>
          <a:xfrm>
            <a:off x="121100" y="5359133"/>
            <a:ext cx="2964000" cy="666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1" i="0" u="none" strike="noStrike" cap="none">
                <a:solidFill>
                  <a:srgbClr val="0887A9"/>
                </a:solidFill>
                <a:latin typeface="Verdana"/>
                <a:ea typeface="Verdana"/>
                <a:cs typeface="Verdana"/>
                <a:sym typeface="Verdana"/>
              </a:rPr>
              <a:t>DEVELOP</a:t>
            </a:r>
            <a:r>
              <a:rPr lang="en-US" sz="1500" b="1" i="0" u="none" strike="noStrike" cap="none">
                <a:solidFill>
                  <a:schemeClr val="dk1"/>
                </a:solidFill>
                <a:latin typeface="Verdana"/>
                <a:ea typeface="Verdana"/>
                <a:cs typeface="Verdana"/>
                <a:sym typeface="Verdana"/>
              </a:rPr>
              <a:t> </a:t>
            </a:r>
            <a:r>
              <a:rPr lang="en-US" sz="1500" b="0" i="0" u="none" strike="noStrike" cap="none">
                <a:solidFill>
                  <a:schemeClr val="dk1"/>
                </a:solidFill>
                <a:latin typeface="Verdana"/>
                <a:ea typeface="Verdana"/>
                <a:cs typeface="Verdana"/>
                <a:sym typeface="Verdana"/>
              </a:rPr>
              <a:t>event-driven microservices and functions</a:t>
            </a:r>
            <a:endParaRPr sz="1600" b="0" i="0" u="none" strike="noStrike" cap="none">
              <a:solidFill>
                <a:srgbClr val="000000"/>
              </a:solidFill>
              <a:latin typeface="Verdana"/>
              <a:ea typeface="Verdana"/>
              <a:cs typeface="Verdana"/>
              <a:sym typeface="Verdana"/>
            </a:endParaRPr>
          </a:p>
        </p:txBody>
      </p:sp>
      <p:pic>
        <p:nvPicPr>
          <p:cNvPr id="1353" name="Google Shape;1353;p28"/>
          <p:cNvPicPr preferRelativeResize="0"/>
          <p:nvPr/>
        </p:nvPicPr>
        <p:blipFill rotWithShape="1">
          <a:blip r:embed="rId10">
            <a:alphaModFix/>
          </a:blip>
          <a:srcRect/>
          <a:stretch/>
        </p:blipFill>
        <p:spPr>
          <a:xfrm>
            <a:off x="3376167" y="5943617"/>
            <a:ext cx="719600" cy="719600"/>
          </a:xfrm>
          <a:prstGeom prst="rect">
            <a:avLst/>
          </a:prstGeom>
          <a:noFill/>
          <a:ln>
            <a:noFill/>
          </a:ln>
        </p:spPr>
      </p:pic>
      <p:sp>
        <p:nvSpPr>
          <p:cNvPr id="1354" name="Google Shape;1354;p28"/>
          <p:cNvSpPr/>
          <p:nvPr/>
        </p:nvSpPr>
        <p:spPr>
          <a:xfrm>
            <a:off x="391733" y="6178817"/>
            <a:ext cx="3024000" cy="452400"/>
          </a:xfrm>
          <a:prstGeom prst="roundRect">
            <a:avLst>
              <a:gd name="adj" fmla="val 16667"/>
            </a:avLst>
          </a:prstGeom>
          <a:noFill/>
          <a:ln>
            <a:noFill/>
          </a:ln>
        </p:spPr>
        <p:txBody>
          <a:bodyPr spcFirstLastPara="1" wrap="square" lIns="121900" tIns="60975" rIns="121900" bIns="60975"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300" b="0" i="0" u="none" strike="noStrike" cap="none">
                <a:solidFill>
                  <a:srgbClr val="999999"/>
                </a:solidFill>
                <a:latin typeface="Verdana"/>
                <a:ea typeface="Verdana"/>
                <a:cs typeface="Verdana"/>
                <a:sym typeface="Verdana"/>
              </a:rPr>
              <a:t>Application Developer</a:t>
            </a:r>
            <a:endParaRPr sz="1600" b="0" i="0" u="none" strike="noStrike" cap="none">
              <a:solidFill>
                <a:srgbClr val="999999"/>
              </a:solidFill>
              <a:latin typeface="Verdana"/>
              <a:ea typeface="Verdana"/>
              <a:cs typeface="Verdana"/>
              <a:sym typeface="Verdana"/>
            </a:endParaRPr>
          </a:p>
        </p:txBody>
      </p:sp>
      <p:sp>
        <p:nvSpPr>
          <p:cNvPr id="1355" name="Google Shape;1355;p28"/>
          <p:cNvSpPr/>
          <p:nvPr/>
        </p:nvSpPr>
        <p:spPr>
          <a:xfrm rot="-2700000">
            <a:off x="3152756" y="2790227"/>
            <a:ext cx="2161372" cy="2868886"/>
          </a:xfrm>
          <a:custGeom>
            <a:avLst/>
            <a:gdLst/>
            <a:ahLst/>
            <a:cxnLst/>
            <a:rect l="l" t="t" r="r" b="b"/>
            <a:pathLst>
              <a:path w="250" h="332" extrusionOk="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56" name="Google Shape;1356;p28"/>
          <p:cNvSpPr/>
          <p:nvPr/>
        </p:nvSpPr>
        <p:spPr>
          <a:xfrm rot="-2700000">
            <a:off x="6398006" y="2647164"/>
            <a:ext cx="2105785" cy="2354247"/>
          </a:xfrm>
          <a:custGeom>
            <a:avLst/>
            <a:gdLst/>
            <a:ahLst/>
            <a:cxnLst/>
            <a:rect l="l" t="t" r="r" b="b"/>
            <a:pathLst>
              <a:path w="254" h="285" extrusionOk="0">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0944A1"/>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57" name="Google Shape;1357;p28"/>
          <p:cNvSpPr txBox="1"/>
          <p:nvPr/>
        </p:nvSpPr>
        <p:spPr>
          <a:xfrm rot="5400000">
            <a:off x="6817821" y="3561439"/>
            <a:ext cx="1994700" cy="7509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FFFFFF"/>
                </a:solidFill>
                <a:latin typeface="Roboto"/>
                <a:ea typeface="Roboto"/>
                <a:cs typeface="Roboto"/>
                <a:sym typeface="Roboto"/>
              </a:rPr>
              <a:t>INTEGRATE</a:t>
            </a:r>
            <a:endParaRPr sz="1600" b="1" i="0" u="none" strike="noStrike" cap="none">
              <a:solidFill>
                <a:srgbClr val="FFFFFF"/>
              </a:solidFill>
              <a:latin typeface="Roboto"/>
              <a:ea typeface="Roboto"/>
              <a:cs typeface="Roboto"/>
              <a:sym typeface="Roboto"/>
            </a:endParaRPr>
          </a:p>
        </p:txBody>
      </p:sp>
      <p:pic>
        <p:nvPicPr>
          <p:cNvPr id="1358" name="Google Shape;1358;p28"/>
          <p:cNvPicPr preferRelativeResize="0"/>
          <p:nvPr/>
        </p:nvPicPr>
        <p:blipFill rotWithShape="1">
          <a:blip r:embed="rId11">
            <a:alphaModFix/>
          </a:blip>
          <a:srcRect/>
          <a:stretch/>
        </p:blipFill>
        <p:spPr>
          <a:xfrm>
            <a:off x="7116667" y="3591235"/>
            <a:ext cx="487867" cy="487867"/>
          </a:xfrm>
          <a:prstGeom prst="rect">
            <a:avLst/>
          </a:prstGeom>
          <a:noFill/>
          <a:ln>
            <a:noFill/>
          </a:ln>
        </p:spPr>
      </p:pic>
      <p:cxnSp>
        <p:nvCxnSpPr>
          <p:cNvPr id="1359" name="Google Shape;1359;p28"/>
          <p:cNvCxnSpPr/>
          <p:nvPr/>
        </p:nvCxnSpPr>
        <p:spPr>
          <a:xfrm rot="10800000">
            <a:off x="7508867" y="4868500"/>
            <a:ext cx="999300" cy="172800"/>
          </a:xfrm>
          <a:prstGeom prst="straightConnector1">
            <a:avLst/>
          </a:prstGeom>
          <a:noFill/>
          <a:ln w="19050" cap="flat" cmpd="sng">
            <a:solidFill>
              <a:srgbClr val="B7B7B7"/>
            </a:solidFill>
            <a:prstDash val="solid"/>
            <a:round/>
            <a:headEnd type="none" w="sm" len="sm"/>
            <a:tailEnd type="oval" w="med" len="med"/>
          </a:ln>
        </p:spPr>
      </p:cxnSp>
      <p:sp>
        <p:nvSpPr>
          <p:cNvPr id="1360" name="Google Shape;1360;p28"/>
          <p:cNvSpPr/>
          <p:nvPr/>
        </p:nvSpPr>
        <p:spPr>
          <a:xfrm rot="-2700000">
            <a:off x="6679032" y="2212937"/>
            <a:ext cx="2156217" cy="2868886"/>
          </a:xfrm>
          <a:custGeom>
            <a:avLst/>
            <a:gdLst/>
            <a:ahLst/>
            <a:cxnLst/>
            <a:rect l="l" t="t" r="r" b="b"/>
            <a:pathLst>
              <a:path w="250" h="332" extrusionOk="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A1C3FA"/>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61" name="Google Shape;1361;p28"/>
          <p:cNvSpPr txBox="1">
            <a:spLocks noGrp="1"/>
          </p:cNvSpPr>
          <p:nvPr>
            <p:ph type="title"/>
          </p:nvPr>
        </p:nvSpPr>
        <p:spPr>
          <a:xfrm>
            <a:off x="841233" y="890011"/>
            <a:ext cx="10515600" cy="420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US" sz="1900" i="1">
                <a:solidFill>
                  <a:schemeClr val="accent1"/>
                </a:solidFill>
              </a:rPr>
              <a:t>Enable Collaborative Integration for Everyone through Tailored User Experiences</a:t>
            </a:r>
            <a:br>
              <a:rPr lang="en-US" sz="3200">
                <a:solidFill>
                  <a:schemeClr val="dk1"/>
                </a:solidFill>
              </a:rPr>
            </a:br>
            <a:endParaRPr/>
          </a:p>
        </p:txBody>
      </p:sp>
      <p:sp>
        <p:nvSpPr>
          <p:cNvPr id="1362" name="Google Shape;1362;p28"/>
          <p:cNvSpPr/>
          <p:nvPr/>
        </p:nvSpPr>
        <p:spPr>
          <a:xfrm>
            <a:off x="841233" y="365767"/>
            <a:ext cx="11431500" cy="6096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Verdana"/>
                <a:ea typeface="Verdana"/>
                <a:cs typeface="Verdana"/>
                <a:sym typeface="Verdana"/>
              </a:rPr>
              <a:t>Accelerate API-Led Integrations Across Your Business</a:t>
            </a:r>
            <a:endParaRPr sz="3200" b="0" i="0" u="none" strike="noStrike" cap="none">
              <a:solidFill>
                <a:srgbClr val="000000"/>
              </a:solidFill>
              <a:latin typeface="Arial"/>
              <a:ea typeface="Arial"/>
              <a:cs typeface="Arial"/>
              <a:sym typeface="Arial"/>
            </a:endParaRPr>
          </a:p>
        </p:txBody>
      </p:sp>
      <p:sp>
        <p:nvSpPr>
          <p:cNvPr id="1363" name="Google Shape;1363;p2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1240150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pic>
        <p:nvPicPr>
          <p:cNvPr id="1368" name="Google Shape;1368;p29"/>
          <p:cNvPicPr preferRelativeResize="0"/>
          <p:nvPr/>
        </p:nvPicPr>
        <p:blipFill rotWithShape="1">
          <a:blip r:embed="rId3">
            <a:alphaModFix/>
          </a:blip>
          <a:srcRect/>
          <a:stretch/>
        </p:blipFill>
        <p:spPr>
          <a:xfrm>
            <a:off x="0" y="-1"/>
            <a:ext cx="12192000" cy="6858001"/>
          </a:xfrm>
          <a:prstGeom prst="rect">
            <a:avLst/>
          </a:prstGeom>
          <a:noFill/>
          <a:ln>
            <a:noFill/>
          </a:ln>
        </p:spPr>
      </p:pic>
      <p:sp>
        <p:nvSpPr>
          <p:cNvPr id="1369" name="Google Shape;1369;p2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1370" name="Google Shape;1370;p29"/>
          <p:cNvSpPr txBox="1"/>
          <p:nvPr/>
        </p:nvSpPr>
        <p:spPr>
          <a:xfrm>
            <a:off x="5120639" y="1716258"/>
            <a:ext cx="461420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262626"/>
                </a:solidFill>
                <a:latin typeface="Verdana"/>
                <a:ea typeface="Verdana"/>
                <a:cs typeface="Verdana"/>
                <a:sym typeface="Verdana"/>
              </a:rPr>
              <a:t>The Labs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460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grpSp>
        <p:nvGrpSpPr>
          <p:cNvPr id="1375" name="Google Shape;1375;p30"/>
          <p:cNvGrpSpPr/>
          <p:nvPr/>
        </p:nvGrpSpPr>
        <p:grpSpPr>
          <a:xfrm>
            <a:off x="143007" y="2539350"/>
            <a:ext cx="11708312" cy="896504"/>
            <a:chOff x="143007" y="2539350"/>
            <a:chExt cx="11708312" cy="896504"/>
          </a:xfrm>
        </p:grpSpPr>
        <p:pic>
          <p:nvPicPr>
            <p:cNvPr id="1376" name="Google Shape;1376;p30"/>
            <p:cNvPicPr preferRelativeResize="0"/>
            <p:nvPr/>
          </p:nvPicPr>
          <p:blipFill rotWithShape="1">
            <a:blip r:embed="rId3">
              <a:alphaModFix/>
            </a:blip>
            <a:srcRect/>
            <a:stretch/>
          </p:blipFill>
          <p:spPr>
            <a:xfrm>
              <a:off x="143007" y="2698246"/>
              <a:ext cx="748716" cy="622805"/>
            </a:xfrm>
            <a:prstGeom prst="rect">
              <a:avLst/>
            </a:prstGeom>
            <a:noFill/>
            <a:ln>
              <a:noFill/>
            </a:ln>
          </p:spPr>
        </p:pic>
        <p:grpSp>
          <p:nvGrpSpPr>
            <p:cNvPr id="1377" name="Google Shape;1377;p30"/>
            <p:cNvGrpSpPr/>
            <p:nvPr/>
          </p:nvGrpSpPr>
          <p:grpSpPr>
            <a:xfrm>
              <a:off x="1078712" y="2539350"/>
              <a:ext cx="10772607" cy="896504"/>
              <a:chOff x="128475" y="2539350"/>
              <a:chExt cx="10772607" cy="896504"/>
            </a:xfrm>
          </p:grpSpPr>
          <p:sp>
            <p:nvSpPr>
              <p:cNvPr id="1378" name="Google Shape;1378;p30"/>
              <p:cNvSpPr/>
              <p:nvPr/>
            </p:nvSpPr>
            <p:spPr>
              <a:xfrm>
                <a:off x="128475" y="2539350"/>
                <a:ext cx="10772607" cy="896504"/>
              </a:xfrm>
              <a:prstGeom prst="rect">
                <a:avLst/>
              </a:prstGeom>
              <a:solidFill>
                <a:srgbClr val="CB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venir"/>
                    <a:ea typeface="Avenir"/>
                    <a:cs typeface="Avenir"/>
                    <a:sym typeface="Avenir"/>
                  </a:rPr>
                  <a:t>TIBCO Mashery</a:t>
                </a:r>
                <a:endParaRPr sz="1400" b="0" i="0" u="none" strike="noStrike" cap="none">
                  <a:solidFill>
                    <a:schemeClr val="accent1"/>
                  </a:solidFill>
                  <a:latin typeface="Avenir"/>
                  <a:ea typeface="Avenir"/>
                  <a:cs typeface="Avenir"/>
                  <a:sym typeface="Avenir"/>
                </a:endParaRPr>
              </a:p>
            </p:txBody>
          </p:sp>
          <p:sp>
            <p:nvSpPr>
              <p:cNvPr id="1379" name="Google Shape;1379;p30"/>
              <p:cNvSpPr/>
              <p:nvPr/>
            </p:nvSpPr>
            <p:spPr>
              <a:xfrm>
                <a:off x="128475" y="2925967"/>
                <a:ext cx="1687018"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887A9"/>
                  </a:buClr>
                  <a:buSzPts val="1200"/>
                  <a:buFont typeface="Verdana"/>
                  <a:buNone/>
                </a:pPr>
                <a:r>
                  <a:rPr lang="en-US" sz="1050" b="1" i="0" u="none" strike="noStrike" cap="none">
                    <a:solidFill>
                      <a:srgbClr val="0887A9"/>
                    </a:solidFill>
                    <a:latin typeface="Avenir"/>
                    <a:ea typeface="Avenir"/>
                    <a:cs typeface="Avenir"/>
                    <a:sym typeface="Avenir"/>
                  </a:rPr>
                  <a:t>APIs are secured and governed</a:t>
                </a:r>
                <a:endParaRPr sz="1050" b="0" i="0" u="none" strike="noStrike" cap="none">
                  <a:solidFill>
                    <a:srgbClr val="0887A9"/>
                  </a:solidFill>
                  <a:latin typeface="Avenir"/>
                  <a:ea typeface="Avenir"/>
                  <a:cs typeface="Avenir"/>
                  <a:sym typeface="Avenir"/>
                </a:endParaRPr>
              </a:p>
            </p:txBody>
          </p:sp>
        </p:grpSp>
      </p:grpSp>
      <p:grpSp>
        <p:nvGrpSpPr>
          <p:cNvPr id="1380" name="Google Shape;1380;p30"/>
          <p:cNvGrpSpPr/>
          <p:nvPr/>
        </p:nvGrpSpPr>
        <p:grpSpPr>
          <a:xfrm>
            <a:off x="-12684" y="3577912"/>
            <a:ext cx="11870629" cy="2224816"/>
            <a:chOff x="-12684" y="3577912"/>
            <a:chExt cx="11870629" cy="2224816"/>
          </a:xfrm>
        </p:grpSpPr>
        <p:grpSp>
          <p:nvGrpSpPr>
            <p:cNvPr id="1381" name="Google Shape;1381;p30"/>
            <p:cNvGrpSpPr/>
            <p:nvPr/>
          </p:nvGrpSpPr>
          <p:grpSpPr>
            <a:xfrm>
              <a:off x="966471" y="3589643"/>
              <a:ext cx="10891474" cy="2213085"/>
              <a:chOff x="16234" y="3589643"/>
              <a:chExt cx="10891474" cy="2213085"/>
            </a:xfrm>
          </p:grpSpPr>
          <p:grpSp>
            <p:nvGrpSpPr>
              <p:cNvPr id="1382" name="Google Shape;1382;p30"/>
              <p:cNvGrpSpPr/>
              <p:nvPr/>
            </p:nvGrpSpPr>
            <p:grpSpPr>
              <a:xfrm>
                <a:off x="128477" y="3589643"/>
                <a:ext cx="10779231" cy="2213085"/>
                <a:chOff x="612560" y="3589643"/>
                <a:chExt cx="10779231" cy="2213085"/>
              </a:xfrm>
            </p:grpSpPr>
            <p:sp>
              <p:nvSpPr>
                <p:cNvPr id="1383" name="Google Shape;1383;p30"/>
                <p:cNvSpPr/>
                <p:nvPr/>
              </p:nvSpPr>
              <p:spPr>
                <a:xfrm>
                  <a:off x="10146727" y="3742044"/>
                  <a:ext cx="1245064" cy="2060684"/>
                </a:xfrm>
                <a:prstGeom prst="rect">
                  <a:avLst/>
                </a:prstGeom>
                <a:solidFill>
                  <a:srgbClr val="CBDE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venir"/>
                    <a:ea typeface="Avenir"/>
                    <a:cs typeface="Avenir"/>
                    <a:sym typeface="Avenir"/>
                  </a:endParaRPr>
                </a:p>
              </p:txBody>
            </p:sp>
            <p:sp>
              <p:nvSpPr>
                <p:cNvPr id="1384" name="Google Shape;1384;p30"/>
                <p:cNvSpPr/>
                <p:nvPr/>
              </p:nvSpPr>
              <p:spPr>
                <a:xfrm>
                  <a:off x="612560" y="3589643"/>
                  <a:ext cx="10772606" cy="1175969"/>
                </a:xfrm>
                <a:prstGeom prst="rect">
                  <a:avLst/>
                </a:prstGeom>
                <a:solidFill>
                  <a:srgbClr val="CB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venir"/>
                      <a:ea typeface="Avenir"/>
                      <a:cs typeface="Avenir"/>
                      <a:sym typeface="Avenir"/>
                    </a:rPr>
                    <a:t>TIBCO Flogo</a:t>
                  </a:r>
                  <a:endParaRPr sz="1400" b="0" i="0" u="none" strike="noStrike" cap="none">
                    <a:solidFill>
                      <a:schemeClr val="accent1"/>
                    </a:solidFill>
                    <a:latin typeface="Avenir"/>
                    <a:ea typeface="Avenir"/>
                    <a:cs typeface="Avenir"/>
                    <a:sym typeface="Avenir"/>
                  </a:endParaRPr>
                </a:p>
              </p:txBody>
            </p:sp>
          </p:grpSp>
          <p:sp>
            <p:nvSpPr>
              <p:cNvPr id="1385" name="Google Shape;1385;p30"/>
              <p:cNvSpPr/>
              <p:nvPr/>
            </p:nvSpPr>
            <p:spPr>
              <a:xfrm>
                <a:off x="16234" y="4006228"/>
                <a:ext cx="1887788"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887A9"/>
                  </a:buClr>
                  <a:buSzPts val="1200"/>
                  <a:buFont typeface="Verdana"/>
                  <a:buNone/>
                </a:pPr>
                <a:r>
                  <a:rPr lang="en-US" sz="1050" b="1" i="0" u="none" strike="noStrike" cap="none">
                    <a:solidFill>
                      <a:srgbClr val="0887A9"/>
                    </a:solidFill>
                    <a:latin typeface="Avenir"/>
                    <a:ea typeface="Avenir"/>
                    <a:cs typeface="Avenir"/>
                    <a:sym typeface="Avenir"/>
                  </a:rPr>
                  <a:t>Interface doesn’t change as services are updated</a:t>
                </a:r>
                <a:endParaRPr sz="1050" b="0" i="0" u="none" strike="noStrike" cap="none">
                  <a:solidFill>
                    <a:srgbClr val="0887A9"/>
                  </a:solidFill>
                  <a:latin typeface="Avenir"/>
                  <a:ea typeface="Avenir"/>
                  <a:cs typeface="Avenir"/>
                  <a:sym typeface="Avenir"/>
                </a:endParaRPr>
              </a:p>
            </p:txBody>
          </p:sp>
        </p:grpSp>
        <p:pic>
          <p:nvPicPr>
            <p:cNvPr id="1386" name="Google Shape;1386;p30"/>
            <p:cNvPicPr preferRelativeResize="0"/>
            <p:nvPr/>
          </p:nvPicPr>
          <p:blipFill rotWithShape="1">
            <a:blip r:embed="rId4">
              <a:alphaModFix/>
            </a:blip>
            <a:srcRect/>
            <a:stretch/>
          </p:blipFill>
          <p:spPr>
            <a:xfrm>
              <a:off x="-12684" y="3577912"/>
              <a:ext cx="996080" cy="689288"/>
            </a:xfrm>
            <a:prstGeom prst="rect">
              <a:avLst/>
            </a:prstGeom>
            <a:noFill/>
            <a:ln>
              <a:noFill/>
            </a:ln>
          </p:spPr>
        </p:pic>
      </p:grpSp>
      <p:grpSp>
        <p:nvGrpSpPr>
          <p:cNvPr id="1387" name="Google Shape;1387;p30"/>
          <p:cNvGrpSpPr/>
          <p:nvPr/>
        </p:nvGrpSpPr>
        <p:grpSpPr>
          <a:xfrm>
            <a:off x="223094" y="4870383"/>
            <a:ext cx="10099379" cy="896389"/>
            <a:chOff x="223094" y="4870383"/>
            <a:chExt cx="10099379" cy="896389"/>
          </a:xfrm>
        </p:grpSpPr>
        <p:grpSp>
          <p:nvGrpSpPr>
            <p:cNvPr id="1388" name="Google Shape;1388;p30"/>
            <p:cNvGrpSpPr/>
            <p:nvPr/>
          </p:nvGrpSpPr>
          <p:grpSpPr>
            <a:xfrm>
              <a:off x="1078712" y="4870383"/>
              <a:ext cx="9243761" cy="896389"/>
              <a:chOff x="128475" y="4870383"/>
              <a:chExt cx="9243761" cy="896389"/>
            </a:xfrm>
          </p:grpSpPr>
          <p:sp>
            <p:nvSpPr>
              <p:cNvPr id="1389" name="Google Shape;1389;p30"/>
              <p:cNvSpPr/>
              <p:nvPr/>
            </p:nvSpPr>
            <p:spPr>
              <a:xfrm>
                <a:off x="128477" y="4870383"/>
                <a:ext cx="9243759" cy="896389"/>
              </a:xfrm>
              <a:prstGeom prst="rect">
                <a:avLst/>
              </a:prstGeom>
              <a:solidFill>
                <a:srgbClr val="CBDE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accent1"/>
                    </a:solidFill>
                    <a:latin typeface="Avenir"/>
                    <a:ea typeface="Avenir"/>
                    <a:cs typeface="Avenir"/>
                    <a:sym typeface="Avenir"/>
                  </a:rPr>
                  <a:t>TIBCO BusinessWorks</a:t>
                </a:r>
                <a:endParaRPr sz="1400" b="0" i="0" u="none" strike="noStrike" cap="none">
                  <a:solidFill>
                    <a:srgbClr val="000000"/>
                  </a:solidFill>
                  <a:latin typeface="Arial"/>
                  <a:ea typeface="Arial"/>
                  <a:cs typeface="Arial"/>
                  <a:sym typeface="Arial"/>
                </a:endParaRPr>
              </a:p>
            </p:txBody>
          </p:sp>
          <p:sp>
            <p:nvSpPr>
              <p:cNvPr id="1390" name="Google Shape;1390;p30"/>
              <p:cNvSpPr/>
              <p:nvPr/>
            </p:nvSpPr>
            <p:spPr>
              <a:xfrm>
                <a:off x="128475" y="5298834"/>
                <a:ext cx="2366318"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887A9"/>
                  </a:buClr>
                  <a:buSzPts val="1200"/>
                  <a:buFont typeface="Verdana"/>
                  <a:buNone/>
                </a:pPr>
                <a:r>
                  <a:rPr lang="en-US" sz="1050" b="1" i="0" u="none" strike="noStrike" cap="none">
                    <a:solidFill>
                      <a:srgbClr val="0887A9"/>
                    </a:solidFill>
                    <a:latin typeface="Avenir"/>
                    <a:ea typeface="Avenir"/>
                    <a:cs typeface="Avenir"/>
                    <a:sym typeface="Avenir"/>
                  </a:rPr>
                  <a:t>Complexity of Legacy is abstracted</a:t>
                </a:r>
                <a:endParaRPr sz="1050" b="0" i="0" u="none" strike="noStrike" cap="none">
                  <a:solidFill>
                    <a:srgbClr val="0887A9"/>
                  </a:solidFill>
                  <a:latin typeface="Avenir"/>
                  <a:ea typeface="Avenir"/>
                  <a:cs typeface="Avenir"/>
                  <a:sym typeface="Avenir"/>
                </a:endParaRPr>
              </a:p>
            </p:txBody>
          </p:sp>
        </p:grpSp>
        <p:pic>
          <p:nvPicPr>
            <p:cNvPr id="1391" name="Google Shape;1391;p30"/>
            <p:cNvPicPr preferRelativeResize="0"/>
            <p:nvPr/>
          </p:nvPicPr>
          <p:blipFill rotWithShape="1">
            <a:blip r:embed="rId5">
              <a:alphaModFix/>
            </a:blip>
            <a:srcRect/>
            <a:stretch/>
          </p:blipFill>
          <p:spPr>
            <a:xfrm>
              <a:off x="223094" y="5030249"/>
              <a:ext cx="678708" cy="678708"/>
            </a:xfrm>
            <a:prstGeom prst="rect">
              <a:avLst/>
            </a:prstGeom>
            <a:noFill/>
            <a:ln>
              <a:noFill/>
            </a:ln>
          </p:spPr>
        </p:pic>
      </p:grpSp>
      <p:sp>
        <p:nvSpPr>
          <p:cNvPr id="1392" name="Google Shape;1392;p30"/>
          <p:cNvSpPr txBox="1">
            <a:spLocks noGrp="1"/>
          </p:cNvSpPr>
          <p:nvPr>
            <p:ph type="title"/>
          </p:nvPr>
        </p:nvSpPr>
        <p:spPr>
          <a:xfrm>
            <a:off x="858078" y="151217"/>
            <a:ext cx="10515600" cy="71853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3200"/>
              <a:buFont typeface="verdana"/>
              <a:buNone/>
            </a:pPr>
            <a:r>
              <a:rPr lang="en-US">
                <a:latin typeface="Avenir"/>
                <a:ea typeface="Avenir"/>
                <a:cs typeface="Avenir"/>
                <a:sym typeface="Avenir"/>
              </a:rPr>
              <a:t>TIBCO Cloud Integration Blueprint</a:t>
            </a:r>
            <a:endParaRPr>
              <a:latin typeface="Avenir"/>
              <a:ea typeface="Avenir"/>
              <a:cs typeface="Avenir"/>
              <a:sym typeface="Avenir"/>
            </a:endParaRPr>
          </a:p>
        </p:txBody>
      </p:sp>
      <p:cxnSp>
        <p:nvCxnSpPr>
          <p:cNvPr id="1393" name="Google Shape;1393;p30"/>
          <p:cNvCxnSpPr/>
          <p:nvPr/>
        </p:nvCxnSpPr>
        <p:spPr>
          <a:xfrm>
            <a:off x="1120369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394" name="Google Shape;1394;p30"/>
          <p:cNvCxnSpPr/>
          <p:nvPr/>
        </p:nvCxnSpPr>
        <p:spPr>
          <a:xfrm rot="10800000">
            <a:off x="4199256" y="4435499"/>
            <a:ext cx="957291" cy="71009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95" name="Google Shape;1395;p30"/>
          <p:cNvCxnSpPr>
            <a:stCxn id="1396" idx="7"/>
          </p:cNvCxnSpPr>
          <p:nvPr/>
        </p:nvCxnSpPr>
        <p:spPr>
          <a:xfrm rot="10800000" flipH="1">
            <a:off x="5573398" y="4405887"/>
            <a:ext cx="1703700" cy="7728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97" name="Google Shape;1397;p30"/>
          <p:cNvCxnSpPr>
            <a:stCxn id="1396" idx="0"/>
          </p:cNvCxnSpPr>
          <p:nvPr/>
        </p:nvCxnSpPr>
        <p:spPr>
          <a:xfrm rot="10800000" flipH="1">
            <a:off x="5400732" y="4393767"/>
            <a:ext cx="3070200" cy="713400"/>
          </a:xfrm>
          <a:prstGeom prst="straightConnector1">
            <a:avLst/>
          </a:prstGeom>
          <a:noFill/>
          <a:ln w="9525" cap="flat" cmpd="sng">
            <a:solidFill>
              <a:schemeClr val="accent1"/>
            </a:solidFill>
            <a:prstDash val="solid"/>
            <a:miter lim="800000"/>
            <a:headEnd type="none" w="sm" len="sm"/>
            <a:tailEnd type="triangle" w="med" len="med"/>
          </a:ln>
        </p:spPr>
      </p:cxnSp>
      <p:sp>
        <p:nvSpPr>
          <p:cNvPr id="1396" name="Google Shape;1396;p30"/>
          <p:cNvSpPr/>
          <p:nvPr/>
        </p:nvSpPr>
        <p:spPr>
          <a:xfrm>
            <a:off x="5156547"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nvGrpSpPr>
          <p:cNvPr id="1398" name="Google Shape;1398;p30"/>
          <p:cNvGrpSpPr/>
          <p:nvPr/>
        </p:nvGrpSpPr>
        <p:grpSpPr>
          <a:xfrm>
            <a:off x="3409738" y="843923"/>
            <a:ext cx="8127485" cy="1502820"/>
            <a:chOff x="2894946" y="1482193"/>
            <a:chExt cx="9421405" cy="2076897"/>
          </a:xfrm>
        </p:grpSpPr>
        <p:pic>
          <p:nvPicPr>
            <p:cNvPr id="1399" name="Google Shape;1399;p30"/>
            <p:cNvPicPr preferRelativeResize="0"/>
            <p:nvPr/>
          </p:nvPicPr>
          <p:blipFill rotWithShape="1">
            <a:blip r:embed="rId6">
              <a:alphaModFix/>
            </a:blip>
            <a:srcRect/>
            <a:stretch/>
          </p:blipFill>
          <p:spPr>
            <a:xfrm>
              <a:off x="2894946" y="1817734"/>
              <a:ext cx="2586243" cy="1724162"/>
            </a:xfrm>
            <a:prstGeom prst="rect">
              <a:avLst/>
            </a:prstGeom>
            <a:noFill/>
            <a:ln>
              <a:noFill/>
            </a:ln>
          </p:spPr>
        </p:pic>
        <p:pic>
          <p:nvPicPr>
            <p:cNvPr id="1400" name="Google Shape;1400;p30"/>
            <p:cNvPicPr preferRelativeResize="0"/>
            <p:nvPr/>
          </p:nvPicPr>
          <p:blipFill rotWithShape="1">
            <a:blip r:embed="rId7">
              <a:alphaModFix/>
            </a:blip>
            <a:srcRect/>
            <a:stretch/>
          </p:blipFill>
          <p:spPr>
            <a:xfrm>
              <a:off x="6210588" y="1832373"/>
              <a:ext cx="2583015" cy="1724161"/>
            </a:xfrm>
            <a:prstGeom prst="rect">
              <a:avLst/>
            </a:prstGeom>
            <a:noFill/>
            <a:ln>
              <a:noFill/>
            </a:ln>
          </p:spPr>
        </p:pic>
        <p:pic>
          <p:nvPicPr>
            <p:cNvPr id="1401" name="Google Shape;1401;p30"/>
            <p:cNvPicPr preferRelativeResize="0"/>
            <p:nvPr/>
          </p:nvPicPr>
          <p:blipFill rotWithShape="1">
            <a:blip r:embed="rId8">
              <a:alphaModFix/>
            </a:blip>
            <a:srcRect/>
            <a:stretch/>
          </p:blipFill>
          <p:spPr>
            <a:xfrm>
              <a:off x="9615417" y="1839548"/>
              <a:ext cx="2576095" cy="1719542"/>
            </a:xfrm>
            <a:prstGeom prst="rect">
              <a:avLst/>
            </a:prstGeom>
            <a:noFill/>
            <a:ln>
              <a:noFill/>
            </a:ln>
          </p:spPr>
        </p:pic>
        <p:sp>
          <p:nvSpPr>
            <p:cNvPr id="1402" name="Google Shape;1402;p30"/>
            <p:cNvSpPr txBox="1"/>
            <p:nvPr/>
          </p:nvSpPr>
          <p:spPr>
            <a:xfrm>
              <a:off x="6702924" y="1517891"/>
              <a:ext cx="1664619" cy="2631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0" i="0" u="none" strike="noStrike" cap="none">
                  <a:solidFill>
                    <a:srgbClr val="333333"/>
                  </a:solidFill>
                  <a:latin typeface="Avenir"/>
                  <a:ea typeface="Avenir"/>
                  <a:cs typeface="Avenir"/>
                  <a:sym typeface="Avenir"/>
                </a:rPr>
                <a:t>B2B Interface</a:t>
              </a:r>
              <a:endParaRPr sz="1400" b="0" i="0" u="none" strike="noStrike" cap="none">
                <a:solidFill>
                  <a:srgbClr val="000000"/>
                </a:solidFill>
                <a:latin typeface="Avenir"/>
                <a:ea typeface="Avenir"/>
                <a:cs typeface="Avenir"/>
                <a:sym typeface="Avenir"/>
              </a:endParaRPr>
            </a:p>
          </p:txBody>
        </p:sp>
        <p:sp>
          <p:nvSpPr>
            <p:cNvPr id="1403" name="Google Shape;1403;p30"/>
            <p:cNvSpPr txBox="1"/>
            <p:nvPr/>
          </p:nvSpPr>
          <p:spPr>
            <a:xfrm>
              <a:off x="3257619" y="1482193"/>
              <a:ext cx="1876447" cy="2631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0" i="0" u="none" strike="noStrike" cap="none">
                  <a:solidFill>
                    <a:srgbClr val="333333"/>
                  </a:solidFill>
                  <a:latin typeface="Avenir"/>
                  <a:ea typeface="Avenir"/>
                  <a:cs typeface="Avenir"/>
                  <a:sym typeface="Avenir"/>
                </a:rPr>
                <a:t>Digital Interface</a:t>
              </a:r>
              <a:endParaRPr sz="1400" b="0" i="0" u="none" strike="noStrike" cap="none">
                <a:solidFill>
                  <a:srgbClr val="000000"/>
                </a:solidFill>
                <a:latin typeface="Avenir"/>
                <a:ea typeface="Avenir"/>
                <a:cs typeface="Avenir"/>
                <a:sym typeface="Avenir"/>
              </a:endParaRPr>
            </a:p>
          </p:txBody>
        </p:sp>
        <p:sp>
          <p:nvSpPr>
            <p:cNvPr id="1404" name="Google Shape;1404;p30"/>
            <p:cNvSpPr txBox="1"/>
            <p:nvPr/>
          </p:nvSpPr>
          <p:spPr>
            <a:xfrm>
              <a:off x="9656836" y="1534823"/>
              <a:ext cx="2659515" cy="2235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0" i="0" u="none" strike="noStrike" cap="none">
                  <a:solidFill>
                    <a:srgbClr val="333333"/>
                  </a:solidFill>
                  <a:latin typeface="Avenir"/>
                  <a:ea typeface="Avenir"/>
                  <a:cs typeface="Avenir"/>
                  <a:sym typeface="Avenir"/>
                </a:rPr>
                <a:t>Internal API Catalogue</a:t>
              </a:r>
              <a:endParaRPr sz="1400" b="0" i="0" u="none" strike="noStrike" cap="none">
                <a:solidFill>
                  <a:srgbClr val="000000"/>
                </a:solidFill>
                <a:latin typeface="Avenir"/>
                <a:ea typeface="Avenir"/>
                <a:cs typeface="Avenir"/>
                <a:sym typeface="Avenir"/>
              </a:endParaRPr>
            </a:p>
          </p:txBody>
        </p:sp>
      </p:grpSp>
      <p:sp>
        <p:nvSpPr>
          <p:cNvPr id="1405" name="Google Shape;1405;p30"/>
          <p:cNvSpPr/>
          <p:nvPr/>
        </p:nvSpPr>
        <p:spPr>
          <a:xfrm>
            <a:off x="3132906" y="2869024"/>
            <a:ext cx="8479832" cy="39050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000"/>
              <a:buFont typeface="Verdana"/>
              <a:buNone/>
            </a:pPr>
            <a:r>
              <a:rPr lang="en-US" sz="1000" b="0" i="0" u="none" strike="noStrike" cap="none">
                <a:solidFill>
                  <a:srgbClr val="FFFFFF"/>
                </a:solidFill>
                <a:latin typeface="Avenir"/>
                <a:ea typeface="Avenir"/>
                <a:cs typeface="Avenir"/>
                <a:sym typeface="Avenir"/>
              </a:rPr>
              <a:t>API Platform</a:t>
            </a:r>
            <a:endParaRPr sz="1400" b="0" i="0" u="none" strike="noStrike" cap="none">
              <a:solidFill>
                <a:srgbClr val="000000"/>
              </a:solidFill>
              <a:latin typeface="Avenir"/>
              <a:ea typeface="Avenir"/>
              <a:cs typeface="Avenir"/>
              <a:sym typeface="Avenir"/>
            </a:endParaRPr>
          </a:p>
        </p:txBody>
      </p:sp>
      <p:sp>
        <p:nvSpPr>
          <p:cNvPr id="1406" name="Google Shape;1406;p30"/>
          <p:cNvSpPr/>
          <p:nvPr/>
        </p:nvSpPr>
        <p:spPr>
          <a:xfrm>
            <a:off x="10688496"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07" name="Google Shape;1407;p30"/>
          <p:cNvSpPr/>
          <p:nvPr/>
        </p:nvSpPr>
        <p:spPr>
          <a:xfrm>
            <a:off x="11040707"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08" name="Google Shape;1408;p30"/>
          <p:cNvSpPr/>
          <p:nvPr/>
        </p:nvSpPr>
        <p:spPr>
          <a:xfrm>
            <a:off x="10336281"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09" name="Google Shape;1409;p30"/>
          <p:cNvSpPr/>
          <p:nvPr/>
        </p:nvSpPr>
        <p:spPr>
          <a:xfrm>
            <a:off x="8944102"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0" name="Google Shape;1410;p30"/>
          <p:cNvSpPr/>
          <p:nvPr/>
        </p:nvSpPr>
        <p:spPr>
          <a:xfrm>
            <a:off x="9296313"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1" name="Google Shape;1411;p30"/>
          <p:cNvSpPr/>
          <p:nvPr/>
        </p:nvSpPr>
        <p:spPr>
          <a:xfrm>
            <a:off x="8591887"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2" name="Google Shape;1412;p30"/>
          <p:cNvSpPr/>
          <p:nvPr/>
        </p:nvSpPr>
        <p:spPr>
          <a:xfrm>
            <a:off x="7220810"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3" name="Google Shape;1413;p30"/>
          <p:cNvSpPr/>
          <p:nvPr/>
        </p:nvSpPr>
        <p:spPr>
          <a:xfrm>
            <a:off x="7573021"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4" name="Google Shape;1414;p30"/>
          <p:cNvSpPr/>
          <p:nvPr/>
        </p:nvSpPr>
        <p:spPr>
          <a:xfrm>
            <a:off x="6868595"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5" name="Google Shape;1415;p30"/>
          <p:cNvSpPr/>
          <p:nvPr/>
        </p:nvSpPr>
        <p:spPr>
          <a:xfrm>
            <a:off x="3752396"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6" name="Google Shape;1416;p30"/>
          <p:cNvSpPr/>
          <p:nvPr/>
        </p:nvSpPr>
        <p:spPr>
          <a:xfrm>
            <a:off x="4104607"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17" name="Google Shape;1417;p30"/>
          <p:cNvSpPr/>
          <p:nvPr/>
        </p:nvSpPr>
        <p:spPr>
          <a:xfrm>
            <a:off x="3400181" y="3723938"/>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cxnSp>
        <p:nvCxnSpPr>
          <p:cNvPr id="1418" name="Google Shape;1418;p30"/>
          <p:cNvCxnSpPr/>
          <p:nvPr/>
        </p:nvCxnSpPr>
        <p:spPr>
          <a:xfrm rot="10800000">
            <a:off x="3976651" y="4435499"/>
            <a:ext cx="0" cy="617362"/>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9" name="Google Shape;1419;p30"/>
          <p:cNvCxnSpPr>
            <a:stCxn id="1420" idx="1"/>
          </p:cNvCxnSpPr>
          <p:nvPr/>
        </p:nvCxnSpPr>
        <p:spPr>
          <a:xfrm rot="10800000">
            <a:off x="5683058" y="4424787"/>
            <a:ext cx="927000" cy="753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21" name="Google Shape;1421;p30"/>
          <p:cNvCxnSpPr>
            <a:stCxn id="1422" idx="1"/>
          </p:cNvCxnSpPr>
          <p:nvPr/>
        </p:nvCxnSpPr>
        <p:spPr>
          <a:xfrm rot="10800000">
            <a:off x="9166647" y="4393805"/>
            <a:ext cx="557100" cy="907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23" name="Google Shape;1423;p30"/>
          <p:cNvCxnSpPr>
            <a:stCxn id="1424" idx="7"/>
          </p:cNvCxnSpPr>
          <p:nvPr/>
        </p:nvCxnSpPr>
        <p:spPr>
          <a:xfrm rot="10800000" flipH="1">
            <a:off x="10041489" y="4397787"/>
            <a:ext cx="661200" cy="780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25" name="Google Shape;1425;p30"/>
          <p:cNvCxnSpPr/>
          <p:nvPr/>
        </p:nvCxnSpPr>
        <p:spPr>
          <a:xfrm rot="10800000">
            <a:off x="10810844" y="4397899"/>
            <a:ext cx="154221" cy="780788"/>
          </a:xfrm>
          <a:prstGeom prst="straightConnector1">
            <a:avLst/>
          </a:prstGeom>
          <a:noFill/>
          <a:ln w="9525" cap="flat" cmpd="sng">
            <a:solidFill>
              <a:schemeClr val="accent1"/>
            </a:solidFill>
            <a:prstDash val="solid"/>
            <a:miter lim="800000"/>
            <a:headEnd type="none" w="sm" len="sm"/>
            <a:tailEnd type="triangle" w="med" len="med"/>
          </a:ln>
        </p:spPr>
      </p:cxnSp>
      <p:sp>
        <p:nvSpPr>
          <p:cNvPr id="1420" name="Google Shape;1420;p30"/>
          <p:cNvSpPr/>
          <p:nvPr/>
        </p:nvSpPr>
        <p:spPr>
          <a:xfrm>
            <a:off x="6538538"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26" name="Google Shape;1426;p30"/>
          <p:cNvSpPr/>
          <p:nvPr/>
        </p:nvSpPr>
        <p:spPr>
          <a:xfrm>
            <a:off x="7910138"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24" name="Google Shape;1424;p30"/>
          <p:cNvSpPr/>
          <p:nvPr/>
        </p:nvSpPr>
        <p:spPr>
          <a:xfrm>
            <a:off x="9624638"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27" name="Google Shape;1427;p30"/>
          <p:cNvSpPr/>
          <p:nvPr/>
        </p:nvSpPr>
        <p:spPr>
          <a:xfrm>
            <a:off x="10965065"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28" name="Google Shape;1428;p30"/>
          <p:cNvSpPr/>
          <p:nvPr/>
        </p:nvSpPr>
        <p:spPr>
          <a:xfrm>
            <a:off x="3722602" y="5107167"/>
            <a:ext cx="488371" cy="488371"/>
          </a:xfrm>
          <a:prstGeom prst="ellipse">
            <a:avLst/>
          </a:prstGeom>
          <a:solidFill>
            <a:schemeClr val="lt1"/>
          </a:solidFill>
          <a:ln w="127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nvGrpSpPr>
          <p:cNvPr id="1429" name="Google Shape;1429;p30"/>
          <p:cNvGrpSpPr/>
          <p:nvPr/>
        </p:nvGrpSpPr>
        <p:grpSpPr>
          <a:xfrm>
            <a:off x="5130405" y="5777046"/>
            <a:ext cx="6610692" cy="492300"/>
            <a:chOff x="4858815" y="5678115"/>
            <a:chExt cx="6610692" cy="492300"/>
          </a:xfrm>
        </p:grpSpPr>
        <p:pic>
          <p:nvPicPr>
            <p:cNvPr id="1430" name="Google Shape;1430;p30"/>
            <p:cNvPicPr preferRelativeResize="0"/>
            <p:nvPr/>
          </p:nvPicPr>
          <p:blipFill rotWithShape="1">
            <a:blip r:embed="rId9">
              <a:alphaModFix/>
            </a:blip>
            <a:srcRect/>
            <a:stretch/>
          </p:blipFill>
          <p:spPr>
            <a:xfrm>
              <a:off x="4858815" y="5678115"/>
              <a:ext cx="572025" cy="492300"/>
            </a:xfrm>
            <a:prstGeom prst="rect">
              <a:avLst/>
            </a:prstGeom>
            <a:noFill/>
            <a:ln>
              <a:noFill/>
            </a:ln>
          </p:spPr>
        </p:pic>
        <p:pic>
          <p:nvPicPr>
            <p:cNvPr id="1431" name="Google Shape;1431;p30"/>
            <p:cNvPicPr preferRelativeResize="0"/>
            <p:nvPr/>
          </p:nvPicPr>
          <p:blipFill rotWithShape="1">
            <a:blip r:embed="rId10">
              <a:alphaModFix/>
            </a:blip>
            <a:srcRect/>
            <a:stretch/>
          </p:blipFill>
          <p:spPr>
            <a:xfrm>
              <a:off x="9374537" y="5759900"/>
              <a:ext cx="443900" cy="273693"/>
            </a:xfrm>
            <a:prstGeom prst="rect">
              <a:avLst/>
            </a:prstGeom>
            <a:noFill/>
            <a:ln>
              <a:noFill/>
            </a:ln>
          </p:spPr>
        </p:pic>
        <p:pic>
          <p:nvPicPr>
            <p:cNvPr id="1432" name="Google Shape;1432;p30"/>
            <p:cNvPicPr preferRelativeResize="0"/>
            <p:nvPr/>
          </p:nvPicPr>
          <p:blipFill rotWithShape="1">
            <a:blip r:embed="rId11">
              <a:alphaModFix/>
            </a:blip>
            <a:srcRect/>
            <a:stretch/>
          </p:blipFill>
          <p:spPr>
            <a:xfrm>
              <a:off x="6101817" y="5763968"/>
              <a:ext cx="723370" cy="280661"/>
            </a:xfrm>
            <a:prstGeom prst="rect">
              <a:avLst/>
            </a:prstGeom>
            <a:noFill/>
            <a:ln>
              <a:noFill/>
            </a:ln>
          </p:spPr>
        </p:pic>
        <p:pic>
          <p:nvPicPr>
            <p:cNvPr id="1433" name="Google Shape;1433;p30"/>
            <p:cNvPicPr preferRelativeResize="0"/>
            <p:nvPr/>
          </p:nvPicPr>
          <p:blipFill rotWithShape="1">
            <a:blip r:embed="rId12">
              <a:alphaModFix/>
            </a:blip>
            <a:srcRect/>
            <a:stretch/>
          </p:blipFill>
          <p:spPr>
            <a:xfrm>
              <a:off x="7484859" y="5865653"/>
              <a:ext cx="786824" cy="93260"/>
            </a:xfrm>
            <a:prstGeom prst="rect">
              <a:avLst/>
            </a:prstGeom>
            <a:noFill/>
            <a:ln>
              <a:noFill/>
            </a:ln>
          </p:spPr>
        </p:pic>
        <p:pic>
          <p:nvPicPr>
            <p:cNvPr id="1434" name="Google Shape;1434;p30"/>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711205" y="5703795"/>
              <a:ext cx="405668" cy="405668"/>
            </a:xfrm>
            <a:prstGeom prst="rect">
              <a:avLst/>
            </a:prstGeom>
            <a:noFill/>
            <a:ln>
              <a:noFill/>
            </a:ln>
          </p:spPr>
        </p:pic>
        <p:sp>
          <p:nvSpPr>
            <p:cNvPr id="1435" name="Google Shape;1435;p30"/>
            <p:cNvSpPr txBox="1"/>
            <p:nvPr/>
          </p:nvSpPr>
          <p:spPr>
            <a:xfrm>
              <a:off x="11073245" y="5776973"/>
              <a:ext cx="396262" cy="2462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33333"/>
                </a:buClr>
                <a:buSzPts val="1000"/>
                <a:buFont typeface="Verdana"/>
                <a:buNone/>
              </a:pPr>
              <a:r>
                <a:rPr lang="en-US" sz="1000" b="0" i="0" u="none" strike="noStrike" cap="none">
                  <a:solidFill>
                    <a:srgbClr val="333333"/>
                  </a:solidFill>
                  <a:latin typeface="Avenir"/>
                  <a:ea typeface="Avenir"/>
                  <a:cs typeface="Avenir"/>
                  <a:sym typeface="Avenir"/>
                </a:rPr>
                <a:t>IoT</a:t>
              </a:r>
              <a:endParaRPr sz="1400" b="0" i="0" u="none" strike="noStrike" cap="none">
                <a:solidFill>
                  <a:srgbClr val="000000"/>
                </a:solidFill>
                <a:latin typeface="Avenir"/>
                <a:ea typeface="Avenir"/>
                <a:cs typeface="Avenir"/>
                <a:sym typeface="Avenir"/>
              </a:endParaRPr>
            </a:p>
          </p:txBody>
        </p:sp>
      </p:grpSp>
      <p:pic>
        <p:nvPicPr>
          <p:cNvPr id="1436" name="Google Shape;1436;p30"/>
          <p:cNvPicPr preferRelativeResize="0"/>
          <p:nvPr/>
        </p:nvPicPr>
        <p:blipFill rotWithShape="1">
          <a:blip r:embed="rId14">
            <a:alphaModFix/>
          </a:blip>
          <a:srcRect/>
          <a:stretch/>
        </p:blipFill>
        <p:spPr>
          <a:xfrm>
            <a:off x="3839782" y="5145592"/>
            <a:ext cx="311426" cy="311426"/>
          </a:xfrm>
          <a:prstGeom prst="rect">
            <a:avLst/>
          </a:prstGeom>
          <a:noFill/>
          <a:ln>
            <a:noFill/>
          </a:ln>
        </p:spPr>
      </p:pic>
      <p:pic>
        <p:nvPicPr>
          <p:cNvPr id="1437" name="Google Shape;1437;p30"/>
          <p:cNvPicPr preferRelativeResize="0"/>
          <p:nvPr/>
        </p:nvPicPr>
        <p:blipFill rotWithShape="1">
          <a:blip r:embed="rId14">
            <a:alphaModFix/>
          </a:blip>
          <a:srcRect/>
          <a:stretch/>
        </p:blipFill>
        <p:spPr>
          <a:xfrm>
            <a:off x="5261077" y="5145592"/>
            <a:ext cx="311426" cy="311426"/>
          </a:xfrm>
          <a:prstGeom prst="rect">
            <a:avLst/>
          </a:prstGeom>
          <a:noFill/>
          <a:ln>
            <a:noFill/>
          </a:ln>
        </p:spPr>
      </p:pic>
      <p:pic>
        <p:nvPicPr>
          <p:cNvPr id="1438" name="Google Shape;1438;p30"/>
          <p:cNvPicPr preferRelativeResize="0"/>
          <p:nvPr/>
        </p:nvPicPr>
        <p:blipFill rotWithShape="1">
          <a:blip r:embed="rId14">
            <a:alphaModFix/>
          </a:blip>
          <a:srcRect/>
          <a:stretch/>
        </p:blipFill>
        <p:spPr>
          <a:xfrm>
            <a:off x="6652556" y="5145592"/>
            <a:ext cx="311426" cy="311426"/>
          </a:xfrm>
          <a:prstGeom prst="rect">
            <a:avLst/>
          </a:prstGeom>
          <a:noFill/>
          <a:ln>
            <a:noFill/>
          </a:ln>
        </p:spPr>
      </p:pic>
      <p:pic>
        <p:nvPicPr>
          <p:cNvPr id="1439" name="Google Shape;1439;p30"/>
          <p:cNvPicPr preferRelativeResize="0"/>
          <p:nvPr/>
        </p:nvPicPr>
        <p:blipFill rotWithShape="1">
          <a:blip r:embed="rId14">
            <a:alphaModFix/>
          </a:blip>
          <a:srcRect/>
          <a:stretch/>
        </p:blipFill>
        <p:spPr>
          <a:xfrm>
            <a:off x="7994338" y="5145592"/>
            <a:ext cx="311426" cy="311426"/>
          </a:xfrm>
          <a:prstGeom prst="rect">
            <a:avLst/>
          </a:prstGeom>
          <a:noFill/>
          <a:ln>
            <a:noFill/>
          </a:ln>
        </p:spPr>
      </p:pic>
      <p:pic>
        <p:nvPicPr>
          <p:cNvPr id="1422" name="Google Shape;1422;p30"/>
          <p:cNvPicPr preferRelativeResize="0"/>
          <p:nvPr/>
        </p:nvPicPr>
        <p:blipFill rotWithShape="1">
          <a:blip r:embed="rId14">
            <a:alphaModFix/>
          </a:blip>
          <a:srcRect/>
          <a:stretch/>
        </p:blipFill>
        <p:spPr>
          <a:xfrm>
            <a:off x="9723747" y="5145592"/>
            <a:ext cx="311426" cy="311426"/>
          </a:xfrm>
          <a:prstGeom prst="rect">
            <a:avLst/>
          </a:prstGeom>
          <a:noFill/>
          <a:ln>
            <a:noFill/>
          </a:ln>
        </p:spPr>
      </p:pic>
      <p:pic>
        <p:nvPicPr>
          <p:cNvPr id="1440" name="Google Shape;1440;p30"/>
          <p:cNvPicPr preferRelativeResize="0"/>
          <p:nvPr/>
        </p:nvPicPr>
        <p:blipFill rotWithShape="1">
          <a:blip r:embed="rId14">
            <a:alphaModFix/>
          </a:blip>
          <a:srcRect/>
          <a:stretch/>
        </p:blipFill>
        <p:spPr>
          <a:xfrm>
            <a:off x="11075469" y="5145592"/>
            <a:ext cx="311426" cy="311426"/>
          </a:xfrm>
          <a:prstGeom prst="rect">
            <a:avLst/>
          </a:prstGeom>
          <a:noFill/>
          <a:ln>
            <a:noFill/>
          </a:ln>
        </p:spPr>
      </p:pic>
      <p:sp>
        <p:nvSpPr>
          <p:cNvPr id="1441" name="Google Shape;1441;p30"/>
          <p:cNvSpPr/>
          <p:nvPr/>
        </p:nvSpPr>
        <p:spPr>
          <a:xfrm>
            <a:off x="3144233" y="4058819"/>
            <a:ext cx="1546425" cy="33907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900"/>
              <a:buFont typeface="Verdana"/>
              <a:buNone/>
            </a:pPr>
            <a:r>
              <a:rPr lang="en-US" sz="900" b="0" i="0" u="none" strike="noStrike" cap="none">
                <a:solidFill>
                  <a:srgbClr val="333333"/>
                </a:solidFill>
                <a:latin typeface="Avenir"/>
                <a:ea typeface="Avenir"/>
                <a:cs typeface="Avenir"/>
                <a:sym typeface="Avenir"/>
              </a:rPr>
              <a:t>Shipping Microservices</a:t>
            </a:r>
            <a:endParaRPr sz="1400" b="0" i="0" u="none" strike="noStrike" cap="none">
              <a:solidFill>
                <a:srgbClr val="000000"/>
              </a:solidFill>
              <a:latin typeface="Avenir"/>
              <a:ea typeface="Avenir"/>
              <a:cs typeface="Avenir"/>
              <a:sym typeface="Avenir"/>
            </a:endParaRPr>
          </a:p>
        </p:txBody>
      </p:sp>
      <p:sp>
        <p:nvSpPr>
          <p:cNvPr id="1442" name="Google Shape;1442;p30"/>
          <p:cNvSpPr/>
          <p:nvPr/>
        </p:nvSpPr>
        <p:spPr>
          <a:xfrm>
            <a:off x="4877585" y="4058819"/>
            <a:ext cx="1546425" cy="33907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900"/>
              <a:buFont typeface="Verdana"/>
              <a:buNone/>
            </a:pPr>
            <a:r>
              <a:rPr lang="en-US" sz="900" b="0" i="0" u="none" strike="noStrike" cap="none">
                <a:solidFill>
                  <a:srgbClr val="333333"/>
                </a:solidFill>
                <a:latin typeface="Avenir"/>
                <a:ea typeface="Avenir"/>
                <a:cs typeface="Avenir"/>
                <a:sym typeface="Avenir"/>
              </a:rPr>
              <a:t>Customer Microservices </a:t>
            </a:r>
            <a:endParaRPr sz="1400" b="0" i="0" u="none" strike="noStrike" cap="none">
              <a:solidFill>
                <a:srgbClr val="000000"/>
              </a:solidFill>
              <a:latin typeface="Avenir"/>
              <a:ea typeface="Avenir"/>
              <a:cs typeface="Avenir"/>
              <a:sym typeface="Avenir"/>
            </a:endParaRPr>
          </a:p>
        </p:txBody>
      </p:sp>
      <p:sp>
        <p:nvSpPr>
          <p:cNvPr id="1443" name="Google Shape;1443;p30"/>
          <p:cNvSpPr/>
          <p:nvPr/>
        </p:nvSpPr>
        <p:spPr>
          <a:xfrm>
            <a:off x="6610937" y="4058819"/>
            <a:ext cx="1546425" cy="33907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900"/>
              <a:buFont typeface="Verdana"/>
              <a:buNone/>
            </a:pPr>
            <a:r>
              <a:rPr lang="en-US" sz="900" b="0" i="0" u="none" strike="noStrike" cap="none">
                <a:solidFill>
                  <a:srgbClr val="333333"/>
                </a:solidFill>
                <a:latin typeface="Avenir"/>
                <a:ea typeface="Avenir"/>
                <a:cs typeface="Avenir"/>
                <a:sym typeface="Avenir"/>
              </a:rPr>
              <a:t>Payment Microservices</a:t>
            </a:r>
            <a:endParaRPr sz="1400" b="0" i="0" u="none" strike="noStrike" cap="none">
              <a:solidFill>
                <a:srgbClr val="000000"/>
              </a:solidFill>
              <a:latin typeface="Avenir"/>
              <a:ea typeface="Avenir"/>
              <a:cs typeface="Avenir"/>
              <a:sym typeface="Avenir"/>
            </a:endParaRPr>
          </a:p>
        </p:txBody>
      </p:sp>
      <p:sp>
        <p:nvSpPr>
          <p:cNvPr id="1444" name="Google Shape;1444;p30"/>
          <p:cNvSpPr/>
          <p:nvPr/>
        </p:nvSpPr>
        <p:spPr>
          <a:xfrm>
            <a:off x="8344289" y="4058819"/>
            <a:ext cx="1546425" cy="33907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900"/>
              <a:buFont typeface="Verdana"/>
              <a:buNone/>
            </a:pPr>
            <a:r>
              <a:rPr lang="en-US" sz="900" b="0" i="0" u="none" strike="noStrike" cap="none">
                <a:solidFill>
                  <a:srgbClr val="333333"/>
                </a:solidFill>
                <a:latin typeface="Avenir"/>
                <a:ea typeface="Avenir"/>
                <a:cs typeface="Avenir"/>
                <a:sym typeface="Avenir"/>
              </a:rPr>
              <a:t>Order Microservices</a:t>
            </a:r>
            <a:endParaRPr sz="1400" b="0" i="0" u="none" strike="noStrike" cap="none">
              <a:solidFill>
                <a:srgbClr val="000000"/>
              </a:solidFill>
              <a:latin typeface="Avenir"/>
              <a:ea typeface="Avenir"/>
              <a:cs typeface="Avenir"/>
              <a:sym typeface="Avenir"/>
            </a:endParaRPr>
          </a:p>
        </p:txBody>
      </p:sp>
      <p:sp>
        <p:nvSpPr>
          <p:cNvPr id="1445" name="Google Shape;1445;p30"/>
          <p:cNvSpPr/>
          <p:nvPr/>
        </p:nvSpPr>
        <p:spPr>
          <a:xfrm>
            <a:off x="10077641" y="4058819"/>
            <a:ext cx="1546425" cy="33907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33333"/>
              </a:buClr>
              <a:buSzPts val="900"/>
              <a:buFont typeface="Verdana"/>
              <a:buNone/>
            </a:pPr>
            <a:r>
              <a:rPr lang="en-US" sz="900" b="0" i="0" u="none" strike="noStrike" cap="none">
                <a:solidFill>
                  <a:srgbClr val="333333"/>
                </a:solidFill>
                <a:latin typeface="Avenir"/>
                <a:ea typeface="Avenir"/>
                <a:cs typeface="Avenir"/>
                <a:sym typeface="Avenir"/>
              </a:rPr>
              <a:t>Inventory Microservices</a:t>
            </a:r>
            <a:endParaRPr sz="1400" b="0" i="0" u="none" strike="noStrike" cap="none">
              <a:solidFill>
                <a:srgbClr val="000000"/>
              </a:solidFill>
              <a:latin typeface="Avenir"/>
              <a:ea typeface="Avenir"/>
              <a:cs typeface="Avenir"/>
              <a:sym typeface="Avenir"/>
            </a:endParaRPr>
          </a:p>
        </p:txBody>
      </p:sp>
      <p:sp>
        <p:nvSpPr>
          <p:cNvPr id="1446" name="Google Shape;1446;p30"/>
          <p:cNvSpPr/>
          <p:nvPr/>
        </p:nvSpPr>
        <p:spPr>
          <a:xfrm>
            <a:off x="4225297" y="3738289"/>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nvGrpSpPr>
          <p:cNvPr id="1447" name="Google Shape;1447;p30"/>
          <p:cNvGrpSpPr/>
          <p:nvPr/>
        </p:nvGrpSpPr>
        <p:grpSpPr>
          <a:xfrm>
            <a:off x="5264611" y="3801349"/>
            <a:ext cx="782790" cy="83543"/>
            <a:chOff x="3141525" y="4400877"/>
            <a:chExt cx="782790" cy="83543"/>
          </a:xfrm>
        </p:grpSpPr>
        <p:sp>
          <p:nvSpPr>
            <p:cNvPr id="1448" name="Google Shape;1448;p30"/>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49" name="Google Shape;1449;p30"/>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50" name="Google Shape;1450;p30"/>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grpSp>
        <p:nvGrpSpPr>
          <p:cNvPr id="1451" name="Google Shape;1451;p30"/>
          <p:cNvGrpSpPr/>
          <p:nvPr/>
        </p:nvGrpSpPr>
        <p:grpSpPr>
          <a:xfrm>
            <a:off x="6992754" y="3801349"/>
            <a:ext cx="782790" cy="83543"/>
            <a:chOff x="3141525" y="4400877"/>
            <a:chExt cx="782790" cy="83543"/>
          </a:xfrm>
        </p:grpSpPr>
        <p:sp>
          <p:nvSpPr>
            <p:cNvPr id="1452" name="Google Shape;1452;p30"/>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53" name="Google Shape;1453;p30"/>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54" name="Google Shape;1454;p30"/>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grpSp>
        <p:nvGrpSpPr>
          <p:cNvPr id="1455" name="Google Shape;1455;p30"/>
          <p:cNvGrpSpPr/>
          <p:nvPr/>
        </p:nvGrpSpPr>
        <p:grpSpPr>
          <a:xfrm>
            <a:off x="8722672" y="3801349"/>
            <a:ext cx="782790" cy="83543"/>
            <a:chOff x="3141525" y="4400877"/>
            <a:chExt cx="782790" cy="83543"/>
          </a:xfrm>
        </p:grpSpPr>
        <p:sp>
          <p:nvSpPr>
            <p:cNvPr id="1456" name="Google Shape;1456;p30"/>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57" name="Google Shape;1457;p30"/>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58" name="Google Shape;1458;p30"/>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grpSp>
        <p:nvGrpSpPr>
          <p:cNvPr id="1459" name="Google Shape;1459;p30"/>
          <p:cNvGrpSpPr/>
          <p:nvPr/>
        </p:nvGrpSpPr>
        <p:grpSpPr>
          <a:xfrm>
            <a:off x="10461221" y="3801349"/>
            <a:ext cx="782790" cy="83543"/>
            <a:chOff x="3141525" y="4400877"/>
            <a:chExt cx="782790" cy="83543"/>
          </a:xfrm>
        </p:grpSpPr>
        <p:sp>
          <p:nvSpPr>
            <p:cNvPr id="1460" name="Google Shape;1460;p30"/>
            <p:cNvSpPr/>
            <p:nvPr/>
          </p:nvSpPr>
          <p:spPr>
            <a:xfrm>
              <a:off x="3141525"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61" name="Google Shape;1461;p30"/>
            <p:cNvSpPr/>
            <p:nvPr/>
          </p:nvSpPr>
          <p:spPr>
            <a:xfrm>
              <a:off x="3491148"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462" name="Google Shape;1462;p30"/>
            <p:cNvSpPr/>
            <p:nvPr/>
          </p:nvSpPr>
          <p:spPr>
            <a:xfrm>
              <a:off x="3840772" y="4400877"/>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grpSp>
      <p:sp>
        <p:nvSpPr>
          <p:cNvPr id="1463" name="Google Shape;1463;p30"/>
          <p:cNvSpPr txBox="1"/>
          <p:nvPr/>
        </p:nvSpPr>
        <p:spPr>
          <a:xfrm>
            <a:off x="3833388"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64" name="Google Shape;1464;p30"/>
          <p:cNvSpPr txBox="1"/>
          <p:nvPr/>
        </p:nvSpPr>
        <p:spPr>
          <a:xfrm>
            <a:off x="5229482"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65" name="Google Shape;1465;p30"/>
          <p:cNvSpPr txBox="1"/>
          <p:nvPr/>
        </p:nvSpPr>
        <p:spPr>
          <a:xfrm>
            <a:off x="6650067"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66" name="Google Shape;1466;p30"/>
          <p:cNvSpPr txBox="1"/>
          <p:nvPr/>
        </p:nvSpPr>
        <p:spPr>
          <a:xfrm>
            <a:off x="7972682"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67" name="Google Shape;1467;p30"/>
          <p:cNvSpPr txBox="1"/>
          <p:nvPr/>
        </p:nvSpPr>
        <p:spPr>
          <a:xfrm>
            <a:off x="9711675"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68" name="Google Shape;1468;p30"/>
          <p:cNvSpPr txBox="1"/>
          <p:nvPr/>
        </p:nvSpPr>
        <p:spPr>
          <a:xfrm>
            <a:off x="11058782" y="54299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cxnSp>
        <p:nvCxnSpPr>
          <p:cNvPr id="1469" name="Google Shape;1469;p30"/>
          <p:cNvCxnSpPr/>
          <p:nvPr/>
        </p:nvCxnSpPr>
        <p:spPr>
          <a:xfrm rot="10800000">
            <a:off x="6293333" y="3843120"/>
            <a:ext cx="419457"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0" name="Google Shape;1470;p30"/>
          <p:cNvCxnSpPr/>
          <p:nvPr/>
        </p:nvCxnSpPr>
        <p:spPr>
          <a:xfrm>
            <a:off x="8046945" y="3843120"/>
            <a:ext cx="424049"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1" name="Google Shape;1471;p30"/>
          <p:cNvCxnSpPr>
            <a:stCxn id="1399" idx="2"/>
          </p:cNvCxnSpPr>
          <p:nvPr/>
        </p:nvCxnSpPr>
        <p:spPr>
          <a:xfrm>
            <a:off x="4525264" y="2334301"/>
            <a:ext cx="0" cy="534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2" name="Google Shape;1472;p30"/>
          <p:cNvCxnSpPr/>
          <p:nvPr/>
        </p:nvCxnSpPr>
        <p:spPr>
          <a:xfrm>
            <a:off x="7389662" y="2333357"/>
            <a:ext cx="1" cy="535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3" name="Google Shape;1473;p30"/>
          <p:cNvCxnSpPr/>
          <p:nvPr/>
        </p:nvCxnSpPr>
        <p:spPr>
          <a:xfrm>
            <a:off x="10377791" y="2333357"/>
            <a:ext cx="1" cy="535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4" name="Google Shape;1474;p30"/>
          <p:cNvCxnSpPr/>
          <p:nvPr/>
        </p:nvCxnSpPr>
        <p:spPr>
          <a:xfrm>
            <a:off x="8493296" y="5388203"/>
            <a:ext cx="103446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5" name="Google Shape;1475;p30"/>
          <p:cNvCxnSpPr/>
          <p:nvPr/>
        </p:nvCxnSpPr>
        <p:spPr>
          <a:xfrm rot="10800000">
            <a:off x="3976651"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6" name="Google Shape;1476;p30"/>
          <p:cNvCxnSpPr/>
          <p:nvPr/>
        </p:nvCxnSpPr>
        <p:spPr>
          <a:xfrm rot="10800000">
            <a:off x="5400205"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7" name="Google Shape;1477;p30"/>
          <p:cNvCxnSpPr/>
          <p:nvPr/>
        </p:nvCxnSpPr>
        <p:spPr>
          <a:xfrm rot="10800000">
            <a:off x="6771805"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8" name="Google Shape;1478;p30"/>
          <p:cNvCxnSpPr/>
          <p:nvPr/>
        </p:nvCxnSpPr>
        <p:spPr>
          <a:xfrm rot="10800000">
            <a:off x="8153796"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79" name="Google Shape;1479;p30"/>
          <p:cNvCxnSpPr/>
          <p:nvPr/>
        </p:nvCxnSpPr>
        <p:spPr>
          <a:xfrm rot="10800000">
            <a:off x="9878687"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0" name="Google Shape;1480;p30"/>
          <p:cNvCxnSpPr/>
          <p:nvPr/>
        </p:nvCxnSpPr>
        <p:spPr>
          <a:xfrm rot="10800000">
            <a:off x="11219114" y="5615188"/>
            <a:ext cx="0" cy="187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1481" name="Google Shape;1481;p30"/>
          <p:cNvCxnSpPr>
            <a:stCxn id="1417" idx="2"/>
          </p:cNvCxnSpPr>
          <p:nvPr/>
        </p:nvCxnSpPr>
        <p:spPr>
          <a:xfrm>
            <a:off x="3567820" y="3967910"/>
            <a:ext cx="0" cy="104100"/>
          </a:xfrm>
          <a:prstGeom prst="straightConnector1">
            <a:avLst/>
          </a:prstGeom>
          <a:noFill/>
          <a:ln w="9525" cap="flat" cmpd="sng">
            <a:solidFill>
              <a:schemeClr val="accent1"/>
            </a:solidFill>
            <a:prstDash val="dash"/>
            <a:miter lim="800000"/>
            <a:headEnd type="none" w="sm" len="sm"/>
            <a:tailEnd type="none" w="sm" len="sm"/>
          </a:ln>
        </p:spPr>
      </p:cxnSp>
      <p:cxnSp>
        <p:nvCxnSpPr>
          <p:cNvPr id="1482" name="Google Shape;1482;p30"/>
          <p:cNvCxnSpPr/>
          <p:nvPr/>
        </p:nvCxnSpPr>
        <p:spPr>
          <a:xfrm>
            <a:off x="392024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3" name="Google Shape;1483;p30"/>
          <p:cNvCxnSpPr/>
          <p:nvPr/>
        </p:nvCxnSpPr>
        <p:spPr>
          <a:xfrm>
            <a:off x="426949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4" name="Google Shape;1484;p30"/>
          <p:cNvCxnSpPr/>
          <p:nvPr/>
        </p:nvCxnSpPr>
        <p:spPr>
          <a:xfrm>
            <a:off x="5307721"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5" name="Google Shape;1485;p30"/>
          <p:cNvCxnSpPr/>
          <p:nvPr/>
        </p:nvCxnSpPr>
        <p:spPr>
          <a:xfrm>
            <a:off x="566014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6" name="Google Shape;1486;p30"/>
          <p:cNvCxnSpPr/>
          <p:nvPr/>
        </p:nvCxnSpPr>
        <p:spPr>
          <a:xfrm>
            <a:off x="600939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7" name="Google Shape;1487;p30"/>
          <p:cNvCxnSpPr/>
          <p:nvPr/>
        </p:nvCxnSpPr>
        <p:spPr>
          <a:xfrm>
            <a:off x="7034921"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8" name="Google Shape;1488;p30"/>
          <p:cNvCxnSpPr/>
          <p:nvPr/>
        </p:nvCxnSpPr>
        <p:spPr>
          <a:xfrm>
            <a:off x="738734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89" name="Google Shape;1489;p30"/>
          <p:cNvCxnSpPr/>
          <p:nvPr/>
        </p:nvCxnSpPr>
        <p:spPr>
          <a:xfrm>
            <a:off x="773659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90" name="Google Shape;1490;p30"/>
          <p:cNvCxnSpPr/>
          <p:nvPr/>
        </p:nvCxnSpPr>
        <p:spPr>
          <a:xfrm>
            <a:off x="8765296"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91" name="Google Shape;1491;p30"/>
          <p:cNvCxnSpPr/>
          <p:nvPr/>
        </p:nvCxnSpPr>
        <p:spPr>
          <a:xfrm>
            <a:off x="9117721"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92" name="Google Shape;1492;p30"/>
          <p:cNvCxnSpPr/>
          <p:nvPr/>
        </p:nvCxnSpPr>
        <p:spPr>
          <a:xfrm>
            <a:off x="9466971"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93" name="Google Shape;1493;p30"/>
          <p:cNvCxnSpPr/>
          <p:nvPr/>
        </p:nvCxnSpPr>
        <p:spPr>
          <a:xfrm>
            <a:off x="10502021" y="3967910"/>
            <a:ext cx="0" cy="104078"/>
          </a:xfrm>
          <a:prstGeom prst="straightConnector1">
            <a:avLst/>
          </a:prstGeom>
          <a:noFill/>
          <a:ln w="9525" cap="flat" cmpd="sng">
            <a:solidFill>
              <a:schemeClr val="accent1"/>
            </a:solidFill>
            <a:prstDash val="dash"/>
            <a:miter lim="800000"/>
            <a:headEnd type="none" w="sm" len="sm"/>
            <a:tailEnd type="none" w="sm" len="sm"/>
          </a:ln>
        </p:spPr>
      </p:cxnSp>
      <p:cxnSp>
        <p:nvCxnSpPr>
          <p:cNvPr id="1494" name="Google Shape;1494;p30"/>
          <p:cNvCxnSpPr/>
          <p:nvPr/>
        </p:nvCxnSpPr>
        <p:spPr>
          <a:xfrm>
            <a:off x="10854446" y="3967910"/>
            <a:ext cx="0" cy="104078"/>
          </a:xfrm>
          <a:prstGeom prst="straightConnector1">
            <a:avLst/>
          </a:prstGeom>
          <a:noFill/>
          <a:ln w="9525" cap="flat" cmpd="sng">
            <a:solidFill>
              <a:schemeClr val="accent1"/>
            </a:solidFill>
            <a:prstDash val="dash"/>
            <a:miter lim="800000"/>
            <a:headEnd type="none" w="sm" len="sm"/>
            <a:tailEnd type="none" w="sm" len="sm"/>
          </a:ln>
        </p:spPr>
      </p:cxnSp>
      <p:pic>
        <p:nvPicPr>
          <p:cNvPr id="1495" name="Google Shape;1495;p30" descr="Image result for sap hana"/>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3462000" y="5859503"/>
            <a:ext cx="1079029" cy="296587"/>
          </a:xfrm>
          <a:prstGeom prst="rect">
            <a:avLst/>
          </a:prstGeom>
          <a:noFill/>
          <a:ln>
            <a:noFill/>
          </a:ln>
        </p:spPr>
      </p:pic>
      <p:cxnSp>
        <p:nvCxnSpPr>
          <p:cNvPr id="1496" name="Google Shape;1496;p30"/>
          <p:cNvCxnSpPr/>
          <p:nvPr/>
        </p:nvCxnSpPr>
        <p:spPr>
          <a:xfrm>
            <a:off x="4627416" y="3846221"/>
            <a:ext cx="424049"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97" name="Google Shape;1497;p30"/>
          <p:cNvCxnSpPr/>
          <p:nvPr/>
        </p:nvCxnSpPr>
        <p:spPr>
          <a:xfrm rot="10800000">
            <a:off x="9745454" y="3843120"/>
            <a:ext cx="419457" cy="0"/>
          </a:xfrm>
          <a:prstGeom prst="straightConnector1">
            <a:avLst/>
          </a:prstGeom>
          <a:noFill/>
          <a:ln w="9525" cap="flat" cmpd="sng">
            <a:solidFill>
              <a:schemeClr val="accent1"/>
            </a:solidFill>
            <a:prstDash val="solid"/>
            <a:miter lim="800000"/>
            <a:headEnd type="none" w="sm" len="sm"/>
            <a:tailEnd type="triangle" w="med" len="med"/>
          </a:ln>
        </p:spPr>
      </p:cxnSp>
      <p:sp>
        <p:nvSpPr>
          <p:cNvPr id="1498" name="Google Shape;1498;p30"/>
          <p:cNvSpPr txBox="1"/>
          <p:nvPr/>
        </p:nvSpPr>
        <p:spPr>
          <a:xfrm>
            <a:off x="4109012" y="3811584"/>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499" name="Google Shape;1499;p30"/>
          <p:cNvSpPr/>
          <p:nvPr/>
        </p:nvSpPr>
        <p:spPr>
          <a:xfrm>
            <a:off x="3894222" y="3743545"/>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0" name="Google Shape;1500;p30"/>
          <p:cNvSpPr txBox="1"/>
          <p:nvPr/>
        </p:nvSpPr>
        <p:spPr>
          <a:xfrm>
            <a:off x="3777937" y="3806330"/>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01" name="Google Shape;1501;p30"/>
          <p:cNvSpPr/>
          <p:nvPr/>
        </p:nvSpPr>
        <p:spPr>
          <a:xfrm>
            <a:off x="3563144" y="3738289"/>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2" name="Google Shape;1502;p30"/>
          <p:cNvSpPr txBox="1"/>
          <p:nvPr/>
        </p:nvSpPr>
        <p:spPr>
          <a:xfrm>
            <a:off x="3446859" y="3801074"/>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grpSp>
        <p:nvGrpSpPr>
          <p:cNvPr id="1503" name="Google Shape;1503;p30"/>
          <p:cNvGrpSpPr/>
          <p:nvPr/>
        </p:nvGrpSpPr>
        <p:grpSpPr>
          <a:xfrm>
            <a:off x="5148583" y="3706969"/>
            <a:ext cx="1039705" cy="272312"/>
            <a:chOff x="3303293" y="4382347"/>
            <a:chExt cx="1039705" cy="272312"/>
          </a:xfrm>
        </p:grpSpPr>
        <p:sp>
          <p:nvSpPr>
            <p:cNvPr id="1504" name="Google Shape;1504;p30"/>
            <p:cNvSpPr/>
            <p:nvPr/>
          </p:nvSpPr>
          <p:spPr>
            <a:xfrm>
              <a:off x="3655508"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5" name="Google Shape;1505;p30"/>
            <p:cNvSpPr/>
            <p:nvPr/>
          </p:nvSpPr>
          <p:spPr>
            <a:xfrm>
              <a:off x="4007719"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6" name="Google Shape;1506;p30"/>
            <p:cNvSpPr/>
            <p:nvPr/>
          </p:nvSpPr>
          <p:spPr>
            <a:xfrm>
              <a:off x="3303293"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7" name="Google Shape;1507;p30"/>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08" name="Google Shape;1508;p30"/>
            <p:cNvSpPr txBox="1"/>
            <p:nvPr/>
          </p:nvSpPr>
          <p:spPr>
            <a:xfrm>
              <a:off x="4012124" y="446999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09" name="Google Shape;1509;p30"/>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0" name="Google Shape;1510;p30"/>
            <p:cNvSpPr txBox="1"/>
            <p:nvPr/>
          </p:nvSpPr>
          <p:spPr>
            <a:xfrm>
              <a:off x="3681049" y="44647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11" name="Google Shape;1511;p30"/>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2" name="Google Shape;1512;p30"/>
            <p:cNvSpPr txBox="1"/>
            <p:nvPr/>
          </p:nvSpPr>
          <p:spPr>
            <a:xfrm>
              <a:off x="3349971" y="445948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grpSp>
      <p:grpSp>
        <p:nvGrpSpPr>
          <p:cNvPr id="1513" name="Google Shape;1513;p30"/>
          <p:cNvGrpSpPr/>
          <p:nvPr/>
        </p:nvGrpSpPr>
        <p:grpSpPr>
          <a:xfrm>
            <a:off x="6876742" y="3722833"/>
            <a:ext cx="1039705" cy="272312"/>
            <a:chOff x="3303293" y="4382347"/>
            <a:chExt cx="1039705" cy="272312"/>
          </a:xfrm>
        </p:grpSpPr>
        <p:sp>
          <p:nvSpPr>
            <p:cNvPr id="1514" name="Google Shape;1514;p30"/>
            <p:cNvSpPr/>
            <p:nvPr/>
          </p:nvSpPr>
          <p:spPr>
            <a:xfrm>
              <a:off x="3655508"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5" name="Google Shape;1515;p30"/>
            <p:cNvSpPr/>
            <p:nvPr/>
          </p:nvSpPr>
          <p:spPr>
            <a:xfrm>
              <a:off x="4007719"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6" name="Google Shape;1516;p30"/>
            <p:cNvSpPr/>
            <p:nvPr/>
          </p:nvSpPr>
          <p:spPr>
            <a:xfrm>
              <a:off x="3303293"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7" name="Google Shape;1517;p30"/>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18" name="Google Shape;1518;p30"/>
            <p:cNvSpPr txBox="1"/>
            <p:nvPr/>
          </p:nvSpPr>
          <p:spPr>
            <a:xfrm>
              <a:off x="4012124" y="446999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19" name="Google Shape;1519;p30"/>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0" name="Google Shape;1520;p30"/>
            <p:cNvSpPr txBox="1"/>
            <p:nvPr/>
          </p:nvSpPr>
          <p:spPr>
            <a:xfrm>
              <a:off x="3681049" y="44647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21" name="Google Shape;1521;p30"/>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2" name="Google Shape;1522;p30"/>
            <p:cNvSpPr txBox="1"/>
            <p:nvPr/>
          </p:nvSpPr>
          <p:spPr>
            <a:xfrm>
              <a:off x="3349971" y="445948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grpSp>
      <p:grpSp>
        <p:nvGrpSpPr>
          <p:cNvPr id="1523" name="Google Shape;1523;p30"/>
          <p:cNvGrpSpPr/>
          <p:nvPr/>
        </p:nvGrpSpPr>
        <p:grpSpPr>
          <a:xfrm>
            <a:off x="8605659" y="3706969"/>
            <a:ext cx="1039705" cy="272312"/>
            <a:chOff x="3303293" y="4382347"/>
            <a:chExt cx="1039705" cy="272312"/>
          </a:xfrm>
        </p:grpSpPr>
        <p:sp>
          <p:nvSpPr>
            <p:cNvPr id="1524" name="Google Shape;1524;p30"/>
            <p:cNvSpPr/>
            <p:nvPr/>
          </p:nvSpPr>
          <p:spPr>
            <a:xfrm>
              <a:off x="3655508"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5" name="Google Shape;1525;p30"/>
            <p:cNvSpPr/>
            <p:nvPr/>
          </p:nvSpPr>
          <p:spPr>
            <a:xfrm>
              <a:off x="4007719"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6" name="Google Shape;1526;p30"/>
            <p:cNvSpPr/>
            <p:nvPr/>
          </p:nvSpPr>
          <p:spPr>
            <a:xfrm>
              <a:off x="3303293"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7" name="Google Shape;1527;p30"/>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28" name="Google Shape;1528;p30"/>
            <p:cNvSpPr txBox="1"/>
            <p:nvPr/>
          </p:nvSpPr>
          <p:spPr>
            <a:xfrm>
              <a:off x="4012124" y="446999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29" name="Google Shape;1529;p30"/>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0" name="Google Shape;1530;p30"/>
            <p:cNvSpPr txBox="1"/>
            <p:nvPr/>
          </p:nvSpPr>
          <p:spPr>
            <a:xfrm>
              <a:off x="3681049" y="44647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31" name="Google Shape;1531;p30"/>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2" name="Google Shape;1532;p30"/>
            <p:cNvSpPr txBox="1"/>
            <p:nvPr/>
          </p:nvSpPr>
          <p:spPr>
            <a:xfrm>
              <a:off x="3349971" y="445948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grpSp>
      <p:grpSp>
        <p:nvGrpSpPr>
          <p:cNvPr id="1533" name="Google Shape;1533;p30"/>
          <p:cNvGrpSpPr/>
          <p:nvPr/>
        </p:nvGrpSpPr>
        <p:grpSpPr>
          <a:xfrm>
            <a:off x="10333818" y="3702074"/>
            <a:ext cx="1039705" cy="272312"/>
            <a:chOff x="3303293" y="4382347"/>
            <a:chExt cx="1039705" cy="272312"/>
          </a:xfrm>
        </p:grpSpPr>
        <p:sp>
          <p:nvSpPr>
            <p:cNvPr id="1534" name="Google Shape;1534;p30"/>
            <p:cNvSpPr/>
            <p:nvPr/>
          </p:nvSpPr>
          <p:spPr>
            <a:xfrm>
              <a:off x="3655508"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5" name="Google Shape;1535;p30"/>
            <p:cNvSpPr/>
            <p:nvPr/>
          </p:nvSpPr>
          <p:spPr>
            <a:xfrm>
              <a:off x="4007719"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6" name="Google Shape;1536;p30"/>
            <p:cNvSpPr/>
            <p:nvPr/>
          </p:nvSpPr>
          <p:spPr>
            <a:xfrm>
              <a:off x="3303293" y="4382347"/>
              <a:ext cx="335279" cy="24397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7" name="Google Shape;1537;p30"/>
            <p:cNvSpPr/>
            <p:nvPr/>
          </p:nvSpPr>
          <p:spPr>
            <a:xfrm>
              <a:off x="4128409"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38" name="Google Shape;1538;p30"/>
            <p:cNvSpPr txBox="1"/>
            <p:nvPr/>
          </p:nvSpPr>
          <p:spPr>
            <a:xfrm>
              <a:off x="4012124" y="446999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39" name="Google Shape;1539;p30"/>
            <p:cNvSpPr/>
            <p:nvPr/>
          </p:nvSpPr>
          <p:spPr>
            <a:xfrm>
              <a:off x="3797334" y="4401954"/>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40" name="Google Shape;1540;p30"/>
            <p:cNvSpPr txBox="1"/>
            <p:nvPr/>
          </p:nvSpPr>
          <p:spPr>
            <a:xfrm>
              <a:off x="3681049" y="4464739"/>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sp>
          <p:nvSpPr>
            <p:cNvPr id="1541" name="Google Shape;1541;p30"/>
            <p:cNvSpPr/>
            <p:nvPr/>
          </p:nvSpPr>
          <p:spPr>
            <a:xfrm>
              <a:off x="3466256" y="4396698"/>
              <a:ext cx="83543" cy="83543"/>
            </a:xfrm>
            <a:prstGeom prst="ellipse">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Verdana"/>
                <a:buNone/>
              </a:pPr>
              <a:endParaRPr sz="1800" b="0" i="0" u="none" strike="noStrike" cap="none">
                <a:solidFill>
                  <a:srgbClr val="FFFFFF"/>
                </a:solidFill>
                <a:latin typeface="Avenir"/>
                <a:ea typeface="Avenir"/>
                <a:cs typeface="Avenir"/>
                <a:sym typeface="Avenir"/>
              </a:endParaRPr>
            </a:p>
          </p:txBody>
        </p:sp>
        <p:sp>
          <p:nvSpPr>
            <p:cNvPr id="1542" name="Google Shape;1542;p30"/>
            <p:cNvSpPr txBox="1"/>
            <p:nvPr/>
          </p:nvSpPr>
          <p:spPr>
            <a:xfrm>
              <a:off x="3349971" y="4459483"/>
              <a:ext cx="316112" cy="1846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33333"/>
                </a:buClr>
                <a:buSzPts val="600"/>
                <a:buFont typeface="Verdana"/>
                <a:buNone/>
              </a:pPr>
              <a:r>
                <a:rPr lang="en-US" sz="600" b="0" i="0" u="none" strike="noStrike" cap="none">
                  <a:solidFill>
                    <a:srgbClr val="333333"/>
                  </a:solidFill>
                  <a:latin typeface="Avenir"/>
                  <a:ea typeface="Avenir"/>
                  <a:cs typeface="Avenir"/>
                  <a:sym typeface="Avenir"/>
                </a:rPr>
                <a:t>API</a:t>
              </a:r>
              <a:endParaRPr sz="1400" b="0" i="0" u="none" strike="noStrike" cap="none">
                <a:solidFill>
                  <a:srgbClr val="000000"/>
                </a:solidFill>
                <a:latin typeface="Avenir"/>
                <a:ea typeface="Avenir"/>
                <a:cs typeface="Avenir"/>
                <a:sym typeface="Avenir"/>
              </a:endParaRPr>
            </a:p>
          </p:txBody>
        </p:sp>
      </p:grpSp>
      <p:sp>
        <p:nvSpPr>
          <p:cNvPr id="1543" name="Google Shape;1543;p30"/>
          <p:cNvSpPr/>
          <p:nvPr/>
        </p:nvSpPr>
        <p:spPr>
          <a:xfrm>
            <a:off x="1106516" y="1190952"/>
            <a:ext cx="1851828"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887A9"/>
              </a:buClr>
              <a:buSzPts val="1200"/>
              <a:buFont typeface="Verdana"/>
              <a:buNone/>
            </a:pPr>
            <a:r>
              <a:rPr lang="en-US" sz="1200" b="1" i="0" u="none" strike="noStrike" cap="none">
                <a:solidFill>
                  <a:srgbClr val="0887A9"/>
                </a:solidFill>
                <a:latin typeface="Avenir"/>
                <a:ea typeface="Avenir"/>
                <a:cs typeface="Avenir"/>
                <a:sym typeface="Avenir"/>
              </a:rPr>
              <a:t>Standard, secure interface for service consumption</a:t>
            </a:r>
            <a:endParaRPr sz="1200" b="0" i="0" u="none" strike="noStrike" cap="none">
              <a:solidFill>
                <a:srgbClr val="0887A9"/>
              </a:solidFill>
              <a:latin typeface="Avenir"/>
              <a:ea typeface="Avenir"/>
              <a:cs typeface="Avenir"/>
              <a:sym typeface="Avenir"/>
            </a:endParaRPr>
          </a:p>
        </p:txBody>
      </p:sp>
      <p:sp>
        <p:nvSpPr>
          <p:cNvPr id="1544" name="Google Shape;1544;p3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Tree>
    <p:extLst>
      <p:ext uri="{BB962C8B-B14F-4D97-AF65-F5344CB8AC3E}">
        <p14:creationId xmlns:p14="http://schemas.microsoft.com/office/powerpoint/2010/main" val="210460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500"/>
                                        <p:tgtEl>
                                          <p:spTgt spid="138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80"/>
                                        </p:tgtEl>
                                        <p:attrNameLst>
                                          <p:attrName>style.visibility</p:attrName>
                                        </p:attrNameLst>
                                      </p:cBhvr>
                                      <p:to>
                                        <p:strVal val="visible"/>
                                      </p:to>
                                    </p:set>
                                    <p:anim calcmode="lin" valueType="num">
                                      <p:cBhvr additive="base">
                                        <p:cTn id="12" dur="500"/>
                                        <p:tgtEl>
                                          <p:spTgt spid="138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375"/>
                                        </p:tgtEl>
                                        <p:attrNameLst>
                                          <p:attrName>style.visibility</p:attrName>
                                        </p:attrNameLst>
                                      </p:cBhvr>
                                      <p:to>
                                        <p:strVal val="visible"/>
                                      </p:to>
                                    </p:set>
                                    <p:anim calcmode="lin" valueType="num">
                                      <p:cBhvr additive="base">
                                        <p:cTn id="17" dur="500"/>
                                        <p:tgtEl>
                                          <p:spTgt spid="1375"/>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1543"/>
                                        </p:tgtEl>
                                        <p:attrNameLst>
                                          <p:attrName>style.visibility</p:attrName>
                                        </p:attrNameLst>
                                      </p:cBhvr>
                                      <p:to>
                                        <p:strVal val="visible"/>
                                      </p:to>
                                    </p:set>
                                    <p:anim calcmode="lin" valueType="num">
                                      <p:cBhvr additive="base">
                                        <p:cTn id="22" dur="500"/>
                                        <p:tgtEl>
                                          <p:spTgt spid="15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3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API Network Pattern</a:t>
            </a:r>
            <a:endParaRPr/>
          </a:p>
        </p:txBody>
      </p:sp>
      <p:pic>
        <p:nvPicPr>
          <p:cNvPr id="1550" name="Google Shape;1550;p32"/>
          <p:cNvPicPr preferRelativeResize="0"/>
          <p:nvPr/>
        </p:nvPicPr>
        <p:blipFill rotWithShape="1">
          <a:blip r:embed="rId3">
            <a:alphaModFix/>
          </a:blip>
          <a:srcRect/>
          <a:stretch/>
        </p:blipFill>
        <p:spPr>
          <a:xfrm>
            <a:off x="1660328" y="960120"/>
            <a:ext cx="8871343" cy="4937759"/>
          </a:xfrm>
          <a:prstGeom prst="rect">
            <a:avLst/>
          </a:prstGeom>
          <a:noFill/>
          <a:ln>
            <a:noFill/>
          </a:ln>
        </p:spPr>
      </p:pic>
    </p:spTree>
    <p:extLst>
      <p:ext uri="{BB962C8B-B14F-4D97-AF65-F5344CB8AC3E}">
        <p14:creationId xmlns:p14="http://schemas.microsoft.com/office/powerpoint/2010/main" val="301306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33"/>
          <p:cNvSpPr txBox="1">
            <a:spLocks noGrp="1"/>
          </p:cNvSpPr>
          <p:nvPr>
            <p:ph type="body" idx="1"/>
          </p:nvPr>
        </p:nvSpPr>
        <p:spPr>
          <a:xfrm>
            <a:off x="359973" y="1678806"/>
            <a:ext cx="4063801" cy="4351338"/>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Clr>
                <a:srgbClr val="333333"/>
              </a:buClr>
              <a:buSzPts val="1800"/>
              <a:buChar char="•"/>
            </a:pPr>
            <a:r>
              <a:rPr lang="en-US" sz="2400"/>
              <a:t>Customer iPhone App</a:t>
            </a:r>
            <a:endParaRPr/>
          </a:p>
          <a:p>
            <a:pPr marL="914400" lvl="1" indent="-342900" algn="l" rtl="0">
              <a:lnSpc>
                <a:spcPct val="90000"/>
              </a:lnSpc>
              <a:spcBef>
                <a:spcPts val="500"/>
              </a:spcBef>
              <a:spcAft>
                <a:spcPts val="0"/>
              </a:spcAft>
              <a:buSzPts val="1800"/>
              <a:buChar char="•"/>
            </a:pPr>
            <a:r>
              <a:rPr lang="en-US" sz="2000"/>
              <a:t>Drive additional revenues for Airport by connecting Airport and Retailers with Airlines</a:t>
            </a:r>
            <a:endParaRPr/>
          </a:p>
          <a:p>
            <a:pPr marL="914400" lvl="1" indent="-342900" algn="l" rtl="0">
              <a:lnSpc>
                <a:spcPct val="90000"/>
              </a:lnSpc>
              <a:spcBef>
                <a:spcPts val="500"/>
              </a:spcBef>
              <a:spcAft>
                <a:spcPts val="0"/>
              </a:spcAft>
              <a:buSzPts val="1800"/>
              <a:buChar char="•"/>
            </a:pPr>
            <a:r>
              <a:rPr lang="en-US" sz="2000"/>
              <a:t>Increase Customer Satisfaction by Providing Relevant Real-time information</a:t>
            </a:r>
            <a:endParaRPr/>
          </a:p>
          <a:p>
            <a:pPr marL="914400" lvl="1" indent="-342900" algn="l" rtl="0">
              <a:lnSpc>
                <a:spcPct val="90000"/>
              </a:lnSpc>
              <a:spcBef>
                <a:spcPts val="500"/>
              </a:spcBef>
              <a:spcAft>
                <a:spcPts val="0"/>
              </a:spcAft>
              <a:buSzPts val="1800"/>
              <a:buChar char="•"/>
            </a:pPr>
            <a:r>
              <a:rPr lang="en-US" sz="2000"/>
              <a:t>Real-time Offers and Status to Drive Customers from Gates to Retailers</a:t>
            </a:r>
            <a:endParaRPr/>
          </a:p>
          <a:p>
            <a:pPr marL="914400" lvl="1" indent="-342900" algn="l" rtl="0">
              <a:lnSpc>
                <a:spcPct val="90000"/>
              </a:lnSpc>
              <a:spcBef>
                <a:spcPts val="500"/>
              </a:spcBef>
              <a:spcAft>
                <a:spcPts val="0"/>
              </a:spcAft>
              <a:buSzPts val="1800"/>
              <a:buChar char="•"/>
            </a:pPr>
            <a:r>
              <a:rPr lang="en-US" sz="2000"/>
              <a:t>Seamless experience for your customers</a:t>
            </a:r>
            <a:endParaRPr/>
          </a:p>
        </p:txBody>
      </p:sp>
      <p:sp>
        <p:nvSpPr>
          <p:cNvPr id="1557" name="Google Shape;1557;p33"/>
          <p:cNvSpPr txBox="1">
            <a:spLocks noGrp="1"/>
          </p:cNvSpPr>
          <p:nvPr>
            <p:ph type="title"/>
          </p:nvPr>
        </p:nvSpPr>
        <p:spPr>
          <a:xfrm>
            <a:off x="786245" y="209260"/>
            <a:ext cx="1103428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Connected Customer Experience</a:t>
            </a:r>
            <a:br>
              <a:rPr lang="en-US"/>
            </a:br>
            <a:r>
              <a:rPr lang="en-US"/>
              <a:t>APIs Are Everywhere</a:t>
            </a:r>
            <a:endParaRPr/>
          </a:p>
        </p:txBody>
      </p:sp>
      <p:pic>
        <p:nvPicPr>
          <p:cNvPr id="1558" name="Google Shape;1558;p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937552" y="1140712"/>
            <a:ext cx="3502851" cy="5032376"/>
          </a:xfrm>
          <a:prstGeom prst="rect">
            <a:avLst/>
          </a:prstGeom>
          <a:noFill/>
          <a:ln>
            <a:noFill/>
          </a:ln>
        </p:spPr>
      </p:pic>
      <p:sp>
        <p:nvSpPr>
          <p:cNvPr id="1559" name="Google Shape;1559;p33"/>
          <p:cNvSpPr/>
          <p:nvPr/>
        </p:nvSpPr>
        <p:spPr>
          <a:xfrm>
            <a:off x="8070200" y="4574175"/>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60" name="Google Shape;1560;p33"/>
          <p:cNvCxnSpPr>
            <a:stCxn id="1559" idx="1"/>
            <a:endCxn id="1561" idx="3"/>
          </p:cNvCxnSpPr>
          <p:nvPr/>
        </p:nvCxnSpPr>
        <p:spPr>
          <a:xfrm rot="10800000">
            <a:off x="6580700" y="4559325"/>
            <a:ext cx="1489500" cy="519600"/>
          </a:xfrm>
          <a:prstGeom prst="bentConnector3">
            <a:avLst>
              <a:gd name="adj1" fmla="val 49997"/>
            </a:avLst>
          </a:prstGeom>
          <a:noFill/>
          <a:ln w="38100" cap="flat" cmpd="sng">
            <a:solidFill>
              <a:srgbClr val="FF0000"/>
            </a:solidFill>
            <a:prstDash val="solid"/>
            <a:round/>
            <a:headEnd type="none" w="sm" len="sm"/>
            <a:tailEnd type="oval" w="sm" len="sm"/>
          </a:ln>
        </p:spPr>
      </p:cxnSp>
      <p:sp>
        <p:nvSpPr>
          <p:cNvPr id="1562" name="Google Shape;1562;p33"/>
          <p:cNvSpPr/>
          <p:nvPr/>
        </p:nvSpPr>
        <p:spPr>
          <a:xfrm>
            <a:off x="8070200" y="1796225"/>
            <a:ext cx="3114900" cy="1009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63" name="Google Shape;1563;p33"/>
          <p:cNvCxnSpPr>
            <a:stCxn id="1562" idx="1"/>
            <a:endCxn id="1564" idx="3"/>
          </p:cNvCxnSpPr>
          <p:nvPr/>
        </p:nvCxnSpPr>
        <p:spPr>
          <a:xfrm flipH="1">
            <a:off x="6580700" y="2300975"/>
            <a:ext cx="1489500" cy="589800"/>
          </a:xfrm>
          <a:prstGeom prst="bentConnector3">
            <a:avLst>
              <a:gd name="adj1" fmla="val 49997"/>
            </a:avLst>
          </a:prstGeom>
          <a:noFill/>
          <a:ln w="38100" cap="flat" cmpd="sng">
            <a:solidFill>
              <a:srgbClr val="FF0000"/>
            </a:solidFill>
            <a:prstDash val="solid"/>
            <a:round/>
            <a:headEnd type="none" w="sm" len="sm"/>
            <a:tailEnd type="oval" w="sm" len="sm"/>
          </a:ln>
        </p:spPr>
      </p:cxnSp>
      <p:sp>
        <p:nvSpPr>
          <p:cNvPr id="1565" name="Google Shape;1565;p33"/>
          <p:cNvSpPr/>
          <p:nvPr/>
        </p:nvSpPr>
        <p:spPr>
          <a:xfrm>
            <a:off x="8070200" y="3640875"/>
            <a:ext cx="3114900" cy="8268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66" name="Google Shape;1566;p33"/>
          <p:cNvCxnSpPr>
            <a:stCxn id="1565" idx="1"/>
            <a:endCxn id="1567" idx="3"/>
          </p:cNvCxnSpPr>
          <p:nvPr/>
        </p:nvCxnSpPr>
        <p:spPr>
          <a:xfrm rot="10800000">
            <a:off x="6580700" y="3654675"/>
            <a:ext cx="1489500" cy="399600"/>
          </a:xfrm>
          <a:prstGeom prst="bentConnector3">
            <a:avLst>
              <a:gd name="adj1" fmla="val 49997"/>
            </a:avLst>
          </a:prstGeom>
          <a:noFill/>
          <a:ln w="38100" cap="flat" cmpd="sng">
            <a:solidFill>
              <a:srgbClr val="FF0000"/>
            </a:solidFill>
            <a:prstDash val="solid"/>
            <a:round/>
            <a:headEnd type="none" w="sm" len="sm"/>
            <a:tailEnd type="oval" w="sm" len="sm"/>
          </a:ln>
        </p:spPr>
      </p:cxnSp>
      <p:sp>
        <p:nvSpPr>
          <p:cNvPr id="1561" name="Google Shape;1561;p33"/>
          <p:cNvSpPr txBox="1"/>
          <p:nvPr/>
        </p:nvSpPr>
        <p:spPr>
          <a:xfrm>
            <a:off x="4423775" y="4393125"/>
            <a:ext cx="2157000" cy="33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Contextual Offers</a:t>
            </a:r>
            <a:endParaRPr sz="1400" b="0" i="0" u="none" strike="noStrike" cap="none">
              <a:solidFill>
                <a:srgbClr val="000000"/>
              </a:solidFill>
              <a:latin typeface="Verdana"/>
              <a:ea typeface="Verdana"/>
              <a:cs typeface="Verdana"/>
              <a:sym typeface="Verdana"/>
            </a:endParaRPr>
          </a:p>
        </p:txBody>
      </p:sp>
      <p:sp>
        <p:nvSpPr>
          <p:cNvPr id="1567" name="Google Shape;1567;p33"/>
          <p:cNvSpPr txBox="1"/>
          <p:nvPr/>
        </p:nvSpPr>
        <p:spPr>
          <a:xfrm>
            <a:off x="4352375" y="3488475"/>
            <a:ext cx="2228400" cy="33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Dynamic Experience</a:t>
            </a:r>
            <a:endParaRPr sz="1400" b="0" i="0" u="none" strike="noStrike" cap="none">
              <a:solidFill>
                <a:srgbClr val="000000"/>
              </a:solidFill>
              <a:latin typeface="Verdana"/>
              <a:ea typeface="Verdana"/>
              <a:cs typeface="Verdana"/>
              <a:sym typeface="Verdana"/>
            </a:endParaRPr>
          </a:p>
        </p:txBody>
      </p:sp>
      <p:sp>
        <p:nvSpPr>
          <p:cNvPr id="1564" name="Google Shape;1564;p33"/>
          <p:cNvSpPr txBox="1"/>
          <p:nvPr/>
        </p:nvSpPr>
        <p:spPr>
          <a:xfrm>
            <a:off x="4852875" y="2724525"/>
            <a:ext cx="1727900" cy="33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Verdana"/>
                <a:ea typeface="Verdana"/>
                <a:cs typeface="Verdana"/>
                <a:sym typeface="Verdana"/>
              </a:rPr>
              <a:t>Flight Details</a:t>
            </a:r>
            <a:endParaRPr sz="1400" b="0" i="0" u="none" strike="noStrike" cap="none">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40233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pic>
        <p:nvPicPr>
          <p:cNvPr id="1573" name="Google Shape;1573;p34"/>
          <p:cNvPicPr preferRelativeResize="0"/>
          <p:nvPr/>
        </p:nvPicPr>
        <p:blipFill rotWithShape="1">
          <a:blip r:embed="rId3">
            <a:alphaModFix/>
          </a:blip>
          <a:srcRect/>
          <a:stretch/>
        </p:blipFill>
        <p:spPr>
          <a:xfrm>
            <a:off x="5303673" y="1698773"/>
            <a:ext cx="950009" cy="560661"/>
          </a:xfrm>
          <a:prstGeom prst="rect">
            <a:avLst/>
          </a:prstGeom>
          <a:noFill/>
          <a:ln>
            <a:noFill/>
          </a:ln>
        </p:spPr>
      </p:pic>
      <p:pic>
        <p:nvPicPr>
          <p:cNvPr id="1574" name="Google Shape;1574;p34"/>
          <p:cNvPicPr preferRelativeResize="0"/>
          <p:nvPr/>
        </p:nvPicPr>
        <p:blipFill rotWithShape="1">
          <a:blip r:embed="rId4">
            <a:alphaModFix/>
          </a:blip>
          <a:srcRect/>
          <a:stretch/>
        </p:blipFill>
        <p:spPr>
          <a:xfrm>
            <a:off x="8104733" y="138147"/>
            <a:ext cx="848778" cy="1066813"/>
          </a:xfrm>
          <a:prstGeom prst="rect">
            <a:avLst/>
          </a:prstGeom>
          <a:noFill/>
          <a:ln>
            <a:noFill/>
          </a:ln>
        </p:spPr>
      </p:pic>
      <p:pic>
        <p:nvPicPr>
          <p:cNvPr id="1575" name="Google Shape;1575;p34"/>
          <p:cNvPicPr preferRelativeResize="0"/>
          <p:nvPr/>
        </p:nvPicPr>
        <p:blipFill rotWithShape="1">
          <a:blip r:embed="rId5">
            <a:alphaModFix/>
          </a:blip>
          <a:srcRect/>
          <a:stretch/>
        </p:blipFill>
        <p:spPr>
          <a:xfrm>
            <a:off x="8082195" y="1363474"/>
            <a:ext cx="926648" cy="981157"/>
          </a:xfrm>
          <a:prstGeom prst="rect">
            <a:avLst/>
          </a:prstGeom>
          <a:noFill/>
          <a:ln>
            <a:noFill/>
          </a:ln>
        </p:spPr>
      </p:pic>
      <p:pic>
        <p:nvPicPr>
          <p:cNvPr id="1576" name="Google Shape;1576;p3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32038" y="1698773"/>
            <a:ext cx="3192244" cy="4443121"/>
          </a:xfrm>
          <a:prstGeom prst="rect">
            <a:avLst/>
          </a:prstGeom>
          <a:noFill/>
          <a:ln>
            <a:noFill/>
          </a:ln>
        </p:spPr>
      </p:pic>
      <p:grpSp>
        <p:nvGrpSpPr>
          <p:cNvPr id="1577" name="Google Shape;1577;p34"/>
          <p:cNvGrpSpPr/>
          <p:nvPr/>
        </p:nvGrpSpPr>
        <p:grpSpPr>
          <a:xfrm>
            <a:off x="4204863" y="2573000"/>
            <a:ext cx="771472" cy="189471"/>
            <a:chOff x="3602455" y="2692202"/>
            <a:chExt cx="771472" cy="189471"/>
          </a:xfrm>
        </p:grpSpPr>
        <p:cxnSp>
          <p:nvCxnSpPr>
            <p:cNvPr id="1578" name="Google Shape;1578;p34"/>
            <p:cNvCxnSpPr/>
            <p:nvPr/>
          </p:nvCxnSpPr>
          <p:spPr>
            <a:xfrm>
              <a:off x="3666708" y="2692202"/>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579" name="Google Shape;1579;p34"/>
            <p:cNvCxnSpPr/>
            <p:nvPr/>
          </p:nvCxnSpPr>
          <p:spPr>
            <a:xfrm rot="10800000">
              <a:off x="3602455" y="2881673"/>
              <a:ext cx="771472" cy="0"/>
            </a:xfrm>
            <a:prstGeom prst="straightConnector1">
              <a:avLst/>
            </a:prstGeom>
            <a:noFill/>
            <a:ln w="34925" cap="flat" cmpd="sng">
              <a:solidFill>
                <a:srgbClr val="A5A5A5"/>
              </a:solidFill>
              <a:prstDash val="solid"/>
              <a:round/>
              <a:headEnd type="none" w="sm" len="sm"/>
              <a:tailEnd type="triangle" w="med" len="med"/>
            </a:ln>
          </p:spPr>
        </p:cxnSp>
      </p:grpSp>
      <p:pic>
        <p:nvPicPr>
          <p:cNvPr id="1580" name="Google Shape;1580;p34"/>
          <p:cNvPicPr preferRelativeResize="0"/>
          <p:nvPr/>
        </p:nvPicPr>
        <p:blipFill rotWithShape="1">
          <a:blip r:embed="rId7">
            <a:alphaModFix/>
          </a:blip>
          <a:srcRect/>
          <a:stretch/>
        </p:blipFill>
        <p:spPr>
          <a:xfrm>
            <a:off x="8039067" y="2711663"/>
            <a:ext cx="903287" cy="879926"/>
          </a:xfrm>
          <a:prstGeom prst="rect">
            <a:avLst/>
          </a:prstGeom>
          <a:noFill/>
          <a:ln>
            <a:noFill/>
          </a:ln>
        </p:spPr>
      </p:pic>
      <p:pic>
        <p:nvPicPr>
          <p:cNvPr id="1581" name="Google Shape;1581;p34"/>
          <p:cNvPicPr preferRelativeResize="0"/>
          <p:nvPr/>
        </p:nvPicPr>
        <p:blipFill rotWithShape="1">
          <a:blip r:embed="rId8">
            <a:alphaModFix/>
          </a:blip>
          <a:srcRect/>
          <a:stretch/>
        </p:blipFill>
        <p:spPr>
          <a:xfrm flipH="1">
            <a:off x="5295511" y="4380573"/>
            <a:ext cx="741437" cy="742950"/>
          </a:xfrm>
          <a:prstGeom prst="rect">
            <a:avLst/>
          </a:prstGeom>
          <a:noFill/>
          <a:ln>
            <a:noFill/>
          </a:ln>
        </p:spPr>
      </p:pic>
      <p:sp>
        <p:nvSpPr>
          <p:cNvPr id="1582" name="Google Shape;1582;p34"/>
          <p:cNvSpPr txBox="1"/>
          <p:nvPr/>
        </p:nvSpPr>
        <p:spPr>
          <a:xfrm>
            <a:off x="9021502" y="2782294"/>
            <a:ext cx="19075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Passengers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passenger details.</a:t>
            </a:r>
            <a:endParaRPr sz="1400" b="0" i="0" u="none" strike="noStrike" cap="none">
              <a:solidFill>
                <a:srgbClr val="000000"/>
              </a:solidFill>
              <a:latin typeface="Arial"/>
              <a:ea typeface="Arial"/>
              <a:cs typeface="Arial"/>
              <a:sym typeface="Arial"/>
            </a:endParaRPr>
          </a:p>
        </p:txBody>
      </p:sp>
      <p:sp>
        <p:nvSpPr>
          <p:cNvPr id="1583" name="Google Shape;1583;p34"/>
          <p:cNvSpPr txBox="1"/>
          <p:nvPr/>
        </p:nvSpPr>
        <p:spPr>
          <a:xfrm>
            <a:off x="9008843" y="1569647"/>
            <a:ext cx="19075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Reservations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reservation details.</a:t>
            </a:r>
            <a:endParaRPr sz="1400" b="0" i="0" u="none" strike="noStrike" cap="none">
              <a:solidFill>
                <a:srgbClr val="000000"/>
              </a:solidFill>
              <a:latin typeface="Arial"/>
              <a:ea typeface="Arial"/>
              <a:cs typeface="Arial"/>
              <a:sym typeface="Arial"/>
            </a:endParaRPr>
          </a:p>
        </p:txBody>
      </p:sp>
      <p:sp>
        <p:nvSpPr>
          <p:cNvPr id="1584" name="Google Shape;1584;p34"/>
          <p:cNvSpPr txBox="1"/>
          <p:nvPr/>
        </p:nvSpPr>
        <p:spPr>
          <a:xfrm>
            <a:off x="9008843" y="347843"/>
            <a:ext cx="19075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Flights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flight status.</a:t>
            </a:r>
            <a:endParaRPr sz="1400" b="0" i="0" u="none" strike="noStrike" cap="none">
              <a:solidFill>
                <a:srgbClr val="000000"/>
              </a:solidFill>
              <a:latin typeface="Arial"/>
              <a:ea typeface="Arial"/>
              <a:cs typeface="Arial"/>
              <a:sym typeface="Arial"/>
            </a:endParaRPr>
          </a:p>
        </p:txBody>
      </p:sp>
      <p:sp>
        <p:nvSpPr>
          <p:cNvPr id="1585" name="Google Shape;1585;p34"/>
          <p:cNvSpPr txBox="1"/>
          <p:nvPr/>
        </p:nvSpPr>
        <p:spPr>
          <a:xfrm>
            <a:off x="5078185" y="2235831"/>
            <a:ext cx="1907528"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Itineraries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Flight Status, Reservations and Passenger details.</a:t>
            </a:r>
            <a:endParaRPr sz="1400" b="0" i="0" u="none" strike="noStrike" cap="none">
              <a:solidFill>
                <a:srgbClr val="000000"/>
              </a:solidFill>
              <a:latin typeface="Arial"/>
              <a:ea typeface="Arial"/>
              <a:cs typeface="Arial"/>
              <a:sym typeface="Arial"/>
            </a:endParaRPr>
          </a:p>
        </p:txBody>
      </p:sp>
      <p:sp>
        <p:nvSpPr>
          <p:cNvPr id="1586" name="Google Shape;1586;p34"/>
          <p:cNvSpPr txBox="1"/>
          <p:nvPr/>
        </p:nvSpPr>
        <p:spPr>
          <a:xfrm>
            <a:off x="5058398" y="5123523"/>
            <a:ext cx="1972803"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Offers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contextual offer based on flight status, retailers and passenger loyalty.</a:t>
            </a:r>
            <a:endParaRPr sz="1400" b="0" i="0" u="none" strike="noStrike" cap="none">
              <a:solidFill>
                <a:srgbClr val="000000"/>
              </a:solidFill>
              <a:latin typeface="Arial"/>
              <a:ea typeface="Arial"/>
              <a:cs typeface="Arial"/>
              <a:sym typeface="Arial"/>
            </a:endParaRPr>
          </a:p>
        </p:txBody>
      </p:sp>
      <p:sp>
        <p:nvSpPr>
          <p:cNvPr id="1587" name="Google Shape;1587;p34"/>
          <p:cNvSpPr txBox="1"/>
          <p:nvPr/>
        </p:nvSpPr>
        <p:spPr>
          <a:xfrm>
            <a:off x="9022593" y="4135126"/>
            <a:ext cx="190752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Retailers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average wait time.</a:t>
            </a:r>
            <a:endParaRPr sz="1400" b="0" i="0" u="none" strike="noStrike" cap="none">
              <a:solidFill>
                <a:srgbClr val="000000"/>
              </a:solidFill>
              <a:latin typeface="Arial"/>
              <a:ea typeface="Arial"/>
              <a:cs typeface="Arial"/>
              <a:sym typeface="Arial"/>
            </a:endParaRPr>
          </a:p>
        </p:txBody>
      </p:sp>
      <p:pic>
        <p:nvPicPr>
          <p:cNvPr id="1588" name="Google Shape;1588;p34"/>
          <p:cNvPicPr preferRelativeResize="0"/>
          <p:nvPr/>
        </p:nvPicPr>
        <p:blipFill rotWithShape="1">
          <a:blip r:embed="rId9">
            <a:alphaModFix/>
          </a:blip>
          <a:srcRect/>
          <a:stretch/>
        </p:blipFill>
        <p:spPr>
          <a:xfrm>
            <a:off x="7993293" y="3920334"/>
            <a:ext cx="1071658" cy="1006180"/>
          </a:xfrm>
          <a:prstGeom prst="rect">
            <a:avLst/>
          </a:prstGeom>
          <a:noFill/>
          <a:ln>
            <a:noFill/>
          </a:ln>
        </p:spPr>
      </p:pic>
      <p:sp>
        <p:nvSpPr>
          <p:cNvPr id="1589" name="Google Shape;1589;p34"/>
          <p:cNvSpPr txBox="1"/>
          <p:nvPr/>
        </p:nvSpPr>
        <p:spPr>
          <a:xfrm>
            <a:off x="9064951" y="5270294"/>
            <a:ext cx="1907528"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Verdana"/>
                <a:ea typeface="Verdana"/>
                <a:cs typeface="Verdana"/>
                <a:sym typeface="Verdana"/>
              </a:rPr>
              <a:t>Decisions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Verdana"/>
                <a:ea typeface="Verdana"/>
                <a:cs typeface="Verdana"/>
                <a:sym typeface="Verdana"/>
              </a:rPr>
              <a:t>Responds with contextual offer based on loyalty, retailers near gate, wait times.</a:t>
            </a:r>
            <a:endParaRPr sz="1400" b="0" i="0" u="none" strike="noStrike" cap="none">
              <a:solidFill>
                <a:srgbClr val="000000"/>
              </a:solidFill>
              <a:latin typeface="Arial"/>
              <a:ea typeface="Arial"/>
              <a:cs typeface="Arial"/>
              <a:sym typeface="Arial"/>
            </a:endParaRPr>
          </a:p>
        </p:txBody>
      </p:sp>
      <p:pic>
        <p:nvPicPr>
          <p:cNvPr id="1590" name="Google Shape;1590;p34"/>
          <p:cNvPicPr preferRelativeResize="0"/>
          <p:nvPr/>
        </p:nvPicPr>
        <p:blipFill rotWithShape="1">
          <a:blip r:embed="rId10">
            <a:alphaModFix/>
          </a:blip>
          <a:srcRect/>
          <a:stretch/>
        </p:blipFill>
        <p:spPr>
          <a:xfrm>
            <a:off x="8100578" y="5487396"/>
            <a:ext cx="908265" cy="908265"/>
          </a:xfrm>
          <a:prstGeom prst="rect">
            <a:avLst/>
          </a:prstGeom>
          <a:noFill/>
          <a:ln>
            <a:noFill/>
          </a:ln>
        </p:spPr>
      </p:pic>
      <p:grpSp>
        <p:nvGrpSpPr>
          <p:cNvPr id="1591" name="Google Shape;1591;p34"/>
          <p:cNvGrpSpPr/>
          <p:nvPr/>
        </p:nvGrpSpPr>
        <p:grpSpPr>
          <a:xfrm>
            <a:off x="4204863" y="5297925"/>
            <a:ext cx="771472" cy="189471"/>
            <a:chOff x="3602455" y="5417127"/>
            <a:chExt cx="771472" cy="189471"/>
          </a:xfrm>
        </p:grpSpPr>
        <p:cxnSp>
          <p:nvCxnSpPr>
            <p:cNvPr id="1592" name="Google Shape;1592;p34"/>
            <p:cNvCxnSpPr/>
            <p:nvPr/>
          </p:nvCxnSpPr>
          <p:spPr>
            <a:xfrm>
              <a:off x="3666708" y="5417127"/>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593" name="Google Shape;1593;p34"/>
            <p:cNvCxnSpPr/>
            <p:nvPr/>
          </p:nvCxnSpPr>
          <p:spPr>
            <a:xfrm rot="10800000">
              <a:off x="3602455" y="5606598"/>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594" name="Google Shape;1594;p34"/>
          <p:cNvGrpSpPr/>
          <p:nvPr/>
        </p:nvGrpSpPr>
        <p:grpSpPr>
          <a:xfrm>
            <a:off x="6900017" y="1936176"/>
            <a:ext cx="771472" cy="189471"/>
            <a:chOff x="6111869" y="2055378"/>
            <a:chExt cx="771472" cy="189471"/>
          </a:xfrm>
        </p:grpSpPr>
        <p:cxnSp>
          <p:nvCxnSpPr>
            <p:cNvPr id="1595" name="Google Shape;1595;p34"/>
            <p:cNvCxnSpPr/>
            <p:nvPr/>
          </p:nvCxnSpPr>
          <p:spPr>
            <a:xfrm>
              <a:off x="6176122" y="2055378"/>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596" name="Google Shape;1596;p34"/>
            <p:cNvCxnSpPr/>
            <p:nvPr/>
          </p:nvCxnSpPr>
          <p:spPr>
            <a:xfrm rot="10800000">
              <a:off x="6111869" y="2244849"/>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597" name="Google Shape;1597;p34"/>
          <p:cNvGrpSpPr/>
          <p:nvPr/>
        </p:nvGrpSpPr>
        <p:grpSpPr>
          <a:xfrm>
            <a:off x="7070194" y="4417439"/>
            <a:ext cx="771472" cy="189471"/>
            <a:chOff x="6282046" y="4536641"/>
            <a:chExt cx="771472" cy="189471"/>
          </a:xfrm>
        </p:grpSpPr>
        <p:cxnSp>
          <p:nvCxnSpPr>
            <p:cNvPr id="1598" name="Google Shape;1598;p34"/>
            <p:cNvCxnSpPr/>
            <p:nvPr/>
          </p:nvCxnSpPr>
          <p:spPr>
            <a:xfrm>
              <a:off x="6346299" y="4536641"/>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599" name="Google Shape;1599;p34"/>
            <p:cNvCxnSpPr/>
            <p:nvPr/>
          </p:nvCxnSpPr>
          <p:spPr>
            <a:xfrm rot="10800000">
              <a:off x="6282046" y="4726112"/>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00" name="Google Shape;1600;p34"/>
          <p:cNvGrpSpPr/>
          <p:nvPr/>
        </p:nvGrpSpPr>
        <p:grpSpPr>
          <a:xfrm>
            <a:off x="7126022" y="5752057"/>
            <a:ext cx="771472" cy="189471"/>
            <a:chOff x="6433673" y="5871259"/>
            <a:chExt cx="771472" cy="189471"/>
          </a:xfrm>
        </p:grpSpPr>
        <p:cxnSp>
          <p:nvCxnSpPr>
            <p:cNvPr id="1601" name="Google Shape;1601;p34"/>
            <p:cNvCxnSpPr/>
            <p:nvPr/>
          </p:nvCxnSpPr>
          <p:spPr>
            <a:xfrm>
              <a:off x="6497926" y="5871259"/>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602" name="Google Shape;1602;p34"/>
            <p:cNvCxnSpPr/>
            <p:nvPr/>
          </p:nvCxnSpPr>
          <p:spPr>
            <a:xfrm rot="10800000">
              <a:off x="6433673" y="6060730"/>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03" name="Google Shape;1603;p34"/>
          <p:cNvGrpSpPr/>
          <p:nvPr/>
        </p:nvGrpSpPr>
        <p:grpSpPr>
          <a:xfrm rot="-1808451">
            <a:off x="6900017" y="1006996"/>
            <a:ext cx="771472" cy="189471"/>
            <a:chOff x="6111869" y="1126198"/>
            <a:chExt cx="771472" cy="189471"/>
          </a:xfrm>
        </p:grpSpPr>
        <p:cxnSp>
          <p:nvCxnSpPr>
            <p:cNvPr id="1604" name="Google Shape;1604;p34"/>
            <p:cNvCxnSpPr/>
            <p:nvPr/>
          </p:nvCxnSpPr>
          <p:spPr>
            <a:xfrm>
              <a:off x="6176122" y="1126198"/>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605" name="Google Shape;1605;p34"/>
            <p:cNvCxnSpPr/>
            <p:nvPr/>
          </p:nvCxnSpPr>
          <p:spPr>
            <a:xfrm rot="10800000">
              <a:off x="6111869" y="1315669"/>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06" name="Google Shape;1606;p34"/>
          <p:cNvGrpSpPr/>
          <p:nvPr/>
        </p:nvGrpSpPr>
        <p:grpSpPr>
          <a:xfrm rot="1645017">
            <a:off x="7031497" y="2770621"/>
            <a:ext cx="771472" cy="189471"/>
            <a:chOff x="6259788" y="3188854"/>
            <a:chExt cx="771472" cy="189471"/>
          </a:xfrm>
        </p:grpSpPr>
        <p:cxnSp>
          <p:nvCxnSpPr>
            <p:cNvPr id="1607" name="Google Shape;1607;p34"/>
            <p:cNvCxnSpPr/>
            <p:nvPr/>
          </p:nvCxnSpPr>
          <p:spPr>
            <a:xfrm>
              <a:off x="6324041" y="3188854"/>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608" name="Google Shape;1608;p34"/>
            <p:cNvCxnSpPr/>
            <p:nvPr/>
          </p:nvCxnSpPr>
          <p:spPr>
            <a:xfrm rot="10800000">
              <a:off x="6259788" y="3378325"/>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09" name="Google Shape;1609;p34"/>
          <p:cNvGrpSpPr/>
          <p:nvPr/>
        </p:nvGrpSpPr>
        <p:grpSpPr>
          <a:xfrm rot="5400000">
            <a:off x="5317823" y="3783981"/>
            <a:ext cx="771472" cy="189471"/>
            <a:chOff x="4929217" y="3738279"/>
            <a:chExt cx="771472" cy="189471"/>
          </a:xfrm>
        </p:grpSpPr>
        <p:cxnSp>
          <p:nvCxnSpPr>
            <p:cNvPr id="1610" name="Google Shape;1610;p34"/>
            <p:cNvCxnSpPr/>
            <p:nvPr/>
          </p:nvCxnSpPr>
          <p:spPr>
            <a:xfrm>
              <a:off x="4993470" y="3738279"/>
              <a:ext cx="707219" cy="0"/>
            </a:xfrm>
            <a:prstGeom prst="straightConnector1">
              <a:avLst/>
            </a:prstGeom>
            <a:noFill/>
            <a:ln w="34925" cap="flat" cmpd="sng">
              <a:solidFill>
                <a:srgbClr val="A5A5A5"/>
              </a:solidFill>
              <a:prstDash val="solid"/>
              <a:round/>
              <a:headEnd type="none" w="sm" len="sm"/>
              <a:tailEnd type="triangle" w="med" len="med"/>
            </a:ln>
          </p:spPr>
        </p:cxnSp>
        <p:cxnSp>
          <p:nvCxnSpPr>
            <p:cNvPr id="1611" name="Google Shape;1611;p34"/>
            <p:cNvCxnSpPr/>
            <p:nvPr/>
          </p:nvCxnSpPr>
          <p:spPr>
            <a:xfrm rot="10800000">
              <a:off x="4929217" y="3927750"/>
              <a:ext cx="771472" cy="0"/>
            </a:xfrm>
            <a:prstGeom prst="straightConnector1">
              <a:avLst/>
            </a:prstGeom>
            <a:noFill/>
            <a:ln w="34925" cap="flat" cmpd="sng">
              <a:solidFill>
                <a:srgbClr val="A5A5A5"/>
              </a:solidFill>
              <a:prstDash val="solid"/>
              <a:round/>
              <a:headEnd type="none" w="sm" len="sm"/>
              <a:tailEnd type="triangle" w="med" len="med"/>
            </a:ln>
          </p:spPr>
        </p:cxnSp>
      </p:grpSp>
      <p:sp>
        <p:nvSpPr>
          <p:cNvPr id="1612" name="Google Shape;1612;p34"/>
          <p:cNvSpPr/>
          <p:nvPr/>
        </p:nvSpPr>
        <p:spPr>
          <a:xfrm>
            <a:off x="1358081" y="1020296"/>
            <a:ext cx="2117079" cy="582472"/>
          </a:xfrm>
          <a:prstGeom prst="rect">
            <a:avLst/>
          </a:prstGeom>
          <a:solidFill>
            <a:srgbClr val="D8D8D8"/>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Passenger Request Flight Status</a:t>
            </a:r>
            <a:endParaRPr sz="1400" b="0" i="0" u="none" strike="noStrike" cap="none">
              <a:solidFill>
                <a:srgbClr val="000000"/>
              </a:solidFill>
              <a:latin typeface="Arial"/>
              <a:ea typeface="Arial"/>
              <a:cs typeface="Arial"/>
              <a:sym typeface="Arial"/>
            </a:endParaRPr>
          </a:p>
        </p:txBody>
      </p:sp>
      <p:grpSp>
        <p:nvGrpSpPr>
          <p:cNvPr id="1613" name="Google Shape;1613;p34"/>
          <p:cNvGrpSpPr/>
          <p:nvPr/>
        </p:nvGrpSpPr>
        <p:grpSpPr>
          <a:xfrm>
            <a:off x="4199762" y="2569770"/>
            <a:ext cx="771472" cy="189471"/>
            <a:chOff x="3602455" y="2692202"/>
            <a:chExt cx="771472" cy="189471"/>
          </a:xfrm>
        </p:grpSpPr>
        <p:cxnSp>
          <p:nvCxnSpPr>
            <p:cNvPr id="1614" name="Google Shape;1614;p34"/>
            <p:cNvCxnSpPr/>
            <p:nvPr/>
          </p:nvCxnSpPr>
          <p:spPr>
            <a:xfrm>
              <a:off x="3666708" y="2692202"/>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15" name="Google Shape;1615;p34"/>
            <p:cNvCxnSpPr/>
            <p:nvPr/>
          </p:nvCxnSpPr>
          <p:spPr>
            <a:xfrm rot="10800000">
              <a:off x="3602455" y="2881673"/>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16" name="Google Shape;1616;p34"/>
          <p:cNvGrpSpPr/>
          <p:nvPr/>
        </p:nvGrpSpPr>
        <p:grpSpPr>
          <a:xfrm rot="-1805956">
            <a:off x="6900633" y="1009569"/>
            <a:ext cx="771472" cy="189471"/>
            <a:chOff x="3602455" y="2692202"/>
            <a:chExt cx="771472" cy="189471"/>
          </a:xfrm>
        </p:grpSpPr>
        <p:cxnSp>
          <p:nvCxnSpPr>
            <p:cNvPr id="1617" name="Google Shape;1617;p34"/>
            <p:cNvCxnSpPr/>
            <p:nvPr/>
          </p:nvCxnSpPr>
          <p:spPr>
            <a:xfrm>
              <a:off x="3666708" y="2692202"/>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18" name="Google Shape;1618;p34"/>
            <p:cNvCxnSpPr/>
            <p:nvPr/>
          </p:nvCxnSpPr>
          <p:spPr>
            <a:xfrm rot="10800000">
              <a:off x="3602455" y="2881673"/>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19" name="Google Shape;1619;p34"/>
          <p:cNvGrpSpPr/>
          <p:nvPr/>
        </p:nvGrpSpPr>
        <p:grpSpPr>
          <a:xfrm>
            <a:off x="6900017" y="1933192"/>
            <a:ext cx="771472" cy="189471"/>
            <a:chOff x="6111869" y="2055378"/>
            <a:chExt cx="771472" cy="189471"/>
          </a:xfrm>
        </p:grpSpPr>
        <p:cxnSp>
          <p:nvCxnSpPr>
            <p:cNvPr id="1620" name="Google Shape;1620;p34"/>
            <p:cNvCxnSpPr/>
            <p:nvPr/>
          </p:nvCxnSpPr>
          <p:spPr>
            <a:xfrm>
              <a:off x="6176122" y="2055378"/>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21" name="Google Shape;1621;p34"/>
            <p:cNvCxnSpPr/>
            <p:nvPr/>
          </p:nvCxnSpPr>
          <p:spPr>
            <a:xfrm rot="10800000">
              <a:off x="6111869" y="2244849"/>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22" name="Google Shape;1622;p34"/>
          <p:cNvGrpSpPr/>
          <p:nvPr/>
        </p:nvGrpSpPr>
        <p:grpSpPr>
          <a:xfrm rot="1645017">
            <a:off x="7036435" y="2777552"/>
            <a:ext cx="771472" cy="189471"/>
            <a:chOff x="6259788" y="3188854"/>
            <a:chExt cx="771472" cy="189471"/>
          </a:xfrm>
        </p:grpSpPr>
        <p:cxnSp>
          <p:nvCxnSpPr>
            <p:cNvPr id="1623" name="Google Shape;1623;p34"/>
            <p:cNvCxnSpPr/>
            <p:nvPr/>
          </p:nvCxnSpPr>
          <p:spPr>
            <a:xfrm>
              <a:off x="6324041" y="3188854"/>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24" name="Google Shape;1624;p34"/>
            <p:cNvCxnSpPr/>
            <p:nvPr/>
          </p:nvCxnSpPr>
          <p:spPr>
            <a:xfrm rot="10800000">
              <a:off x="6259788" y="3378325"/>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25" name="Google Shape;1625;p34"/>
          <p:cNvGrpSpPr/>
          <p:nvPr/>
        </p:nvGrpSpPr>
        <p:grpSpPr>
          <a:xfrm>
            <a:off x="4214050" y="2566541"/>
            <a:ext cx="771472" cy="189471"/>
            <a:chOff x="3602455" y="2692202"/>
            <a:chExt cx="771472" cy="189471"/>
          </a:xfrm>
        </p:grpSpPr>
        <p:cxnSp>
          <p:nvCxnSpPr>
            <p:cNvPr id="1626" name="Google Shape;1626;p34"/>
            <p:cNvCxnSpPr/>
            <p:nvPr/>
          </p:nvCxnSpPr>
          <p:spPr>
            <a:xfrm>
              <a:off x="3666708" y="2692202"/>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27" name="Google Shape;1627;p34"/>
            <p:cNvCxnSpPr/>
            <p:nvPr/>
          </p:nvCxnSpPr>
          <p:spPr>
            <a:xfrm rot="10800000">
              <a:off x="3602455" y="2881673"/>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28" name="Google Shape;1628;p34"/>
          <p:cNvGrpSpPr/>
          <p:nvPr/>
        </p:nvGrpSpPr>
        <p:grpSpPr>
          <a:xfrm>
            <a:off x="4199762" y="5291466"/>
            <a:ext cx="771472" cy="189471"/>
            <a:chOff x="3602455" y="5417127"/>
            <a:chExt cx="771472" cy="189471"/>
          </a:xfrm>
        </p:grpSpPr>
        <p:cxnSp>
          <p:nvCxnSpPr>
            <p:cNvPr id="1629" name="Google Shape;1629;p34"/>
            <p:cNvCxnSpPr/>
            <p:nvPr/>
          </p:nvCxnSpPr>
          <p:spPr>
            <a:xfrm>
              <a:off x="3666708" y="5417127"/>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30" name="Google Shape;1630;p34"/>
            <p:cNvCxnSpPr/>
            <p:nvPr/>
          </p:nvCxnSpPr>
          <p:spPr>
            <a:xfrm rot="10800000">
              <a:off x="3602455" y="5606598"/>
              <a:ext cx="771472" cy="0"/>
            </a:xfrm>
            <a:prstGeom prst="straightConnector1">
              <a:avLst/>
            </a:prstGeom>
            <a:noFill/>
            <a:ln w="34925" cap="flat" cmpd="sng">
              <a:solidFill>
                <a:srgbClr val="A5A5A5"/>
              </a:solidFill>
              <a:prstDash val="solid"/>
              <a:round/>
              <a:headEnd type="none" w="sm" len="sm"/>
              <a:tailEnd type="triangle" w="med" len="med"/>
            </a:ln>
          </p:spPr>
        </p:cxnSp>
      </p:grpSp>
      <p:grpSp>
        <p:nvGrpSpPr>
          <p:cNvPr id="1631" name="Google Shape;1631;p34"/>
          <p:cNvGrpSpPr/>
          <p:nvPr/>
        </p:nvGrpSpPr>
        <p:grpSpPr>
          <a:xfrm rot="5400000">
            <a:off x="5317823" y="3783982"/>
            <a:ext cx="771472" cy="189471"/>
            <a:chOff x="4929217" y="3738279"/>
            <a:chExt cx="771472" cy="189471"/>
          </a:xfrm>
        </p:grpSpPr>
        <p:cxnSp>
          <p:nvCxnSpPr>
            <p:cNvPr id="1632" name="Google Shape;1632;p34"/>
            <p:cNvCxnSpPr/>
            <p:nvPr/>
          </p:nvCxnSpPr>
          <p:spPr>
            <a:xfrm>
              <a:off x="4993470" y="3738279"/>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33" name="Google Shape;1633;p34"/>
            <p:cNvCxnSpPr/>
            <p:nvPr/>
          </p:nvCxnSpPr>
          <p:spPr>
            <a:xfrm rot="10800000">
              <a:off x="4929217" y="3927750"/>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34" name="Google Shape;1634;p34"/>
          <p:cNvGrpSpPr/>
          <p:nvPr/>
        </p:nvGrpSpPr>
        <p:grpSpPr>
          <a:xfrm>
            <a:off x="7070194" y="4417439"/>
            <a:ext cx="771472" cy="189471"/>
            <a:chOff x="6282046" y="4536641"/>
            <a:chExt cx="771472" cy="189471"/>
          </a:xfrm>
        </p:grpSpPr>
        <p:cxnSp>
          <p:nvCxnSpPr>
            <p:cNvPr id="1635" name="Google Shape;1635;p34"/>
            <p:cNvCxnSpPr/>
            <p:nvPr/>
          </p:nvCxnSpPr>
          <p:spPr>
            <a:xfrm>
              <a:off x="6346299" y="4536641"/>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36" name="Google Shape;1636;p34"/>
            <p:cNvCxnSpPr/>
            <p:nvPr/>
          </p:nvCxnSpPr>
          <p:spPr>
            <a:xfrm rot="10800000">
              <a:off x="6282046" y="4726112"/>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37" name="Google Shape;1637;p34"/>
          <p:cNvGrpSpPr/>
          <p:nvPr/>
        </p:nvGrpSpPr>
        <p:grpSpPr>
          <a:xfrm>
            <a:off x="7126022" y="5752057"/>
            <a:ext cx="771472" cy="189471"/>
            <a:chOff x="6433673" y="5871259"/>
            <a:chExt cx="771472" cy="189471"/>
          </a:xfrm>
        </p:grpSpPr>
        <p:cxnSp>
          <p:nvCxnSpPr>
            <p:cNvPr id="1638" name="Google Shape;1638;p34"/>
            <p:cNvCxnSpPr/>
            <p:nvPr/>
          </p:nvCxnSpPr>
          <p:spPr>
            <a:xfrm>
              <a:off x="6497926" y="5871259"/>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39" name="Google Shape;1639;p34"/>
            <p:cNvCxnSpPr/>
            <p:nvPr/>
          </p:nvCxnSpPr>
          <p:spPr>
            <a:xfrm rot="10800000">
              <a:off x="6433673" y="6060730"/>
              <a:ext cx="771472" cy="0"/>
            </a:xfrm>
            <a:prstGeom prst="straightConnector1">
              <a:avLst/>
            </a:prstGeom>
            <a:noFill/>
            <a:ln w="34925" cap="flat" cmpd="sng">
              <a:solidFill>
                <a:srgbClr val="FF0000"/>
              </a:solidFill>
              <a:prstDash val="solid"/>
              <a:round/>
              <a:headEnd type="none" w="sm" len="sm"/>
              <a:tailEnd type="triangle" w="med" len="med"/>
            </a:ln>
          </p:spPr>
        </p:cxnSp>
      </p:grpSp>
      <p:grpSp>
        <p:nvGrpSpPr>
          <p:cNvPr id="1640" name="Google Shape;1640;p34"/>
          <p:cNvGrpSpPr/>
          <p:nvPr/>
        </p:nvGrpSpPr>
        <p:grpSpPr>
          <a:xfrm>
            <a:off x="4199762" y="5300117"/>
            <a:ext cx="771472" cy="189471"/>
            <a:chOff x="3602455" y="5417127"/>
            <a:chExt cx="771472" cy="189471"/>
          </a:xfrm>
        </p:grpSpPr>
        <p:cxnSp>
          <p:nvCxnSpPr>
            <p:cNvPr id="1641" name="Google Shape;1641;p34"/>
            <p:cNvCxnSpPr/>
            <p:nvPr/>
          </p:nvCxnSpPr>
          <p:spPr>
            <a:xfrm>
              <a:off x="3666708" y="5417127"/>
              <a:ext cx="707219" cy="0"/>
            </a:xfrm>
            <a:prstGeom prst="straightConnector1">
              <a:avLst/>
            </a:prstGeom>
            <a:noFill/>
            <a:ln w="34925" cap="flat" cmpd="sng">
              <a:solidFill>
                <a:srgbClr val="FF0000"/>
              </a:solidFill>
              <a:prstDash val="solid"/>
              <a:round/>
              <a:headEnd type="none" w="sm" len="sm"/>
              <a:tailEnd type="triangle" w="med" len="med"/>
            </a:ln>
          </p:spPr>
        </p:cxnSp>
        <p:cxnSp>
          <p:nvCxnSpPr>
            <p:cNvPr id="1642" name="Google Shape;1642;p34"/>
            <p:cNvCxnSpPr/>
            <p:nvPr/>
          </p:nvCxnSpPr>
          <p:spPr>
            <a:xfrm rot="10800000">
              <a:off x="3602455" y="5606598"/>
              <a:ext cx="771472" cy="0"/>
            </a:xfrm>
            <a:prstGeom prst="straightConnector1">
              <a:avLst/>
            </a:prstGeom>
            <a:noFill/>
            <a:ln w="34925" cap="flat" cmpd="sng">
              <a:solidFill>
                <a:srgbClr val="FF0000"/>
              </a:solidFill>
              <a:prstDash val="solid"/>
              <a:round/>
              <a:headEnd type="none" w="sm" len="sm"/>
              <a:tailEnd type="triangle" w="med" len="med"/>
            </a:ln>
          </p:spPr>
        </p:cxnSp>
      </p:grpSp>
      <p:sp>
        <p:nvSpPr>
          <p:cNvPr id="1643" name="Google Shape;1643;p34"/>
          <p:cNvSpPr/>
          <p:nvPr/>
        </p:nvSpPr>
        <p:spPr>
          <a:xfrm>
            <a:off x="3052019" y="2943291"/>
            <a:ext cx="1795303" cy="700548"/>
          </a:xfrm>
          <a:prstGeom prst="leftArrow">
            <a:avLst>
              <a:gd name="adj1" fmla="val 50000"/>
              <a:gd name="adj2" fmla="val 50000"/>
            </a:avLst>
          </a:prstGeom>
          <a:solidFill>
            <a:srgbClr val="D8D8D8"/>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Flight Status</a:t>
            </a:r>
            <a:endParaRPr sz="1400" b="0" i="0" u="none" strike="noStrike" cap="none">
              <a:solidFill>
                <a:srgbClr val="000000"/>
              </a:solidFill>
              <a:latin typeface="Arial"/>
              <a:ea typeface="Arial"/>
              <a:cs typeface="Arial"/>
              <a:sym typeface="Arial"/>
            </a:endParaRPr>
          </a:p>
        </p:txBody>
      </p:sp>
      <p:sp>
        <p:nvSpPr>
          <p:cNvPr id="1644" name="Google Shape;1644;p34"/>
          <p:cNvSpPr/>
          <p:nvPr/>
        </p:nvSpPr>
        <p:spPr>
          <a:xfrm>
            <a:off x="3062512" y="3878717"/>
            <a:ext cx="1795303" cy="700548"/>
          </a:xfrm>
          <a:prstGeom prst="leftArrow">
            <a:avLst>
              <a:gd name="adj1" fmla="val 50000"/>
              <a:gd name="adj2" fmla="val 50000"/>
            </a:avLst>
          </a:prstGeom>
          <a:solidFill>
            <a:srgbClr val="D8D8D8"/>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Contextual Offer</a:t>
            </a:r>
            <a:endParaRPr sz="1400" b="0" i="0" u="none" strike="noStrike" cap="none">
              <a:solidFill>
                <a:srgbClr val="000000"/>
              </a:solidFill>
              <a:latin typeface="Arial"/>
              <a:ea typeface="Arial"/>
              <a:cs typeface="Arial"/>
              <a:sym typeface="Arial"/>
            </a:endParaRPr>
          </a:p>
        </p:txBody>
      </p:sp>
      <p:sp>
        <p:nvSpPr>
          <p:cNvPr id="1645" name="Google Shape;1645;p34"/>
          <p:cNvSpPr txBox="1">
            <a:spLocks noGrp="1"/>
          </p:cNvSpPr>
          <p:nvPr>
            <p:ph type="title"/>
          </p:nvPr>
        </p:nvSpPr>
        <p:spPr>
          <a:xfrm>
            <a:off x="793619" y="10395"/>
            <a:ext cx="1103428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sz="3200">
                <a:solidFill>
                  <a:schemeClr val="dk2"/>
                </a:solidFill>
              </a:rPr>
              <a:t>Event Driven API-Led Integration </a:t>
            </a:r>
            <a:br>
              <a:rPr lang="en-US">
                <a:solidFill>
                  <a:schemeClr val="dk2"/>
                </a:solidFill>
              </a:rPr>
            </a:br>
            <a:r>
              <a:rPr lang="en-US" sz="2400">
                <a:solidFill>
                  <a:schemeClr val="dk2"/>
                </a:solidFill>
              </a:rPr>
              <a:t>Drives Customer Engagement</a:t>
            </a:r>
            <a:endParaRPr>
              <a:solidFill>
                <a:schemeClr val="dk2"/>
              </a:solidFill>
            </a:endParaRPr>
          </a:p>
        </p:txBody>
      </p:sp>
    </p:spTree>
    <p:extLst>
      <p:ext uri="{BB962C8B-B14F-4D97-AF65-F5344CB8AC3E}">
        <p14:creationId xmlns:p14="http://schemas.microsoft.com/office/powerpoint/2010/main" val="396362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4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35"/>
          <p:cNvSpPr txBox="1">
            <a:spLocks noGrp="1"/>
          </p:cNvSpPr>
          <p:nvPr>
            <p:ph type="body" idx="1"/>
          </p:nvPr>
        </p:nvSpPr>
        <p:spPr>
          <a:xfrm>
            <a:off x="0" y="1936849"/>
            <a:ext cx="7576457" cy="4351338"/>
          </a:xfrm>
          <a:prstGeom prst="rect">
            <a:avLst/>
          </a:prstGeom>
          <a:noFill/>
          <a:ln>
            <a:noFill/>
          </a:ln>
        </p:spPr>
        <p:txBody>
          <a:bodyPr spcFirstLastPara="1" wrap="square" lIns="91425" tIns="45700" rIns="91425" bIns="45700" anchor="t" anchorCtr="0">
            <a:noAutofit/>
          </a:bodyPr>
          <a:lstStyle/>
          <a:p>
            <a:pPr marL="914400" lvl="1" indent="-342900" algn="l" rtl="0">
              <a:lnSpc>
                <a:spcPct val="90000"/>
              </a:lnSpc>
              <a:spcBef>
                <a:spcPts val="500"/>
              </a:spcBef>
              <a:spcAft>
                <a:spcPts val="0"/>
              </a:spcAft>
              <a:buSzPts val="1800"/>
              <a:buChar char="•"/>
            </a:pPr>
            <a:r>
              <a:rPr lang="en-US"/>
              <a:t>We will be exploring and building the APIs for Connected Customer Experience Airport iPhone App</a:t>
            </a:r>
            <a:endParaRPr/>
          </a:p>
          <a:p>
            <a:pPr marL="914400" lvl="1" indent="-342900" algn="l" rtl="0">
              <a:lnSpc>
                <a:spcPct val="90000"/>
              </a:lnSpc>
              <a:spcBef>
                <a:spcPts val="500"/>
              </a:spcBef>
              <a:spcAft>
                <a:spcPts val="0"/>
              </a:spcAft>
              <a:buSzPts val="1800"/>
              <a:buChar char="•"/>
            </a:pPr>
            <a:r>
              <a:rPr lang="en-US"/>
              <a:t>We will concentrate on speed and agility</a:t>
            </a:r>
            <a:endParaRPr/>
          </a:p>
          <a:p>
            <a:pPr marL="914400" lvl="1" indent="-342900" algn="l" rtl="0">
              <a:lnSpc>
                <a:spcPct val="90000"/>
              </a:lnSpc>
              <a:spcBef>
                <a:spcPts val="500"/>
              </a:spcBef>
              <a:spcAft>
                <a:spcPts val="0"/>
              </a:spcAft>
              <a:buSzPts val="1800"/>
              <a:buChar char="•"/>
            </a:pPr>
            <a:r>
              <a:rPr lang="en-US"/>
              <a:t>We will focus on Process and Event APIs</a:t>
            </a:r>
            <a:endParaRPr/>
          </a:p>
          <a:p>
            <a:pPr marL="914400" lvl="1" indent="-342900" algn="l" rtl="0">
              <a:lnSpc>
                <a:spcPct val="90000"/>
              </a:lnSpc>
              <a:spcBef>
                <a:spcPts val="500"/>
              </a:spcBef>
              <a:spcAft>
                <a:spcPts val="0"/>
              </a:spcAft>
              <a:buSzPts val="1800"/>
              <a:buChar char="•"/>
            </a:pPr>
            <a:r>
              <a:rPr lang="en-US"/>
              <a:t>The persona will be an IT savvy business analyst</a:t>
            </a:r>
            <a:endParaRPr/>
          </a:p>
          <a:p>
            <a:pPr marL="914400" lvl="1" indent="-342900" algn="l" rtl="0">
              <a:lnSpc>
                <a:spcPct val="90000"/>
              </a:lnSpc>
              <a:spcBef>
                <a:spcPts val="500"/>
              </a:spcBef>
              <a:spcAft>
                <a:spcPts val="0"/>
              </a:spcAft>
              <a:buSzPts val="1800"/>
              <a:buChar char="•"/>
            </a:pPr>
            <a:r>
              <a:rPr lang="en-US"/>
              <a:t>We will construct new process and experience APIs with readily available APIs</a:t>
            </a:r>
            <a:endParaRPr/>
          </a:p>
        </p:txBody>
      </p:sp>
      <p:sp>
        <p:nvSpPr>
          <p:cNvPr id="1652" name="Google Shape;1652;p35"/>
          <p:cNvSpPr txBox="1">
            <a:spLocks noGrp="1"/>
          </p:cNvSpPr>
          <p:nvPr>
            <p:ph type="title"/>
          </p:nvPr>
        </p:nvSpPr>
        <p:spPr>
          <a:xfrm>
            <a:off x="786245" y="209260"/>
            <a:ext cx="1103428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Use Case:</a:t>
            </a:r>
            <a:br>
              <a:rPr lang="en-US"/>
            </a:br>
            <a:r>
              <a:rPr lang="en-US"/>
              <a:t>Connected Customer Experience</a:t>
            </a:r>
            <a:endParaRPr/>
          </a:p>
        </p:txBody>
      </p:sp>
      <p:pic>
        <p:nvPicPr>
          <p:cNvPr id="1653" name="Google Shape;1653;p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17794" y="1845066"/>
            <a:ext cx="3192244" cy="4443121"/>
          </a:xfrm>
          <a:prstGeom prst="rect">
            <a:avLst/>
          </a:prstGeom>
          <a:noFill/>
          <a:ln>
            <a:noFill/>
          </a:ln>
        </p:spPr>
      </p:pic>
    </p:spTree>
    <p:extLst>
      <p:ext uri="{BB962C8B-B14F-4D97-AF65-F5344CB8AC3E}">
        <p14:creationId xmlns:p14="http://schemas.microsoft.com/office/powerpoint/2010/main" val="175635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166"/>
          <p:cNvSpPr/>
          <p:nvPr/>
        </p:nvSpPr>
        <p:spPr>
          <a:xfrm rot="-5400000">
            <a:off x="5541008" y="-1512335"/>
            <a:ext cx="1233600" cy="11654700"/>
          </a:xfrm>
          <a:prstGeom prst="rect">
            <a:avLst/>
          </a:prstGeom>
          <a:solidFill>
            <a:srgbClr val="008000"/>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DESIGN</a:t>
            </a:r>
            <a:endParaRPr sz="1900" b="0" i="0" u="none" strike="noStrike" cap="none">
              <a:solidFill>
                <a:srgbClr val="000000"/>
              </a:solidFill>
              <a:latin typeface="Arial"/>
              <a:ea typeface="Arial"/>
              <a:cs typeface="Arial"/>
              <a:sym typeface="Arial"/>
            </a:endParaRPr>
          </a:p>
        </p:txBody>
      </p:sp>
      <p:sp>
        <p:nvSpPr>
          <p:cNvPr id="1659" name="Google Shape;1659;p166"/>
          <p:cNvSpPr/>
          <p:nvPr/>
        </p:nvSpPr>
        <p:spPr>
          <a:xfrm>
            <a:off x="1156667" y="3863219"/>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Model API</a:t>
            </a:r>
            <a:endParaRPr sz="1900" b="0" i="0" u="none" strike="noStrike" cap="none">
              <a:solidFill>
                <a:srgbClr val="000000"/>
              </a:solidFill>
              <a:latin typeface="Arial"/>
              <a:ea typeface="Arial"/>
              <a:cs typeface="Arial"/>
              <a:sym typeface="Arial"/>
            </a:endParaRPr>
          </a:p>
        </p:txBody>
      </p:sp>
      <p:sp>
        <p:nvSpPr>
          <p:cNvPr id="1660" name="Google Shape;1660;p166"/>
          <p:cNvSpPr/>
          <p:nvPr/>
        </p:nvSpPr>
        <p:spPr>
          <a:xfrm>
            <a:off x="2746579" y="3862821"/>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Share API</a:t>
            </a:r>
            <a:endParaRPr sz="1900" b="0" i="0" u="none" strike="noStrike" cap="none">
              <a:solidFill>
                <a:srgbClr val="000000"/>
              </a:solidFill>
              <a:latin typeface="Arial"/>
              <a:ea typeface="Arial"/>
              <a:cs typeface="Arial"/>
              <a:sym typeface="Arial"/>
            </a:endParaRPr>
          </a:p>
        </p:txBody>
      </p:sp>
      <p:sp>
        <p:nvSpPr>
          <p:cNvPr id="1661" name="Google Shape;1661;p166"/>
          <p:cNvSpPr/>
          <p:nvPr/>
        </p:nvSpPr>
        <p:spPr>
          <a:xfrm>
            <a:off x="4422900" y="3862821"/>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Create Mock App &amp; Export API</a:t>
            </a:r>
            <a:endParaRPr sz="1900" b="0" i="0" u="none" strike="noStrike" cap="none">
              <a:solidFill>
                <a:srgbClr val="000000"/>
              </a:solidFill>
              <a:latin typeface="Arial"/>
              <a:ea typeface="Arial"/>
              <a:cs typeface="Arial"/>
              <a:sym typeface="Arial"/>
            </a:endParaRPr>
          </a:p>
        </p:txBody>
      </p:sp>
      <p:cxnSp>
        <p:nvCxnSpPr>
          <p:cNvPr id="1662" name="Google Shape;1662;p166"/>
          <p:cNvCxnSpPr>
            <a:stCxn id="1659" idx="3"/>
            <a:endCxn id="1660" idx="1"/>
          </p:cNvCxnSpPr>
          <p:nvPr/>
        </p:nvCxnSpPr>
        <p:spPr>
          <a:xfrm rot="10800000" flipH="1">
            <a:off x="2375867" y="4301969"/>
            <a:ext cx="370800" cy="3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3" name="Google Shape;1663;p166"/>
          <p:cNvCxnSpPr>
            <a:stCxn id="1660" idx="3"/>
            <a:endCxn id="1661" idx="1"/>
          </p:cNvCxnSpPr>
          <p:nvPr/>
        </p:nvCxnSpPr>
        <p:spPr>
          <a:xfrm>
            <a:off x="3965779" y="4301871"/>
            <a:ext cx="457200" cy="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sp>
        <p:nvSpPr>
          <p:cNvPr id="1664" name="Google Shape;1664;p166"/>
          <p:cNvSpPr/>
          <p:nvPr/>
        </p:nvSpPr>
        <p:spPr>
          <a:xfrm rot="-5400000">
            <a:off x="5541012" y="-2848165"/>
            <a:ext cx="1233600" cy="11654700"/>
          </a:xfrm>
          <a:prstGeom prst="rect">
            <a:avLst/>
          </a:prstGeom>
          <a:solidFill>
            <a:schemeClr val="accent2"/>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MANAGE</a:t>
            </a:r>
            <a:endParaRPr sz="1900" b="0" i="0" u="none" strike="noStrike" cap="none">
              <a:solidFill>
                <a:srgbClr val="000000"/>
              </a:solidFill>
              <a:latin typeface="Arial"/>
              <a:ea typeface="Arial"/>
              <a:cs typeface="Arial"/>
              <a:sym typeface="Arial"/>
            </a:endParaRPr>
          </a:p>
        </p:txBody>
      </p:sp>
      <p:sp>
        <p:nvSpPr>
          <p:cNvPr id="1665" name="Google Shape;1665;p166"/>
          <p:cNvSpPr/>
          <p:nvPr/>
        </p:nvSpPr>
        <p:spPr>
          <a:xfrm rot="-5400000">
            <a:off x="5541008" y="-181642"/>
            <a:ext cx="1233600" cy="11654700"/>
          </a:xfrm>
          <a:prstGeom prst="rect">
            <a:avLst/>
          </a:prstGeom>
          <a:solidFill>
            <a:schemeClr val="accent1"/>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BUILD</a:t>
            </a:r>
            <a:endParaRPr sz="1900" b="0" i="0" u="none" strike="noStrike" cap="none">
              <a:solidFill>
                <a:srgbClr val="000000"/>
              </a:solidFill>
              <a:latin typeface="Arial"/>
              <a:ea typeface="Arial"/>
              <a:cs typeface="Arial"/>
              <a:sym typeface="Arial"/>
            </a:endParaRPr>
          </a:p>
        </p:txBody>
      </p:sp>
      <p:sp>
        <p:nvSpPr>
          <p:cNvPr id="1666" name="Google Shape;1666;p166"/>
          <p:cNvSpPr/>
          <p:nvPr/>
        </p:nvSpPr>
        <p:spPr>
          <a:xfrm>
            <a:off x="2746579" y="5183721"/>
            <a:ext cx="1219200" cy="878100"/>
          </a:xfrm>
          <a:prstGeom prst="flowChartAlternateProcess">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Generate Application</a:t>
            </a:r>
            <a:endParaRPr sz="19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Stub</a:t>
            </a:r>
            <a:endParaRPr sz="1900" b="0" i="0" u="none" strike="noStrike" cap="none">
              <a:solidFill>
                <a:srgbClr val="000000"/>
              </a:solidFill>
              <a:latin typeface="Arial"/>
              <a:ea typeface="Arial"/>
              <a:cs typeface="Arial"/>
              <a:sym typeface="Arial"/>
            </a:endParaRPr>
          </a:p>
        </p:txBody>
      </p:sp>
      <p:sp>
        <p:nvSpPr>
          <p:cNvPr id="1667" name="Google Shape;1667;p166"/>
          <p:cNvSpPr/>
          <p:nvPr/>
        </p:nvSpPr>
        <p:spPr>
          <a:xfrm>
            <a:off x="4422900" y="5183721"/>
            <a:ext cx="1219200" cy="878100"/>
          </a:xfrm>
          <a:prstGeom prst="flowChartAlternateProcess">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Design &amp; Build Application</a:t>
            </a:r>
            <a:endParaRPr sz="1900" b="0" i="0" u="none" strike="noStrike" cap="none">
              <a:solidFill>
                <a:srgbClr val="000000"/>
              </a:solidFill>
              <a:latin typeface="Arial"/>
              <a:ea typeface="Arial"/>
              <a:cs typeface="Arial"/>
              <a:sym typeface="Arial"/>
            </a:endParaRPr>
          </a:p>
        </p:txBody>
      </p:sp>
      <p:cxnSp>
        <p:nvCxnSpPr>
          <p:cNvPr id="1668" name="Google Shape;1668;p166"/>
          <p:cNvCxnSpPr>
            <a:endCxn id="1667" idx="1"/>
          </p:cNvCxnSpPr>
          <p:nvPr/>
        </p:nvCxnSpPr>
        <p:spPr>
          <a:xfrm>
            <a:off x="3965700" y="5618871"/>
            <a:ext cx="457200" cy="39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69" name="Google Shape;1669;p166"/>
          <p:cNvCxnSpPr>
            <a:stCxn id="1660" idx="2"/>
            <a:endCxn id="1666" idx="0"/>
          </p:cNvCxnSpPr>
          <p:nvPr/>
        </p:nvCxnSpPr>
        <p:spPr>
          <a:xfrm>
            <a:off x="3356179" y="4740921"/>
            <a:ext cx="0" cy="4428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sp>
        <p:nvSpPr>
          <p:cNvPr id="1670" name="Google Shape;1670;p166"/>
          <p:cNvSpPr/>
          <p:nvPr/>
        </p:nvSpPr>
        <p:spPr>
          <a:xfrm>
            <a:off x="6047444" y="5183721"/>
            <a:ext cx="1219200" cy="878100"/>
          </a:xfrm>
          <a:prstGeom prst="flowChartAlternateProcess">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Test locally</a:t>
            </a:r>
            <a:endParaRPr sz="1900" b="0" i="0" u="none" strike="noStrike" cap="none">
              <a:solidFill>
                <a:srgbClr val="000000"/>
              </a:solidFill>
              <a:latin typeface="Arial"/>
              <a:ea typeface="Arial"/>
              <a:cs typeface="Arial"/>
              <a:sym typeface="Arial"/>
            </a:endParaRPr>
          </a:p>
        </p:txBody>
      </p:sp>
      <p:cxnSp>
        <p:nvCxnSpPr>
          <p:cNvPr id="1671" name="Google Shape;1671;p166"/>
          <p:cNvCxnSpPr>
            <a:stCxn id="1667" idx="3"/>
            <a:endCxn id="1670" idx="1"/>
          </p:cNvCxnSpPr>
          <p:nvPr/>
        </p:nvCxnSpPr>
        <p:spPr>
          <a:xfrm>
            <a:off x="5642100" y="5622771"/>
            <a:ext cx="405300" cy="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sp>
        <p:nvSpPr>
          <p:cNvPr id="1672" name="Google Shape;1672;p166"/>
          <p:cNvSpPr/>
          <p:nvPr/>
        </p:nvSpPr>
        <p:spPr>
          <a:xfrm>
            <a:off x="7587435" y="5179833"/>
            <a:ext cx="1219200" cy="878100"/>
          </a:xfrm>
          <a:prstGeom prst="flowChartAlternateProcess">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Deploy to Cloud</a:t>
            </a:r>
            <a:endParaRPr sz="1900" b="0" i="0" u="none" strike="noStrike" cap="none">
              <a:solidFill>
                <a:srgbClr val="000000"/>
              </a:solidFill>
              <a:latin typeface="Arial"/>
              <a:ea typeface="Arial"/>
              <a:cs typeface="Arial"/>
              <a:sym typeface="Arial"/>
            </a:endParaRPr>
          </a:p>
        </p:txBody>
      </p:sp>
      <p:cxnSp>
        <p:nvCxnSpPr>
          <p:cNvPr id="1673" name="Google Shape;1673;p166"/>
          <p:cNvCxnSpPr>
            <a:stCxn id="1670" idx="3"/>
            <a:endCxn id="1672" idx="1"/>
          </p:cNvCxnSpPr>
          <p:nvPr/>
        </p:nvCxnSpPr>
        <p:spPr>
          <a:xfrm rot="10800000" flipH="1">
            <a:off x="7266644" y="5618871"/>
            <a:ext cx="320700" cy="39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sp>
        <p:nvSpPr>
          <p:cNvPr id="1674" name="Google Shape;1674;p166"/>
          <p:cNvSpPr/>
          <p:nvPr/>
        </p:nvSpPr>
        <p:spPr>
          <a:xfrm>
            <a:off x="7587435" y="3862821"/>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Additional config</a:t>
            </a:r>
            <a:endParaRPr sz="1200" b="0" i="0" u="none" strike="noStrike" cap="none">
              <a:solidFill>
                <a:srgbClr val="000000"/>
              </a:solidFill>
              <a:latin typeface="Arial"/>
              <a:ea typeface="Arial"/>
              <a:cs typeface="Arial"/>
              <a:sym typeface="Arial"/>
            </a:endParaRPr>
          </a:p>
        </p:txBody>
      </p:sp>
      <p:sp>
        <p:nvSpPr>
          <p:cNvPr id="1675" name="Google Shape;1675;p166"/>
          <p:cNvSpPr/>
          <p:nvPr/>
        </p:nvSpPr>
        <p:spPr>
          <a:xfrm>
            <a:off x="9176933" y="3858153"/>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Publish App Endpoint</a:t>
            </a:r>
            <a:endParaRPr sz="1900" b="0" i="0" u="none" strike="noStrike" cap="none">
              <a:solidFill>
                <a:srgbClr val="000000"/>
              </a:solidFill>
              <a:latin typeface="Arial"/>
              <a:ea typeface="Arial"/>
              <a:cs typeface="Arial"/>
              <a:sym typeface="Arial"/>
            </a:endParaRPr>
          </a:p>
        </p:txBody>
      </p:sp>
      <p:cxnSp>
        <p:nvCxnSpPr>
          <p:cNvPr id="1676" name="Google Shape;1676;p166"/>
          <p:cNvCxnSpPr>
            <a:stCxn id="1674" idx="3"/>
            <a:endCxn id="1675" idx="1"/>
          </p:cNvCxnSpPr>
          <p:nvPr/>
        </p:nvCxnSpPr>
        <p:spPr>
          <a:xfrm rot="10800000" flipH="1">
            <a:off x="8806635" y="4297071"/>
            <a:ext cx="370200" cy="48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77" name="Google Shape;1677;p166"/>
          <p:cNvCxnSpPr>
            <a:stCxn id="1672" idx="3"/>
            <a:endCxn id="1675" idx="2"/>
          </p:cNvCxnSpPr>
          <p:nvPr/>
        </p:nvCxnSpPr>
        <p:spPr>
          <a:xfrm rot="10800000" flipH="1">
            <a:off x="8806635" y="4736283"/>
            <a:ext cx="979800" cy="882600"/>
          </a:xfrm>
          <a:prstGeom prst="bentConnector2">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sp>
        <p:nvSpPr>
          <p:cNvPr id="1678" name="Google Shape;1678;p166"/>
          <p:cNvSpPr/>
          <p:nvPr/>
        </p:nvSpPr>
        <p:spPr>
          <a:xfrm rot="-5400000">
            <a:off x="5541005" y="-4178857"/>
            <a:ext cx="1233600" cy="11654700"/>
          </a:xfrm>
          <a:prstGeom prst="rect">
            <a:avLst/>
          </a:prstGeom>
          <a:solidFill>
            <a:schemeClr val="accent5"/>
          </a:solid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chemeClr val="lt1"/>
                </a:solidFill>
                <a:latin typeface="Arial"/>
                <a:ea typeface="Arial"/>
                <a:cs typeface="Arial"/>
                <a:sym typeface="Arial"/>
              </a:rPr>
              <a:t>CONSUME</a:t>
            </a:r>
            <a:endParaRPr sz="1900" b="0" i="0" u="none" strike="noStrike" cap="none">
              <a:solidFill>
                <a:srgbClr val="000000"/>
              </a:solidFill>
              <a:latin typeface="Arial"/>
              <a:ea typeface="Arial"/>
              <a:cs typeface="Arial"/>
              <a:sym typeface="Arial"/>
            </a:endParaRPr>
          </a:p>
        </p:txBody>
      </p:sp>
      <p:sp>
        <p:nvSpPr>
          <p:cNvPr id="1679" name="Google Shape;1679;p166"/>
          <p:cNvSpPr/>
          <p:nvPr/>
        </p:nvSpPr>
        <p:spPr>
          <a:xfrm>
            <a:off x="4438633" y="2535427"/>
            <a:ext cx="1219200" cy="878100"/>
          </a:xfrm>
          <a:prstGeom prst="flowChartAlternateProcess">
            <a:avLst/>
          </a:prstGeom>
          <a:solidFill>
            <a:schemeClr val="lt1"/>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Publish Mock API</a:t>
            </a:r>
            <a:endParaRPr sz="1900" b="0" i="0" u="none" strike="noStrike" cap="none">
              <a:solidFill>
                <a:srgbClr val="000000"/>
              </a:solidFill>
              <a:latin typeface="Arial"/>
              <a:ea typeface="Arial"/>
              <a:cs typeface="Arial"/>
              <a:sym typeface="Arial"/>
            </a:endParaRPr>
          </a:p>
        </p:txBody>
      </p:sp>
      <p:sp>
        <p:nvSpPr>
          <p:cNvPr id="1680" name="Google Shape;1680;p166"/>
          <p:cNvSpPr/>
          <p:nvPr/>
        </p:nvSpPr>
        <p:spPr>
          <a:xfrm>
            <a:off x="4440091" y="1158999"/>
            <a:ext cx="1219200" cy="878100"/>
          </a:xfrm>
          <a:prstGeom prst="flowChartAlternateProcess">
            <a:avLst/>
          </a:prstGeom>
          <a:solidFill>
            <a:schemeClr val="lt1"/>
          </a:solidFill>
          <a:ln w="25400" cap="flat" cmpd="sng">
            <a:solidFill>
              <a:schemeClr val="accent5"/>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Verify Spec with Partners</a:t>
            </a:r>
            <a:endParaRPr sz="1900" b="0" i="0" u="none" strike="noStrike" cap="none">
              <a:solidFill>
                <a:srgbClr val="000000"/>
              </a:solidFill>
              <a:latin typeface="Arial"/>
              <a:ea typeface="Arial"/>
              <a:cs typeface="Arial"/>
              <a:sym typeface="Arial"/>
            </a:endParaRPr>
          </a:p>
        </p:txBody>
      </p:sp>
      <p:sp>
        <p:nvSpPr>
          <p:cNvPr id="1681" name="Google Shape;1681;p166"/>
          <p:cNvSpPr/>
          <p:nvPr/>
        </p:nvSpPr>
        <p:spPr>
          <a:xfrm>
            <a:off x="6036655" y="2550365"/>
            <a:ext cx="1219200" cy="878100"/>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Monitor Usage Trends</a:t>
            </a:r>
            <a:endParaRPr sz="1900" b="0" i="0" u="none" strike="noStrike" cap="none">
              <a:solidFill>
                <a:srgbClr val="000000"/>
              </a:solidFill>
              <a:latin typeface="Arial"/>
              <a:ea typeface="Arial"/>
              <a:cs typeface="Arial"/>
              <a:sym typeface="Arial"/>
            </a:endParaRPr>
          </a:p>
        </p:txBody>
      </p:sp>
      <p:sp>
        <p:nvSpPr>
          <p:cNvPr id="1682" name="Google Shape;1682;p166"/>
          <p:cNvSpPr/>
          <p:nvPr/>
        </p:nvSpPr>
        <p:spPr>
          <a:xfrm>
            <a:off x="6047444" y="1161217"/>
            <a:ext cx="1219200" cy="878100"/>
          </a:xfrm>
          <a:prstGeom prst="flowChartAlternateProcess">
            <a:avLst/>
          </a:prstGeom>
          <a:solidFill>
            <a:schemeClr val="lt1"/>
          </a:solidFill>
          <a:ln w="25400" cap="flat" cmpd="sng">
            <a:solidFill>
              <a:schemeClr val="accent5"/>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On-board Early Adopters </a:t>
            </a:r>
            <a:endParaRPr sz="1900" b="0" i="0" u="none" strike="noStrike" cap="none">
              <a:solidFill>
                <a:srgbClr val="000000"/>
              </a:solidFill>
              <a:latin typeface="Arial"/>
              <a:ea typeface="Arial"/>
              <a:cs typeface="Arial"/>
              <a:sym typeface="Arial"/>
            </a:endParaRPr>
          </a:p>
        </p:txBody>
      </p:sp>
      <p:sp>
        <p:nvSpPr>
          <p:cNvPr id="1683" name="Google Shape;1683;p166"/>
          <p:cNvSpPr/>
          <p:nvPr/>
        </p:nvSpPr>
        <p:spPr>
          <a:xfrm>
            <a:off x="7584376" y="2550365"/>
            <a:ext cx="1219200" cy="878100"/>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Refine Policies</a:t>
            </a:r>
            <a:endParaRPr sz="1900" b="0" i="0" u="none" strike="noStrike" cap="none">
              <a:solidFill>
                <a:srgbClr val="000000"/>
              </a:solidFill>
              <a:latin typeface="Arial"/>
              <a:ea typeface="Arial"/>
              <a:cs typeface="Arial"/>
              <a:sym typeface="Arial"/>
            </a:endParaRPr>
          </a:p>
        </p:txBody>
      </p:sp>
      <p:sp>
        <p:nvSpPr>
          <p:cNvPr id="1684" name="Google Shape;1684;p166"/>
          <p:cNvSpPr/>
          <p:nvPr/>
        </p:nvSpPr>
        <p:spPr>
          <a:xfrm>
            <a:off x="9156407" y="2568850"/>
            <a:ext cx="1219200" cy="878100"/>
          </a:xfrm>
          <a:prstGeom prst="flowChartAlternateProcess">
            <a:avLst/>
          </a:prstGeom>
          <a:solidFill>
            <a:schemeClr val="lt1"/>
          </a:solidFill>
          <a:ln w="25400" cap="flat" cmpd="sng">
            <a:solidFill>
              <a:schemeClr val="accent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Publish Production API</a:t>
            </a:r>
            <a:endParaRPr sz="1900" b="0" i="0" u="none" strike="noStrike" cap="none">
              <a:solidFill>
                <a:srgbClr val="000000"/>
              </a:solidFill>
              <a:latin typeface="Arial"/>
              <a:ea typeface="Arial"/>
              <a:cs typeface="Arial"/>
              <a:sym typeface="Arial"/>
            </a:endParaRPr>
          </a:p>
        </p:txBody>
      </p:sp>
      <p:sp>
        <p:nvSpPr>
          <p:cNvPr id="1685" name="Google Shape;1685;p166"/>
          <p:cNvSpPr/>
          <p:nvPr/>
        </p:nvSpPr>
        <p:spPr>
          <a:xfrm>
            <a:off x="7587224" y="1158999"/>
            <a:ext cx="1219200" cy="878100"/>
          </a:xfrm>
          <a:prstGeom prst="flowChartAlternateProcess">
            <a:avLst/>
          </a:prstGeom>
          <a:solidFill>
            <a:schemeClr val="lt1"/>
          </a:solidFill>
          <a:ln w="25400" cap="flat" cmpd="sng">
            <a:solidFill>
              <a:schemeClr val="accent5"/>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Collect Feedback</a:t>
            </a:r>
            <a:endParaRPr sz="1900" b="0" i="0" u="none" strike="noStrike" cap="none">
              <a:solidFill>
                <a:srgbClr val="000000"/>
              </a:solidFill>
              <a:latin typeface="Arial"/>
              <a:ea typeface="Arial"/>
              <a:cs typeface="Arial"/>
              <a:sym typeface="Arial"/>
            </a:endParaRPr>
          </a:p>
        </p:txBody>
      </p:sp>
      <p:sp>
        <p:nvSpPr>
          <p:cNvPr id="1686" name="Google Shape;1686;p166"/>
          <p:cNvSpPr/>
          <p:nvPr/>
        </p:nvSpPr>
        <p:spPr>
          <a:xfrm>
            <a:off x="9141252" y="1182618"/>
            <a:ext cx="1219200" cy="878100"/>
          </a:xfrm>
          <a:prstGeom prst="flowChartAlternateProcess">
            <a:avLst/>
          </a:prstGeom>
          <a:solidFill>
            <a:schemeClr val="lt1"/>
          </a:solidFill>
          <a:ln w="25400" cap="flat" cmpd="sng">
            <a:solidFill>
              <a:schemeClr val="accent5"/>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Production Launch</a:t>
            </a:r>
            <a:endParaRPr sz="1900" b="0" i="0" u="none" strike="noStrike" cap="none">
              <a:solidFill>
                <a:srgbClr val="000000"/>
              </a:solidFill>
              <a:latin typeface="Arial"/>
              <a:ea typeface="Arial"/>
              <a:cs typeface="Arial"/>
              <a:sym typeface="Arial"/>
            </a:endParaRPr>
          </a:p>
        </p:txBody>
      </p:sp>
      <p:cxnSp>
        <p:nvCxnSpPr>
          <p:cNvPr id="1687" name="Google Shape;1687;p166"/>
          <p:cNvCxnSpPr>
            <a:endCxn id="1681" idx="1"/>
          </p:cNvCxnSpPr>
          <p:nvPr/>
        </p:nvCxnSpPr>
        <p:spPr>
          <a:xfrm>
            <a:off x="5657755" y="2989415"/>
            <a:ext cx="378900" cy="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88" name="Google Shape;1688;p166"/>
          <p:cNvCxnSpPr>
            <a:stCxn id="1681" idx="3"/>
            <a:endCxn id="1683" idx="1"/>
          </p:cNvCxnSpPr>
          <p:nvPr/>
        </p:nvCxnSpPr>
        <p:spPr>
          <a:xfrm>
            <a:off x="7255855" y="2989415"/>
            <a:ext cx="328500" cy="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89" name="Google Shape;1689;p166"/>
          <p:cNvCxnSpPr>
            <a:stCxn id="1675" idx="0"/>
          </p:cNvCxnSpPr>
          <p:nvPr/>
        </p:nvCxnSpPr>
        <p:spPr>
          <a:xfrm rot="10800000">
            <a:off x="9786533" y="3446853"/>
            <a:ext cx="0" cy="4113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0" name="Google Shape;1690;p166"/>
          <p:cNvCxnSpPr>
            <a:stCxn id="1683" idx="2"/>
            <a:endCxn id="1674" idx="0"/>
          </p:cNvCxnSpPr>
          <p:nvPr/>
        </p:nvCxnSpPr>
        <p:spPr>
          <a:xfrm>
            <a:off x="8193976" y="3428465"/>
            <a:ext cx="3000" cy="4344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1" name="Google Shape;1691;p166"/>
          <p:cNvCxnSpPr>
            <a:stCxn id="1685" idx="2"/>
            <a:endCxn id="1683" idx="0"/>
          </p:cNvCxnSpPr>
          <p:nvPr/>
        </p:nvCxnSpPr>
        <p:spPr>
          <a:xfrm flipH="1">
            <a:off x="8194124" y="2037099"/>
            <a:ext cx="2700" cy="5133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2" name="Google Shape;1692;p166"/>
          <p:cNvCxnSpPr>
            <a:stCxn id="1684" idx="0"/>
            <a:endCxn id="1686" idx="2"/>
          </p:cNvCxnSpPr>
          <p:nvPr/>
        </p:nvCxnSpPr>
        <p:spPr>
          <a:xfrm rot="10800000">
            <a:off x="9750707" y="2060650"/>
            <a:ext cx="15300" cy="5082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3" name="Google Shape;1693;p166"/>
          <p:cNvCxnSpPr>
            <a:stCxn id="1682" idx="3"/>
            <a:endCxn id="1685" idx="1"/>
          </p:cNvCxnSpPr>
          <p:nvPr/>
        </p:nvCxnSpPr>
        <p:spPr>
          <a:xfrm rot="10800000" flipH="1">
            <a:off x="7266644" y="1598167"/>
            <a:ext cx="320700" cy="21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4" name="Google Shape;1694;p166"/>
          <p:cNvCxnSpPr>
            <a:stCxn id="1680" idx="3"/>
            <a:endCxn id="1682" idx="1"/>
          </p:cNvCxnSpPr>
          <p:nvPr/>
        </p:nvCxnSpPr>
        <p:spPr>
          <a:xfrm>
            <a:off x="5659291" y="1598049"/>
            <a:ext cx="388200" cy="21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5" name="Google Shape;1695;p166"/>
          <p:cNvCxnSpPr>
            <a:stCxn id="1661" idx="0"/>
            <a:endCxn id="1679" idx="2"/>
          </p:cNvCxnSpPr>
          <p:nvPr/>
        </p:nvCxnSpPr>
        <p:spPr>
          <a:xfrm rot="10800000" flipH="1">
            <a:off x="5032500" y="3413421"/>
            <a:ext cx="15600" cy="4494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6" name="Google Shape;1696;p166"/>
          <p:cNvCxnSpPr>
            <a:stCxn id="1679" idx="0"/>
            <a:endCxn id="1680" idx="2"/>
          </p:cNvCxnSpPr>
          <p:nvPr/>
        </p:nvCxnSpPr>
        <p:spPr>
          <a:xfrm rot="10800000" flipH="1">
            <a:off x="5048233" y="2037127"/>
            <a:ext cx="1500" cy="498300"/>
          </a:xfrm>
          <a:prstGeom prst="straightConnector1">
            <a:avLst/>
          </a:prstGeom>
          <a:noFill/>
          <a:ln w="25400" cap="flat" cmpd="sng">
            <a:solidFill>
              <a:srgbClr val="2B2B2B"/>
            </a:solidFill>
            <a:prstDash val="solid"/>
            <a:round/>
            <a:headEnd type="none" w="sm" len="sm"/>
            <a:tailEnd type="stealth" w="med" len="med"/>
          </a:ln>
          <a:effectLst>
            <a:outerShdw blurRad="40000" dist="20000" dir="5400000" rotWithShape="0">
              <a:srgbClr val="000000">
                <a:alpha val="36470"/>
              </a:srgbClr>
            </a:outerShdw>
          </a:effectLst>
        </p:spPr>
      </p:cxnSp>
      <p:cxnSp>
        <p:nvCxnSpPr>
          <p:cNvPr id="1697" name="Google Shape;1697;p166"/>
          <p:cNvCxnSpPr>
            <a:stCxn id="1672" idx="2"/>
            <a:endCxn id="1667" idx="2"/>
          </p:cNvCxnSpPr>
          <p:nvPr/>
        </p:nvCxnSpPr>
        <p:spPr>
          <a:xfrm rot="5400000">
            <a:off x="6612885" y="4477683"/>
            <a:ext cx="3900" cy="3164400"/>
          </a:xfrm>
          <a:prstGeom prst="bentConnector3">
            <a:avLst>
              <a:gd name="adj1" fmla="val 4029646"/>
            </a:avLst>
          </a:prstGeom>
          <a:noFill/>
          <a:ln w="25400" cap="flat" cmpd="sng">
            <a:solidFill>
              <a:srgbClr val="2B2B2B"/>
            </a:solidFill>
            <a:prstDash val="dash"/>
            <a:round/>
            <a:headEnd type="none" w="sm" len="sm"/>
            <a:tailEnd type="stealth" w="med" len="med"/>
          </a:ln>
          <a:effectLst>
            <a:outerShdw blurRad="40000" dist="20000" dir="5400000" rotWithShape="0">
              <a:srgbClr val="000000">
                <a:alpha val="36470"/>
              </a:srgbClr>
            </a:outerShdw>
          </a:effectLst>
        </p:spPr>
      </p:cxnSp>
      <p:sp>
        <p:nvSpPr>
          <p:cNvPr id="1698" name="Google Shape;1698;p166"/>
          <p:cNvSpPr/>
          <p:nvPr/>
        </p:nvSpPr>
        <p:spPr>
          <a:xfrm>
            <a:off x="10539555" y="5179832"/>
            <a:ext cx="1287300" cy="7680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API Developer</a:t>
            </a:r>
            <a:endParaRPr sz="1900" b="0" i="0" u="none" strike="noStrike" cap="none">
              <a:solidFill>
                <a:srgbClr val="000000"/>
              </a:solidFill>
              <a:latin typeface="Arial"/>
              <a:ea typeface="Arial"/>
              <a:cs typeface="Arial"/>
              <a:sym typeface="Arial"/>
            </a:endParaRPr>
          </a:p>
        </p:txBody>
      </p:sp>
      <p:sp>
        <p:nvSpPr>
          <p:cNvPr id="1699" name="Google Shape;1699;p166"/>
          <p:cNvSpPr/>
          <p:nvPr/>
        </p:nvSpPr>
        <p:spPr>
          <a:xfrm>
            <a:off x="10539555" y="3918249"/>
            <a:ext cx="1287300" cy="768000"/>
          </a:xfrm>
          <a:prstGeom prst="rect">
            <a:avLst/>
          </a:prstGeom>
          <a:solidFill>
            <a:srgbClr val="008000"/>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API Designer</a:t>
            </a:r>
            <a:endParaRPr sz="1900" b="0" i="0" u="none" strike="noStrike" cap="none">
              <a:solidFill>
                <a:srgbClr val="000000"/>
              </a:solidFill>
              <a:latin typeface="Arial"/>
              <a:ea typeface="Arial"/>
              <a:cs typeface="Arial"/>
              <a:sym typeface="Arial"/>
            </a:endParaRPr>
          </a:p>
        </p:txBody>
      </p:sp>
      <p:sp>
        <p:nvSpPr>
          <p:cNvPr id="1700" name="Google Shape;1700;p166"/>
          <p:cNvSpPr/>
          <p:nvPr/>
        </p:nvSpPr>
        <p:spPr>
          <a:xfrm>
            <a:off x="10530335" y="2590456"/>
            <a:ext cx="1287300" cy="768000"/>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Digital Product Manager</a:t>
            </a:r>
            <a:endParaRPr sz="1900" b="0" i="0" u="none" strike="noStrike" cap="none">
              <a:solidFill>
                <a:srgbClr val="000000"/>
              </a:solidFill>
              <a:latin typeface="Arial"/>
              <a:ea typeface="Arial"/>
              <a:cs typeface="Arial"/>
              <a:sym typeface="Arial"/>
            </a:endParaRPr>
          </a:p>
        </p:txBody>
      </p:sp>
      <p:sp>
        <p:nvSpPr>
          <p:cNvPr id="1701" name="Google Shape;1701;p166"/>
          <p:cNvSpPr/>
          <p:nvPr/>
        </p:nvSpPr>
        <p:spPr>
          <a:xfrm>
            <a:off x="10539555" y="1216245"/>
            <a:ext cx="1287300" cy="768000"/>
          </a:xfrm>
          <a:prstGeom prst="rect">
            <a:avLst/>
          </a:prstGeom>
          <a:solidFill>
            <a:schemeClr val="accent5"/>
          </a:solidFill>
          <a:ln w="25400" cap="flat" cmpd="sng">
            <a:solidFill>
              <a:schemeClr val="l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Partner Manager</a:t>
            </a:r>
            <a:endParaRPr sz="1900" b="0" i="0" u="none" strike="noStrike" cap="none">
              <a:solidFill>
                <a:srgbClr val="000000"/>
              </a:solidFill>
              <a:latin typeface="Arial"/>
              <a:ea typeface="Arial"/>
              <a:cs typeface="Arial"/>
              <a:sym typeface="Arial"/>
            </a:endParaRPr>
          </a:p>
        </p:txBody>
      </p:sp>
      <p:sp>
        <p:nvSpPr>
          <p:cNvPr id="1702" name="Google Shape;1702;p166"/>
          <p:cNvSpPr txBox="1">
            <a:spLocks noGrp="1"/>
          </p:cNvSpPr>
          <p:nvPr>
            <p:ph type="title"/>
          </p:nvPr>
        </p:nvSpPr>
        <p:spPr>
          <a:xfrm>
            <a:off x="838200" y="353831"/>
            <a:ext cx="11116353" cy="957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4000"/>
              <a:buNone/>
            </a:pPr>
            <a:r>
              <a:rPr lang="en-US" sz="3733"/>
              <a:t>Empowering an agile, productive API lifecycle</a:t>
            </a:r>
            <a:endParaRPr sz="3733"/>
          </a:p>
        </p:txBody>
      </p:sp>
    </p:spTree>
    <p:extLst>
      <p:ext uri="{BB962C8B-B14F-4D97-AF65-F5344CB8AC3E}">
        <p14:creationId xmlns:p14="http://schemas.microsoft.com/office/powerpoint/2010/main" val="54653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6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9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7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8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8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8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9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8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7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67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69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8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9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69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69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67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6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6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68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68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69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
          <p:cNvSpPr txBox="1">
            <a:spLocks noGrp="1"/>
          </p:cNvSpPr>
          <p:nvPr>
            <p:ph type="title"/>
          </p:nvPr>
        </p:nvSpPr>
        <p:spPr>
          <a:xfrm>
            <a:off x="1034473" y="0"/>
            <a:ext cx="10515600" cy="5645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800"/>
              <a:buNone/>
            </a:pPr>
            <a:r>
              <a:rPr lang="en-US" sz="3600">
                <a:latin typeface="Arial"/>
                <a:ea typeface="Arial"/>
                <a:cs typeface="Arial"/>
                <a:sym typeface="Arial"/>
              </a:rPr>
              <a:t>Agenda &amp; Timings</a:t>
            </a:r>
            <a:endParaRPr>
              <a:latin typeface="Arial"/>
              <a:ea typeface="Arial"/>
              <a:cs typeface="Arial"/>
              <a:sym typeface="Arial"/>
            </a:endParaRPr>
          </a:p>
        </p:txBody>
      </p:sp>
      <p:graphicFrame>
        <p:nvGraphicFramePr>
          <p:cNvPr id="730" name="Google Shape;730;p2"/>
          <p:cNvGraphicFramePr/>
          <p:nvPr>
            <p:extLst>
              <p:ext uri="{D42A27DB-BD31-4B8C-83A1-F6EECF244321}">
                <p14:modId xmlns:p14="http://schemas.microsoft.com/office/powerpoint/2010/main" val="38624110"/>
              </p:ext>
            </p:extLst>
          </p:nvPr>
        </p:nvGraphicFramePr>
        <p:xfrm>
          <a:off x="1034473" y="564515"/>
          <a:ext cx="9918449" cy="5715130"/>
        </p:xfrm>
        <a:graphic>
          <a:graphicData uri="http://schemas.openxmlformats.org/drawingml/2006/table">
            <a:tbl>
              <a:tblPr firstRow="1" bandRow="1">
                <a:noFill/>
              </a:tblPr>
              <a:tblGrid>
                <a:gridCol w="912953">
                  <a:extLst>
                    <a:ext uri="{9D8B030D-6E8A-4147-A177-3AD203B41FA5}">
                      <a16:colId xmlns:a16="http://schemas.microsoft.com/office/drawing/2014/main" val="20000"/>
                    </a:ext>
                  </a:extLst>
                </a:gridCol>
                <a:gridCol w="1123765">
                  <a:extLst>
                    <a:ext uri="{9D8B030D-6E8A-4147-A177-3AD203B41FA5}">
                      <a16:colId xmlns:a16="http://schemas.microsoft.com/office/drawing/2014/main" val="20001"/>
                    </a:ext>
                  </a:extLst>
                </a:gridCol>
                <a:gridCol w="5402118">
                  <a:extLst>
                    <a:ext uri="{9D8B030D-6E8A-4147-A177-3AD203B41FA5}">
                      <a16:colId xmlns:a16="http://schemas.microsoft.com/office/drawing/2014/main" val="20002"/>
                    </a:ext>
                  </a:extLst>
                </a:gridCol>
                <a:gridCol w="2479613">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Time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Length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Subject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Presenter</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12:00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 Hour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Registration, Networking &amp; Lunch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All</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13:00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15 Minutes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Welcome &amp; Introduction to the team</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Martyn Bedford</a:t>
                      </a:r>
                      <a:endParaRPr sz="1400" u="none" strike="noStrike" cap="none" dirty="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13:15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30 Minutes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Driving agile innovation across the Enterprise with the TIBCO Cloud Platform and our Event Based and API-led connectivity capabilities: Opportunities, challenges of connectivity and integration in today’s reality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Martyn Bedford</a:t>
                      </a:r>
                      <a:endParaRPr sz="1400" u="none" strike="noStrike" cap="none" dirty="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13:45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2 Hours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Hands-on Labs</a:t>
                      </a:r>
                      <a:endParaRPr sz="1400" u="none" strike="noStrike" cap="none"/>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200" u="none" strike="noStrike" cap="none" dirty="0"/>
                        <a:t>Bryn Garton, Mark </a:t>
                      </a:r>
                      <a:r>
                        <a:rPr lang="en-US" sz="1200" u="none" strike="noStrike" cap="none" dirty="0" err="1"/>
                        <a:t>Mussett</a:t>
                      </a:r>
                      <a:r>
                        <a:rPr lang="en-US" sz="1200" u="none" strike="noStrike" cap="none" dirty="0"/>
                        <a:t>, </a:t>
                      </a:r>
                      <a:r>
                        <a:rPr kumimoji="0" lang="en-US" sz="1200" b="0" i="0" u="none" strike="noStrike" kern="1200" cap="none" spc="0" normalizeH="0" baseline="0" noProof="0" dirty="0">
                          <a:ln>
                            <a:noFill/>
                          </a:ln>
                          <a:solidFill>
                            <a:srgbClr val="333333"/>
                          </a:solidFill>
                          <a:effectLst/>
                          <a:uLnTx/>
                          <a:uFillTx/>
                          <a:latin typeface="+mn-lt"/>
                          <a:ea typeface="+mn-ea"/>
                          <a:cs typeface="+mn-cs"/>
                        </a:rPr>
                        <a:t>Dave </a:t>
                      </a:r>
                      <a:r>
                        <a:rPr kumimoji="0" lang="en-US" sz="1200" b="0" i="0" u="none" strike="noStrike" kern="1200" cap="none" spc="0" normalizeH="0" baseline="0" noProof="0" dirty="0" err="1">
                          <a:ln>
                            <a:noFill/>
                          </a:ln>
                          <a:solidFill>
                            <a:srgbClr val="333333"/>
                          </a:solidFill>
                          <a:effectLst/>
                          <a:uLnTx/>
                          <a:uFillTx/>
                          <a:latin typeface="+mn-lt"/>
                          <a:ea typeface="+mn-ea"/>
                          <a:cs typeface="+mn-cs"/>
                        </a:rPr>
                        <a:t>Winstone</a:t>
                      </a:r>
                      <a:endParaRPr sz="1400" u="none" strike="noStrike" cap="none" dirty="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Experiencing the full Event Based, API-led connectivity lifecycle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Designing an API &amp; Creating a Mock Application</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Implement and Test your API in the TIBCO Cloud</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15:00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10 Minutes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Break</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Event Driven Contextual Offers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Insights via Real-time Visual Cloud Analytics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1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15:45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 Hour 15 Minutes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i="1" u="none" strike="noStrike" cap="none"/>
                        <a:t>Open Discussion or Breakout rooms</a:t>
                      </a:r>
                      <a:r>
                        <a:rPr lang="en-US" sz="1200" u="none" strike="noStrike" cap="none"/>
                        <a:t>, adopting TIBCO Cloud, real-life examples including Low Code, FaaS, Streaming, Open Source Innovation, Citizen Integrator/Developer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Rishikesh </a:t>
                      </a:r>
                      <a:r>
                        <a:rPr lang="en-US" sz="1200" u="none" strike="noStrike" cap="none" dirty="0" err="1"/>
                        <a:t>Palve</a:t>
                      </a:r>
                      <a:r>
                        <a:rPr lang="en-US" sz="1200" u="none" strike="noStrike" cap="none" dirty="0"/>
                        <a:t>, Guy Murphy</a:t>
                      </a:r>
                      <a:endParaRPr sz="1400" u="none" strike="noStrike" cap="none" dirty="0"/>
                    </a:p>
                  </a:txBody>
                  <a:tcPr marL="91450" marR="91450" marT="45725" marB="45725"/>
                </a:tc>
                <a:extLst>
                  <a:ext uri="{0D108BD9-81ED-4DB2-BD59-A6C34878D82A}">
                    <a16:rowId xmlns:a16="http://schemas.microsoft.com/office/drawing/2014/main" val="10011"/>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17:00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Close – Networking Reception, Refreshments, the TIBCO F1 Simulator Experience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All – in the Atrium</a:t>
                      </a:r>
                      <a:endParaRPr sz="1400" u="none" strike="noStrike" cap="none" dirty="0"/>
                    </a:p>
                  </a:txBody>
                  <a:tcPr marL="91450" marR="91450" marT="45725" marB="45725"/>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89760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36"/>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grpSp>
        <p:nvGrpSpPr>
          <p:cNvPr id="1708" name="Google Shape;1708;p36"/>
          <p:cNvGrpSpPr/>
          <p:nvPr/>
        </p:nvGrpSpPr>
        <p:grpSpPr>
          <a:xfrm>
            <a:off x="1156564" y="1994150"/>
            <a:ext cx="1460529" cy="3766536"/>
            <a:chOff x="1063254" y="1994149"/>
            <a:chExt cx="1460529" cy="3766536"/>
          </a:xfrm>
        </p:grpSpPr>
        <p:grpSp>
          <p:nvGrpSpPr>
            <p:cNvPr id="1709" name="Google Shape;1709;p36"/>
            <p:cNvGrpSpPr/>
            <p:nvPr/>
          </p:nvGrpSpPr>
          <p:grpSpPr>
            <a:xfrm>
              <a:off x="1084218" y="1994149"/>
              <a:ext cx="1439565" cy="2837748"/>
              <a:chOff x="87283" y="1543045"/>
              <a:chExt cx="1440002" cy="2837748"/>
            </a:xfrm>
          </p:grpSpPr>
          <p:sp>
            <p:nvSpPr>
              <p:cNvPr id="1710" name="Google Shape;1710;p36"/>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1" name="Google Shape;1711;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712" name="Google Shape;1712;p36"/>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1713" name="Google Shape;1713;p36"/>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1714" name="Google Shape;1714;p36"/>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15" name="Google Shape;1715;p36"/>
              <p:cNvCxnSpPr>
                <a:stCxn id="1710" idx="0"/>
                <a:endCxn id="1714"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1716" name="Google Shape;1716;p36"/>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1717" name="Google Shape;1717;p36"/>
          <p:cNvGrpSpPr/>
          <p:nvPr/>
        </p:nvGrpSpPr>
        <p:grpSpPr>
          <a:xfrm>
            <a:off x="2842969" y="1994150"/>
            <a:ext cx="1439989" cy="3766535"/>
            <a:chOff x="2748833" y="1994150"/>
            <a:chExt cx="1439989" cy="3766535"/>
          </a:xfrm>
        </p:grpSpPr>
        <p:grpSp>
          <p:nvGrpSpPr>
            <p:cNvPr id="1718" name="Google Shape;1718;p36"/>
            <p:cNvGrpSpPr/>
            <p:nvPr/>
          </p:nvGrpSpPr>
          <p:grpSpPr>
            <a:xfrm>
              <a:off x="2748833" y="1994150"/>
              <a:ext cx="1439989" cy="2837747"/>
              <a:chOff x="87283" y="1543046"/>
              <a:chExt cx="1440002" cy="2837747"/>
            </a:xfrm>
          </p:grpSpPr>
          <p:sp>
            <p:nvSpPr>
              <p:cNvPr id="1719" name="Google Shape;1719;p36"/>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0" name="Google Shape;1720;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721" name="Google Shape;1721;p36"/>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1722" name="Google Shape;1722;p36"/>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1723" name="Google Shape;1723;p36"/>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24" name="Google Shape;1724;p36"/>
              <p:cNvCxnSpPr>
                <a:stCxn id="1719" idx="0"/>
                <a:endCxn id="1723"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1725" name="Google Shape;1725;p36"/>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1726" name="Google Shape;1726;p36"/>
          <p:cNvGrpSpPr/>
          <p:nvPr/>
        </p:nvGrpSpPr>
        <p:grpSpPr>
          <a:xfrm>
            <a:off x="4508834" y="1994150"/>
            <a:ext cx="1458943" cy="4104424"/>
            <a:chOff x="4434412" y="1994816"/>
            <a:chExt cx="1458943" cy="4104424"/>
          </a:xfrm>
        </p:grpSpPr>
        <p:grpSp>
          <p:nvGrpSpPr>
            <p:cNvPr id="1727" name="Google Shape;1727;p36"/>
            <p:cNvGrpSpPr/>
            <p:nvPr/>
          </p:nvGrpSpPr>
          <p:grpSpPr>
            <a:xfrm>
              <a:off x="4439895" y="1994816"/>
              <a:ext cx="1453460" cy="2837081"/>
              <a:chOff x="87285" y="1543712"/>
              <a:chExt cx="1453460" cy="2837081"/>
            </a:xfrm>
          </p:grpSpPr>
          <p:sp>
            <p:nvSpPr>
              <p:cNvPr id="1728" name="Google Shape;1728;p36"/>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9" name="Google Shape;1729;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1730" name="Google Shape;1730;p36"/>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1731" name="Google Shape;1731;p36"/>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1732" name="Google Shape;1732;p36"/>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33" name="Google Shape;1733;p36"/>
              <p:cNvCxnSpPr>
                <a:stCxn id="1728" idx="0"/>
                <a:endCxn id="1732"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1734" name="Google Shape;1734;p36"/>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1735" name="Google Shape;1735;p36"/>
          <p:cNvGrpSpPr/>
          <p:nvPr/>
        </p:nvGrpSpPr>
        <p:grpSpPr>
          <a:xfrm>
            <a:off x="6193653" y="1994150"/>
            <a:ext cx="1444677" cy="4105089"/>
            <a:chOff x="6337643" y="1994151"/>
            <a:chExt cx="1444677" cy="4105089"/>
          </a:xfrm>
        </p:grpSpPr>
        <p:grpSp>
          <p:nvGrpSpPr>
            <p:cNvPr id="1736" name="Google Shape;1736;p36"/>
            <p:cNvGrpSpPr/>
            <p:nvPr/>
          </p:nvGrpSpPr>
          <p:grpSpPr>
            <a:xfrm>
              <a:off x="6337643" y="1994151"/>
              <a:ext cx="1440001" cy="2837746"/>
              <a:chOff x="87284" y="1543047"/>
              <a:chExt cx="1440001" cy="2837746"/>
            </a:xfrm>
          </p:grpSpPr>
          <p:sp>
            <p:nvSpPr>
              <p:cNvPr id="1737" name="Google Shape;1737;p36"/>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38" name="Google Shape;1738;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1739" name="Google Shape;1739;p36"/>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1740" name="Google Shape;1740;p36"/>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1741" name="Google Shape;1741;p36"/>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42" name="Google Shape;1742;p36"/>
              <p:cNvCxnSpPr>
                <a:stCxn id="1737" idx="0"/>
                <a:endCxn id="1741"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1743" name="Google Shape;1743;p36"/>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1744" name="Google Shape;1744;p36"/>
          <p:cNvGrpSpPr/>
          <p:nvPr/>
        </p:nvGrpSpPr>
        <p:grpSpPr>
          <a:xfrm>
            <a:off x="7864206" y="1994150"/>
            <a:ext cx="1476369" cy="3939902"/>
            <a:chOff x="8003835" y="1994151"/>
            <a:chExt cx="1476369" cy="3939902"/>
          </a:xfrm>
        </p:grpSpPr>
        <p:grpSp>
          <p:nvGrpSpPr>
            <p:cNvPr id="1745" name="Google Shape;1745;p36"/>
            <p:cNvGrpSpPr/>
            <p:nvPr/>
          </p:nvGrpSpPr>
          <p:grpSpPr>
            <a:xfrm>
              <a:off x="8003835" y="1994151"/>
              <a:ext cx="1440001" cy="2837746"/>
              <a:chOff x="87284" y="1543047"/>
              <a:chExt cx="1440001" cy="2837746"/>
            </a:xfrm>
          </p:grpSpPr>
          <p:sp>
            <p:nvSpPr>
              <p:cNvPr id="1746" name="Google Shape;1746;p36"/>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7" name="Google Shape;1747;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1748" name="Google Shape;1748;p36"/>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1749" name="Google Shape;1749;p36"/>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1750" name="Google Shape;1750;p36"/>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51" name="Google Shape;1751;p36"/>
              <p:cNvCxnSpPr>
                <a:stCxn id="1746" idx="0"/>
                <a:endCxn id="1750"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1752" name="Google Shape;1752;p36"/>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1753" name="Google Shape;1753;p36"/>
          <p:cNvGrpSpPr/>
          <p:nvPr/>
        </p:nvGrpSpPr>
        <p:grpSpPr>
          <a:xfrm>
            <a:off x="9566450" y="1994150"/>
            <a:ext cx="1508995" cy="3427981"/>
            <a:chOff x="9669091" y="1994150"/>
            <a:chExt cx="1508995" cy="3427981"/>
          </a:xfrm>
        </p:grpSpPr>
        <p:grpSp>
          <p:nvGrpSpPr>
            <p:cNvPr id="1754" name="Google Shape;1754;p36"/>
            <p:cNvGrpSpPr/>
            <p:nvPr/>
          </p:nvGrpSpPr>
          <p:grpSpPr>
            <a:xfrm>
              <a:off x="9669091" y="1994150"/>
              <a:ext cx="1440001" cy="2837747"/>
              <a:chOff x="87285" y="1543046"/>
              <a:chExt cx="1440001" cy="2837747"/>
            </a:xfrm>
          </p:grpSpPr>
          <p:sp>
            <p:nvSpPr>
              <p:cNvPr id="1755" name="Google Shape;1755;p36"/>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6" name="Google Shape;1756;p3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1757" name="Google Shape;1757;p36"/>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1758" name="Google Shape;1758;p36"/>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1759" name="Google Shape;1759;p36"/>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60" name="Google Shape;1760;p36"/>
              <p:cNvCxnSpPr>
                <a:stCxn id="1755" idx="0"/>
                <a:endCxn id="1759"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1761" name="Google Shape;1761;p36"/>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pic>
        <p:nvPicPr>
          <p:cNvPr id="1762" name="Google Shape;1762;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179288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37"/>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1768" name="Google Shape;1768;p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1769" name="Google Shape;1769;p37"/>
          <p:cNvGrpSpPr/>
          <p:nvPr/>
        </p:nvGrpSpPr>
        <p:grpSpPr>
          <a:xfrm>
            <a:off x="1156564" y="1994150"/>
            <a:ext cx="1460529" cy="3766536"/>
            <a:chOff x="1063254" y="1994149"/>
            <a:chExt cx="1460529" cy="3766536"/>
          </a:xfrm>
        </p:grpSpPr>
        <p:grpSp>
          <p:nvGrpSpPr>
            <p:cNvPr id="1770" name="Google Shape;1770;p37"/>
            <p:cNvGrpSpPr/>
            <p:nvPr/>
          </p:nvGrpSpPr>
          <p:grpSpPr>
            <a:xfrm>
              <a:off x="1084218" y="1994149"/>
              <a:ext cx="1439565" cy="2837748"/>
              <a:chOff x="87283" y="1543045"/>
              <a:chExt cx="1440002" cy="2837748"/>
            </a:xfrm>
          </p:grpSpPr>
          <p:sp>
            <p:nvSpPr>
              <p:cNvPr id="1771" name="Google Shape;1771;p37"/>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2" name="Google Shape;1772;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773" name="Google Shape;1773;p37"/>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1774" name="Google Shape;1774;p37"/>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1775" name="Google Shape;1775;p37"/>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76" name="Google Shape;1776;p37"/>
              <p:cNvCxnSpPr>
                <a:stCxn id="1771" idx="0"/>
                <a:endCxn id="1775"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1777" name="Google Shape;1777;p37"/>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1778" name="Google Shape;1778;p37"/>
          <p:cNvGrpSpPr/>
          <p:nvPr/>
        </p:nvGrpSpPr>
        <p:grpSpPr>
          <a:xfrm>
            <a:off x="2842969" y="1994150"/>
            <a:ext cx="1439989" cy="3766535"/>
            <a:chOff x="2748833" y="1994150"/>
            <a:chExt cx="1439989" cy="3766535"/>
          </a:xfrm>
        </p:grpSpPr>
        <p:grpSp>
          <p:nvGrpSpPr>
            <p:cNvPr id="1779" name="Google Shape;1779;p37"/>
            <p:cNvGrpSpPr/>
            <p:nvPr/>
          </p:nvGrpSpPr>
          <p:grpSpPr>
            <a:xfrm>
              <a:off x="2748833" y="1994150"/>
              <a:ext cx="1439989" cy="2837747"/>
              <a:chOff x="87283" y="1543046"/>
              <a:chExt cx="1440002" cy="2837747"/>
            </a:xfrm>
          </p:grpSpPr>
          <p:sp>
            <p:nvSpPr>
              <p:cNvPr id="1780" name="Google Shape;1780;p37"/>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1" name="Google Shape;1781;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782" name="Google Shape;1782;p37"/>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1783" name="Google Shape;1783;p37"/>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1784" name="Google Shape;1784;p37"/>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85" name="Google Shape;1785;p37"/>
              <p:cNvCxnSpPr>
                <a:stCxn id="1780" idx="0"/>
                <a:endCxn id="1784"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1786" name="Google Shape;1786;p37"/>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1787" name="Google Shape;1787;p37"/>
          <p:cNvGrpSpPr/>
          <p:nvPr/>
        </p:nvGrpSpPr>
        <p:grpSpPr>
          <a:xfrm>
            <a:off x="4508834" y="1994150"/>
            <a:ext cx="1458943" cy="4104424"/>
            <a:chOff x="4434412" y="1994816"/>
            <a:chExt cx="1458943" cy="4104424"/>
          </a:xfrm>
        </p:grpSpPr>
        <p:grpSp>
          <p:nvGrpSpPr>
            <p:cNvPr id="1788" name="Google Shape;1788;p37"/>
            <p:cNvGrpSpPr/>
            <p:nvPr/>
          </p:nvGrpSpPr>
          <p:grpSpPr>
            <a:xfrm>
              <a:off x="4439895" y="1994816"/>
              <a:ext cx="1453460" cy="2837081"/>
              <a:chOff x="87285" y="1543712"/>
              <a:chExt cx="1453460" cy="2837081"/>
            </a:xfrm>
          </p:grpSpPr>
          <p:sp>
            <p:nvSpPr>
              <p:cNvPr id="1789" name="Google Shape;1789;p37"/>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0" name="Google Shape;1790;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1791" name="Google Shape;1791;p37"/>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1792" name="Google Shape;1792;p37"/>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1793" name="Google Shape;1793;p37"/>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94" name="Google Shape;1794;p37"/>
              <p:cNvCxnSpPr>
                <a:stCxn id="1789" idx="0"/>
                <a:endCxn id="1793"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1795" name="Google Shape;1795;p37"/>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1796" name="Google Shape;1796;p37"/>
          <p:cNvGrpSpPr/>
          <p:nvPr/>
        </p:nvGrpSpPr>
        <p:grpSpPr>
          <a:xfrm>
            <a:off x="6193653" y="1994150"/>
            <a:ext cx="1444677" cy="4105089"/>
            <a:chOff x="6337643" y="1994151"/>
            <a:chExt cx="1444677" cy="4105089"/>
          </a:xfrm>
        </p:grpSpPr>
        <p:grpSp>
          <p:nvGrpSpPr>
            <p:cNvPr id="1797" name="Google Shape;1797;p37"/>
            <p:cNvGrpSpPr/>
            <p:nvPr/>
          </p:nvGrpSpPr>
          <p:grpSpPr>
            <a:xfrm>
              <a:off x="6337643" y="1994151"/>
              <a:ext cx="1440001" cy="2837746"/>
              <a:chOff x="87284" y="1543047"/>
              <a:chExt cx="1440001" cy="2837746"/>
            </a:xfrm>
          </p:grpSpPr>
          <p:sp>
            <p:nvSpPr>
              <p:cNvPr id="1798" name="Google Shape;1798;p37"/>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99" name="Google Shape;1799;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1800" name="Google Shape;1800;p37"/>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1801" name="Google Shape;1801;p37"/>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1802" name="Google Shape;1802;p37"/>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03" name="Google Shape;1803;p37"/>
              <p:cNvCxnSpPr>
                <a:stCxn id="1798" idx="0"/>
                <a:endCxn id="1802"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1804" name="Google Shape;1804;p37"/>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1805" name="Google Shape;1805;p37"/>
          <p:cNvGrpSpPr/>
          <p:nvPr/>
        </p:nvGrpSpPr>
        <p:grpSpPr>
          <a:xfrm>
            <a:off x="7864206" y="1994150"/>
            <a:ext cx="1476369" cy="3939902"/>
            <a:chOff x="8003835" y="1994151"/>
            <a:chExt cx="1476369" cy="3939902"/>
          </a:xfrm>
        </p:grpSpPr>
        <p:grpSp>
          <p:nvGrpSpPr>
            <p:cNvPr id="1806" name="Google Shape;1806;p37"/>
            <p:cNvGrpSpPr/>
            <p:nvPr/>
          </p:nvGrpSpPr>
          <p:grpSpPr>
            <a:xfrm>
              <a:off x="8003835" y="1994151"/>
              <a:ext cx="1440001" cy="2837746"/>
              <a:chOff x="87284" y="1543047"/>
              <a:chExt cx="1440001" cy="2837746"/>
            </a:xfrm>
          </p:grpSpPr>
          <p:sp>
            <p:nvSpPr>
              <p:cNvPr id="1807" name="Google Shape;1807;p37"/>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8" name="Google Shape;1808;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1809" name="Google Shape;1809;p37"/>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1810" name="Google Shape;1810;p37"/>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1811" name="Google Shape;1811;p37"/>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12" name="Google Shape;1812;p37"/>
              <p:cNvCxnSpPr>
                <a:stCxn id="1807" idx="0"/>
                <a:endCxn id="1811"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1813" name="Google Shape;1813;p37"/>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1814" name="Google Shape;1814;p37"/>
          <p:cNvGrpSpPr/>
          <p:nvPr/>
        </p:nvGrpSpPr>
        <p:grpSpPr>
          <a:xfrm>
            <a:off x="9566450" y="1994150"/>
            <a:ext cx="1508995" cy="3427981"/>
            <a:chOff x="9669091" y="1994150"/>
            <a:chExt cx="1508995" cy="3427981"/>
          </a:xfrm>
        </p:grpSpPr>
        <p:grpSp>
          <p:nvGrpSpPr>
            <p:cNvPr id="1815" name="Google Shape;1815;p37"/>
            <p:cNvGrpSpPr/>
            <p:nvPr/>
          </p:nvGrpSpPr>
          <p:grpSpPr>
            <a:xfrm>
              <a:off x="9669091" y="1994150"/>
              <a:ext cx="1440001" cy="2837747"/>
              <a:chOff x="87285" y="1543046"/>
              <a:chExt cx="1440001" cy="2837747"/>
            </a:xfrm>
          </p:grpSpPr>
          <p:sp>
            <p:nvSpPr>
              <p:cNvPr id="1816" name="Google Shape;1816;p37"/>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7" name="Google Shape;1817;p3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1818" name="Google Shape;1818;p37"/>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1819" name="Google Shape;1819;p37"/>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1820" name="Google Shape;1820;p37"/>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21" name="Google Shape;1821;p37"/>
              <p:cNvCxnSpPr>
                <a:stCxn id="1816" idx="0"/>
                <a:endCxn id="1820"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1822" name="Google Shape;1822;p37"/>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1823" name="Google Shape;1823;p37"/>
          <p:cNvSpPr/>
          <p:nvPr/>
        </p:nvSpPr>
        <p:spPr>
          <a:xfrm>
            <a:off x="2842969" y="1863090"/>
            <a:ext cx="8192455"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13637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p3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latin typeface="Avenir"/>
                <a:ea typeface="Avenir"/>
                <a:cs typeface="Avenir"/>
                <a:sym typeface="Avenir"/>
              </a:rPr>
              <a:t>Key Resources</a:t>
            </a:r>
            <a:endParaRPr>
              <a:latin typeface="Avenir"/>
              <a:ea typeface="Avenir"/>
              <a:cs typeface="Avenir"/>
              <a:sym typeface="Avenir"/>
            </a:endParaRPr>
          </a:p>
        </p:txBody>
      </p:sp>
      <p:sp>
        <p:nvSpPr>
          <p:cNvPr id="1829" name="Google Shape;1829;p38"/>
          <p:cNvSpPr txBox="1"/>
          <p:nvPr/>
        </p:nvSpPr>
        <p:spPr>
          <a:xfrm>
            <a:off x="1208394" y="1021033"/>
            <a:ext cx="10636577" cy="5416827"/>
          </a:xfrm>
          <a:prstGeom prst="rect">
            <a:avLst/>
          </a:prstGeom>
          <a:noFill/>
          <a:ln>
            <a:noFill/>
          </a:ln>
        </p:spPr>
        <p:txBody>
          <a:bodyPr spcFirstLastPara="1" wrap="square" lIns="91425" tIns="45700" rIns="91425" bIns="45700" anchor="t" anchorCtr="0">
            <a:spAutoFit/>
          </a:bodyPr>
          <a:lstStyle/>
          <a:p>
            <a:pPr marL="0" marR="0" lvl="7" indent="0" algn="l" rtl="0">
              <a:lnSpc>
                <a:spcPct val="100000"/>
              </a:lnSpc>
              <a:spcBef>
                <a:spcPts val="0"/>
              </a:spcBef>
              <a:spcAft>
                <a:spcPts val="0"/>
              </a:spcAft>
              <a:buClr>
                <a:srgbClr val="000000"/>
              </a:buClr>
              <a:buSzPts val="2400"/>
              <a:buFont typeface="Arial"/>
              <a:buNone/>
            </a:pPr>
            <a:r>
              <a:rPr lang="en-US" sz="2400" b="1" i="0" u="sng" strike="noStrike" cap="none">
                <a:solidFill>
                  <a:srgbClr val="000000"/>
                </a:solidFill>
                <a:latin typeface="Avenir"/>
                <a:ea typeface="Avenir"/>
                <a:cs typeface="Avenir"/>
                <a:sym typeface="Avenir"/>
                <a:hlinkClick r:id="rId3"/>
              </a:rPr>
              <a:t>                               http://cloud.tibco.com</a:t>
            </a: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highlight>
                <a:srgbClr val="FFFF00"/>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highlight>
                <a:srgbClr val="FFFF00"/>
              </a:highlight>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highlight>
                  <a:srgbClr val="FFFF00"/>
                </a:highlight>
                <a:latin typeface="Avenir"/>
                <a:ea typeface="Avenir"/>
                <a:cs typeface="Avenir"/>
                <a:sym typeface="Avenir"/>
              </a:rPr>
              <a:t>Download and extract the Hands On Lab : </a:t>
            </a:r>
            <a:r>
              <a:rPr lang="en-US" sz="1400" b="0" i="0" u="sng" strike="noStrike" cap="none">
                <a:solidFill>
                  <a:srgbClr val="000000"/>
                </a:solidFill>
                <a:latin typeface="Arial"/>
                <a:ea typeface="Arial"/>
                <a:cs typeface="Arial"/>
                <a:sym typeface="Arial"/>
                <a:hlinkClick r:id="rId4"/>
              </a:rPr>
              <a:t>https://github.com/TIBCOUK/Keys2Cloud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None/>
            </a:pPr>
            <a:r>
              <a:rPr lang="en-US" sz="1400" b="1" i="0" u="none" strike="noStrike" cap="none">
                <a:solidFill>
                  <a:srgbClr val="000000"/>
                </a:solidFill>
                <a:latin typeface="Avenir"/>
                <a:ea typeface="Avenir"/>
                <a:cs typeface="Avenir"/>
                <a:sym typeface="Avenir"/>
              </a:rPr>
              <a:t>Make sure you open the scratchpad.md file for easy cut/paste in the Labs: </a:t>
            </a:r>
            <a:r>
              <a:rPr lang="en-US" sz="1400" b="1" i="0" u="sng" strike="noStrike" cap="none">
                <a:solidFill>
                  <a:srgbClr val="000000"/>
                </a:solidFill>
                <a:latin typeface="Avenir"/>
                <a:ea typeface="Avenir"/>
                <a:cs typeface="Avenir"/>
                <a:sym typeface="Avenir"/>
                <a:hlinkClick r:id="rId5"/>
              </a:rPr>
              <a:t>https://github.com/TIBCOUK/Keys2Cloud/blob/master/scratchpad.md</a:t>
            </a: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None/>
            </a:pPr>
            <a:r>
              <a:rPr lang="en-US" sz="1400" b="1" i="0" u="none" strike="noStrike" cap="none">
                <a:solidFill>
                  <a:srgbClr val="000000"/>
                </a:solidFill>
                <a:latin typeface="Avenir"/>
                <a:ea typeface="Avenir"/>
                <a:cs typeface="Avenir"/>
                <a:sym typeface="Avenir"/>
              </a:rPr>
              <a:t> </a:t>
            </a: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venir"/>
                <a:ea typeface="Avenir"/>
                <a:cs typeface="Avenir"/>
                <a:sym typeface="Avenir"/>
              </a:rPr>
              <a:t>TIBCO Community </a:t>
            </a:r>
            <a:r>
              <a:rPr lang="en-US" sz="1400" b="0" i="0" u="none" strike="noStrike" cap="none">
                <a:solidFill>
                  <a:srgbClr val="000000"/>
                </a:solidFill>
                <a:latin typeface="Avenir"/>
                <a:ea typeface="Avenir"/>
                <a:cs typeface="Avenir"/>
                <a:sym typeface="Avenir"/>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sng" strike="noStrike" cap="none">
                <a:solidFill>
                  <a:srgbClr val="000000"/>
                </a:solidFill>
                <a:latin typeface="Avenir"/>
                <a:ea typeface="Avenir"/>
                <a:cs typeface="Avenir"/>
                <a:sym typeface="Avenir"/>
                <a:hlinkClick r:id="rId6"/>
              </a:rPr>
              <a:t>https://community.tibco.com/products/tibco-cloud-integration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sng" strike="noStrike" cap="none">
                <a:solidFill>
                  <a:srgbClr val="000000"/>
                </a:solidFill>
                <a:latin typeface="Avenir"/>
                <a:ea typeface="Avenir"/>
                <a:cs typeface="Avenir"/>
                <a:sym typeface="Avenir"/>
                <a:hlinkClick r:id="rId6"/>
              </a:rPr>
              <a:t>https://community.tibco.com/products/tibco-activematrix-businessworks</a:t>
            </a: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venir"/>
                <a:ea typeface="Avenir"/>
                <a:cs typeface="Avenir"/>
                <a:sym typeface="Avenir"/>
              </a:rPr>
              <a:t>Docs TIBCO </a:t>
            </a:r>
            <a:r>
              <a:rPr lang="en-US" sz="1400" b="0" i="0" u="none" strike="noStrike" cap="none">
                <a:solidFill>
                  <a:srgbClr val="000000"/>
                </a:solidFill>
                <a:latin typeface="Avenir"/>
                <a:ea typeface="Avenir"/>
                <a:cs typeface="Avenir"/>
                <a:sym typeface="Avenir"/>
              </a:rPr>
              <a:t>: </a:t>
            </a:r>
            <a:r>
              <a:rPr lang="en-US" sz="1400" b="0" i="0" u="sng" strike="noStrike" cap="none">
                <a:solidFill>
                  <a:srgbClr val="000000"/>
                </a:solidFill>
                <a:latin typeface="Avenir"/>
                <a:ea typeface="Avenir"/>
                <a:cs typeface="Avenir"/>
                <a:sym typeface="Avenir"/>
                <a:hlinkClick r:id="rId7"/>
              </a:rPr>
              <a:t>https://docs.tibco.com/</a:t>
            </a: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venir"/>
                <a:ea typeface="Avenir"/>
                <a:cs typeface="Avenir"/>
                <a:sym typeface="Avenir"/>
              </a:rPr>
              <a:t>TIBCO Flogo : </a:t>
            </a:r>
            <a:r>
              <a:rPr lang="en-US" sz="1400" b="0" i="0" u="sng" strike="noStrike" cap="none">
                <a:solidFill>
                  <a:srgbClr val="000000"/>
                </a:solidFill>
                <a:latin typeface="Avenir"/>
                <a:ea typeface="Avenir"/>
                <a:cs typeface="Avenir"/>
                <a:sym typeface="Avenir"/>
                <a:hlinkClick r:id="rId8"/>
              </a:rPr>
              <a:t>http://www.flogo.io/</a:t>
            </a:r>
            <a:endParaRPr sz="1400" b="1"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pic>
        <p:nvPicPr>
          <p:cNvPr id="1830" name="Google Shape;1830;p38"/>
          <p:cNvPicPr preferRelativeResize="0"/>
          <p:nvPr/>
        </p:nvPicPr>
        <p:blipFill rotWithShape="1">
          <a:blip r:embed="rId9">
            <a:alphaModFix/>
          </a:blip>
          <a:srcRect/>
          <a:stretch/>
        </p:blipFill>
        <p:spPr>
          <a:xfrm>
            <a:off x="605032" y="4565845"/>
            <a:ext cx="433735" cy="453909"/>
          </a:xfrm>
          <a:prstGeom prst="rect">
            <a:avLst/>
          </a:prstGeom>
          <a:noFill/>
          <a:ln>
            <a:noFill/>
          </a:ln>
        </p:spPr>
      </p:pic>
      <p:pic>
        <p:nvPicPr>
          <p:cNvPr id="1831" name="Google Shape;1831;p38"/>
          <p:cNvPicPr preferRelativeResize="0"/>
          <p:nvPr/>
        </p:nvPicPr>
        <p:blipFill rotWithShape="1">
          <a:blip r:embed="rId10">
            <a:alphaModFix/>
          </a:blip>
          <a:srcRect/>
          <a:stretch/>
        </p:blipFill>
        <p:spPr>
          <a:xfrm>
            <a:off x="498262" y="2011811"/>
            <a:ext cx="647274" cy="647274"/>
          </a:xfrm>
          <a:prstGeom prst="rect">
            <a:avLst/>
          </a:prstGeom>
          <a:noFill/>
          <a:ln>
            <a:noFill/>
          </a:ln>
        </p:spPr>
      </p:pic>
      <p:pic>
        <p:nvPicPr>
          <p:cNvPr id="1832" name="Google Shape;1832;p38"/>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553997" y="3406301"/>
            <a:ext cx="471685" cy="537197"/>
          </a:xfrm>
          <a:prstGeom prst="rect">
            <a:avLst/>
          </a:prstGeom>
          <a:noFill/>
          <a:ln>
            <a:noFill/>
          </a:ln>
        </p:spPr>
      </p:pic>
      <p:pic>
        <p:nvPicPr>
          <p:cNvPr id="1833" name="Google Shape;1833;p38"/>
          <p:cNvPicPr preferRelativeResize="0"/>
          <p:nvPr/>
        </p:nvPicPr>
        <p:blipFill rotWithShape="1">
          <a:blip r:embed="rId12">
            <a:alphaModFix/>
          </a:blip>
          <a:srcRect/>
          <a:stretch/>
        </p:blipFill>
        <p:spPr>
          <a:xfrm>
            <a:off x="485284" y="923067"/>
            <a:ext cx="3492500" cy="647700"/>
          </a:xfrm>
          <a:prstGeom prst="rect">
            <a:avLst/>
          </a:prstGeom>
          <a:noFill/>
          <a:ln>
            <a:noFill/>
          </a:ln>
        </p:spPr>
      </p:pic>
      <p:pic>
        <p:nvPicPr>
          <p:cNvPr id="1834" name="Google Shape;1834;p38"/>
          <p:cNvPicPr preferRelativeResize="0"/>
          <p:nvPr/>
        </p:nvPicPr>
        <p:blipFill rotWithShape="1">
          <a:blip r:embed="rId13">
            <a:alphaModFix/>
          </a:blip>
          <a:srcRect/>
          <a:stretch/>
        </p:blipFill>
        <p:spPr>
          <a:xfrm>
            <a:off x="347029" y="5534147"/>
            <a:ext cx="736040" cy="509340"/>
          </a:xfrm>
          <a:prstGeom prst="rect">
            <a:avLst/>
          </a:prstGeom>
          <a:noFill/>
          <a:ln>
            <a:noFill/>
          </a:ln>
        </p:spPr>
      </p:pic>
      <p:sp>
        <p:nvSpPr>
          <p:cNvPr id="1835" name="Google Shape;1835;p3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pic>
        <p:nvPicPr>
          <p:cNvPr id="1836" name="Google Shape;1836;p38"/>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6867911" y="3406301"/>
            <a:ext cx="5127711" cy="2792730"/>
          </a:xfrm>
          <a:prstGeom prst="rect">
            <a:avLst/>
          </a:prstGeom>
          <a:noFill/>
          <a:ln>
            <a:noFill/>
          </a:ln>
        </p:spPr>
      </p:pic>
      <p:sp>
        <p:nvSpPr>
          <p:cNvPr id="1837" name="Google Shape;1837;p38"/>
          <p:cNvSpPr/>
          <p:nvPr/>
        </p:nvSpPr>
        <p:spPr>
          <a:xfrm>
            <a:off x="10768065" y="153084"/>
            <a:ext cx="1079673"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8" name="Google Shape;1838;p38"/>
          <p:cNvSpPr/>
          <p:nvPr/>
        </p:nvSpPr>
        <p:spPr>
          <a:xfrm>
            <a:off x="10948011" y="333084"/>
            <a:ext cx="719782"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839" name="Google Shape;1839;p38"/>
          <p:cNvCxnSpPr/>
          <p:nvPr/>
        </p:nvCxnSpPr>
        <p:spPr>
          <a:xfrm>
            <a:off x="10588119" y="1818812"/>
            <a:ext cx="1439564" cy="0"/>
          </a:xfrm>
          <a:prstGeom prst="straightConnector1">
            <a:avLst/>
          </a:prstGeom>
          <a:noFill/>
          <a:ln w="38100" cap="flat" cmpd="sng">
            <a:solidFill>
              <a:schemeClr val="accent1"/>
            </a:solidFill>
            <a:prstDash val="solid"/>
            <a:round/>
            <a:headEnd type="none" w="sm" len="sm"/>
            <a:tailEnd type="none" w="sm" len="sm"/>
          </a:ln>
        </p:spPr>
      </p:cxnSp>
      <p:sp>
        <p:nvSpPr>
          <p:cNvPr id="1840" name="Google Shape;1840;p38"/>
          <p:cNvSpPr txBox="1"/>
          <p:nvPr/>
        </p:nvSpPr>
        <p:spPr>
          <a:xfrm>
            <a:off x="10588117" y="1254561"/>
            <a:ext cx="143956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8296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3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Sign-up</a:t>
            </a:r>
            <a:endParaRPr/>
          </a:p>
        </p:txBody>
      </p:sp>
      <p:sp>
        <p:nvSpPr>
          <p:cNvPr id="1846" name="Google Shape;1846;p39"/>
          <p:cNvSpPr txBox="1"/>
          <p:nvPr/>
        </p:nvSpPr>
        <p:spPr>
          <a:xfrm>
            <a:off x="2" y="1230701"/>
            <a:ext cx="5241382" cy="5060032"/>
          </a:xfrm>
          <a:prstGeom prst="rect">
            <a:avLst/>
          </a:prstGeom>
          <a:noFill/>
          <a:ln>
            <a:noFill/>
          </a:ln>
        </p:spPr>
        <p:txBody>
          <a:bodyPr spcFirstLastPara="1" wrap="square" lIns="121900" tIns="121900" rIns="121900" bIns="121900" anchor="t" anchorCtr="0">
            <a:noAutofit/>
          </a:bodyPr>
          <a:lstStyle/>
          <a:p>
            <a:pPr marL="95250" marR="0" lvl="0" indent="0" algn="l" rtl="0">
              <a:lnSpc>
                <a:spcPct val="90000"/>
              </a:lnSpc>
              <a:spcBef>
                <a:spcPts val="750"/>
              </a:spcBef>
              <a:spcAft>
                <a:spcPts val="0"/>
              </a:spcAft>
              <a:buClr>
                <a:srgbClr val="333333"/>
              </a:buClr>
              <a:buSzPts val="2100"/>
              <a:buFont typeface="Arial"/>
              <a:buNone/>
            </a:pPr>
            <a:endParaRPr sz="2800" b="0" i="0" u="none" strike="noStrike" cap="none">
              <a:solidFill>
                <a:srgbClr val="333333"/>
              </a:solidFill>
              <a:latin typeface="Verdana"/>
              <a:ea typeface="Verdana"/>
              <a:cs typeface="Verdana"/>
              <a:sym typeface="Verdana"/>
            </a:endParaRPr>
          </a:p>
          <a:p>
            <a:pPr marL="457200" marR="0" lvl="0" indent="-361950" algn="l" rtl="0">
              <a:lnSpc>
                <a:spcPct val="90000"/>
              </a:lnSpc>
              <a:spcBef>
                <a:spcPts val="750"/>
              </a:spcBef>
              <a:spcAft>
                <a:spcPts val="0"/>
              </a:spcAft>
              <a:buClr>
                <a:srgbClr val="333333"/>
              </a:buClr>
              <a:buSzPts val="2100"/>
              <a:buFont typeface="Arial"/>
              <a:buChar char="•"/>
            </a:pPr>
            <a:r>
              <a:rPr lang="en-US" sz="2800" b="0" i="0" u="none" strike="noStrike" cap="none">
                <a:solidFill>
                  <a:srgbClr val="333333"/>
                </a:solidFill>
                <a:latin typeface="Verdana"/>
                <a:ea typeface="Verdana"/>
                <a:cs typeface="Verdana"/>
                <a:sym typeface="Verdana"/>
              </a:rPr>
              <a:t>Go to cloud.tibco.com</a:t>
            </a:r>
            <a:endParaRPr sz="2800" b="0" i="0" u="none" strike="noStrike" cap="none">
              <a:solidFill>
                <a:srgbClr val="333333"/>
              </a:solidFill>
              <a:latin typeface="Verdana"/>
              <a:ea typeface="Verdana"/>
              <a:cs typeface="Verdana"/>
              <a:sym typeface="Verdana"/>
            </a:endParaRPr>
          </a:p>
          <a:p>
            <a:pPr marL="914400" marR="0" lvl="1" indent="-342900" algn="l" rtl="0">
              <a:lnSpc>
                <a:spcPct val="90000"/>
              </a:lnSpc>
              <a:spcBef>
                <a:spcPts val="375"/>
              </a:spcBef>
              <a:spcAft>
                <a:spcPts val="0"/>
              </a:spcAft>
              <a:buClr>
                <a:srgbClr val="333333"/>
              </a:buClr>
              <a:buSzPts val="1800"/>
              <a:buFont typeface="Arial"/>
              <a:buChar char="•"/>
            </a:pPr>
            <a:r>
              <a:rPr lang="en-US" sz="2400" b="0" i="0" u="sng" strike="noStrike" cap="none">
                <a:solidFill>
                  <a:srgbClr val="333333"/>
                </a:solidFill>
                <a:latin typeface="Verdana"/>
                <a:ea typeface="Verdana"/>
                <a:cs typeface="Verdana"/>
                <a:sym typeface="Verdana"/>
                <a:hlinkClick r:id="rId3"/>
              </a:rPr>
              <a:t>https://cloud.tibco.com</a:t>
            </a:r>
            <a:endParaRPr sz="2400" b="0" i="0" u="none" strike="noStrike" cap="none">
              <a:solidFill>
                <a:srgbClr val="333333"/>
              </a:solidFill>
              <a:latin typeface="Verdana"/>
              <a:ea typeface="Verdana"/>
              <a:cs typeface="Verdana"/>
              <a:sym typeface="Verdana"/>
            </a:endParaRPr>
          </a:p>
          <a:p>
            <a:pPr marL="914400" marR="0" lvl="1" indent="-342900" algn="l" rtl="0">
              <a:lnSpc>
                <a:spcPct val="90000"/>
              </a:lnSpc>
              <a:spcBef>
                <a:spcPts val="375"/>
              </a:spcBef>
              <a:spcAft>
                <a:spcPts val="0"/>
              </a:spcAft>
              <a:buClr>
                <a:srgbClr val="333333"/>
              </a:buClr>
              <a:buSzPts val="1800"/>
              <a:buFont typeface="Arial"/>
              <a:buChar char="•"/>
            </a:pPr>
            <a:r>
              <a:rPr lang="en-US" sz="2400" b="0" i="0" u="none" strike="noStrike" cap="none">
                <a:solidFill>
                  <a:srgbClr val="333333"/>
                </a:solidFill>
                <a:latin typeface="Verdana"/>
                <a:ea typeface="Verdana"/>
                <a:cs typeface="Verdana"/>
                <a:sym typeface="Verdana"/>
              </a:rPr>
              <a:t>Register</a:t>
            </a:r>
            <a:endParaRPr sz="1400" b="0" i="0" u="none" strike="noStrike" cap="none">
              <a:solidFill>
                <a:srgbClr val="000000"/>
              </a:solidFill>
              <a:latin typeface="Arial"/>
              <a:ea typeface="Arial"/>
              <a:cs typeface="Arial"/>
              <a:sym typeface="Arial"/>
            </a:endParaRPr>
          </a:p>
          <a:p>
            <a:pPr marL="1371600" marR="0" lvl="2" indent="-323850" algn="l" rtl="0">
              <a:lnSpc>
                <a:spcPct val="90000"/>
              </a:lnSpc>
              <a:spcBef>
                <a:spcPts val="375"/>
              </a:spcBef>
              <a:spcAft>
                <a:spcPts val="0"/>
              </a:spcAft>
              <a:buClr>
                <a:srgbClr val="333333"/>
              </a:buClr>
              <a:buSzPts val="1500"/>
              <a:buFont typeface="Arial"/>
              <a:buChar char="•"/>
            </a:pPr>
            <a:r>
              <a:rPr lang="en-US" sz="2000" b="0" i="0" u="none" strike="noStrike" cap="none">
                <a:solidFill>
                  <a:srgbClr val="333333"/>
                </a:solidFill>
                <a:latin typeface="Verdana"/>
                <a:ea typeface="Verdana"/>
                <a:cs typeface="Verdana"/>
                <a:sym typeface="Verdana"/>
              </a:rPr>
              <a:t>Login: your email address</a:t>
            </a:r>
            <a:endParaRPr sz="1400" b="0" i="0" u="none" strike="noStrike" cap="none">
              <a:solidFill>
                <a:srgbClr val="000000"/>
              </a:solidFill>
              <a:latin typeface="Arial"/>
              <a:ea typeface="Arial"/>
              <a:cs typeface="Arial"/>
              <a:sym typeface="Arial"/>
            </a:endParaRPr>
          </a:p>
          <a:p>
            <a:pPr marL="1371600" marR="0" lvl="2" indent="-323850" algn="l" rtl="0">
              <a:lnSpc>
                <a:spcPct val="90000"/>
              </a:lnSpc>
              <a:spcBef>
                <a:spcPts val="375"/>
              </a:spcBef>
              <a:spcAft>
                <a:spcPts val="0"/>
              </a:spcAft>
              <a:buClr>
                <a:srgbClr val="333333"/>
              </a:buClr>
              <a:buSzPts val="1500"/>
              <a:buFont typeface="Arial"/>
              <a:buChar char="•"/>
            </a:pPr>
            <a:r>
              <a:rPr lang="en-US" sz="2000" b="0" i="0" u="none" strike="noStrike" cap="none">
                <a:solidFill>
                  <a:srgbClr val="333333"/>
                </a:solidFill>
                <a:latin typeface="Verdana"/>
                <a:ea typeface="Verdana"/>
                <a:cs typeface="Verdana"/>
                <a:sym typeface="Verdana"/>
              </a:rPr>
              <a:t>Password: your password</a:t>
            </a:r>
            <a:endParaRPr sz="1400" b="0" i="0" u="none" strike="noStrike" cap="none">
              <a:solidFill>
                <a:srgbClr val="000000"/>
              </a:solidFill>
              <a:latin typeface="Arial"/>
              <a:ea typeface="Arial"/>
              <a:cs typeface="Arial"/>
              <a:sym typeface="Arial"/>
            </a:endParaRPr>
          </a:p>
          <a:p>
            <a:pPr marL="1371600" marR="0" lvl="2" indent="-228600" algn="l" rtl="0">
              <a:lnSpc>
                <a:spcPct val="90000"/>
              </a:lnSpc>
              <a:spcBef>
                <a:spcPts val="375"/>
              </a:spcBef>
              <a:spcAft>
                <a:spcPts val="0"/>
              </a:spcAft>
              <a:buClr>
                <a:srgbClr val="333333"/>
              </a:buClr>
              <a:buSzPts val="1500"/>
              <a:buFont typeface="Arial"/>
              <a:buNone/>
            </a:pPr>
            <a:endParaRPr sz="2000" b="0" i="0" u="none" strike="noStrike" cap="none">
              <a:solidFill>
                <a:srgbClr val="333333"/>
              </a:solidFill>
              <a:latin typeface="Verdana"/>
              <a:ea typeface="Verdana"/>
              <a:cs typeface="Verdana"/>
              <a:sym typeface="Verdana"/>
            </a:endParaRPr>
          </a:p>
          <a:p>
            <a:pPr marL="1371600" marR="0" lvl="2" indent="-323850" algn="l" rtl="0">
              <a:lnSpc>
                <a:spcPct val="90000"/>
              </a:lnSpc>
              <a:spcBef>
                <a:spcPts val="375"/>
              </a:spcBef>
              <a:spcAft>
                <a:spcPts val="0"/>
              </a:spcAft>
              <a:buClr>
                <a:srgbClr val="333333"/>
              </a:buClr>
              <a:buSzPts val="1500"/>
              <a:buFont typeface="Arial"/>
              <a:buChar char="•"/>
            </a:pPr>
            <a:r>
              <a:rPr lang="en-US" sz="2000" b="0" i="0" u="none" strike="noStrike" cap="none">
                <a:solidFill>
                  <a:srgbClr val="333333"/>
                </a:solidFill>
                <a:latin typeface="Verdana"/>
                <a:ea typeface="Verdana"/>
                <a:cs typeface="Verdana"/>
                <a:sym typeface="Verdana"/>
              </a:rPr>
              <a:t>Region: </a:t>
            </a:r>
            <a:r>
              <a:rPr lang="en-US" sz="2000" b="1" i="0" u="none" strike="noStrike" cap="none">
                <a:solidFill>
                  <a:srgbClr val="333333"/>
                </a:solidFill>
                <a:latin typeface="Verdana"/>
                <a:ea typeface="Verdana"/>
                <a:cs typeface="Verdana"/>
                <a:sym typeface="Verdana"/>
              </a:rPr>
              <a:t>EU</a:t>
            </a:r>
            <a:r>
              <a:rPr lang="en-US" sz="2000" b="0" i="0" u="none" strike="noStrike" cap="none">
                <a:solidFill>
                  <a:srgbClr val="333333"/>
                </a:solidFill>
                <a:latin typeface="Verdana"/>
                <a:ea typeface="Verdana"/>
                <a:cs typeface="Verdana"/>
                <a:sym typeface="Verdana"/>
              </a:rPr>
              <a:t> (</a:t>
            </a:r>
            <a:r>
              <a:rPr lang="en-US" sz="2000" b="1" i="0" u="none" strike="noStrike" cap="none">
                <a:solidFill>
                  <a:srgbClr val="333333"/>
                </a:solidFill>
                <a:latin typeface="Verdana"/>
                <a:ea typeface="Verdana"/>
                <a:cs typeface="Verdana"/>
                <a:sym typeface="Verdana"/>
              </a:rPr>
              <a:t>Ireland)</a:t>
            </a:r>
            <a:endParaRPr sz="1400" b="0" i="0" u="none" strike="noStrike" cap="none">
              <a:solidFill>
                <a:srgbClr val="000000"/>
              </a:solidFill>
              <a:latin typeface="Arial"/>
              <a:ea typeface="Arial"/>
              <a:cs typeface="Arial"/>
              <a:sym typeface="Arial"/>
            </a:endParaRPr>
          </a:p>
          <a:p>
            <a:pPr marL="914400" marR="0" lvl="1" indent="-342900" algn="l" rtl="0">
              <a:lnSpc>
                <a:spcPct val="90000"/>
              </a:lnSpc>
              <a:spcBef>
                <a:spcPts val="375"/>
              </a:spcBef>
              <a:spcAft>
                <a:spcPts val="0"/>
              </a:spcAft>
              <a:buClr>
                <a:srgbClr val="333333"/>
              </a:buClr>
              <a:buSzPts val="1800"/>
              <a:buFont typeface="Arial"/>
              <a:buChar char="•"/>
            </a:pPr>
            <a:r>
              <a:rPr lang="en-US" sz="2300" b="0" i="0" u="none" strike="noStrike" cap="none">
                <a:solidFill>
                  <a:srgbClr val="333333"/>
                </a:solidFill>
                <a:latin typeface="Verdana"/>
                <a:ea typeface="Verdana"/>
                <a:cs typeface="Verdana"/>
                <a:sym typeface="Verdana"/>
              </a:rPr>
              <a:t>Check your email for activation email</a:t>
            </a:r>
            <a:endParaRPr sz="1400" b="0" i="0" u="none" strike="noStrike" cap="none">
              <a:solidFill>
                <a:srgbClr val="000000"/>
              </a:solidFill>
              <a:latin typeface="Arial"/>
              <a:ea typeface="Arial"/>
              <a:cs typeface="Arial"/>
              <a:sym typeface="Arial"/>
            </a:endParaRPr>
          </a:p>
          <a:p>
            <a:pPr marL="1371600" marR="0" lvl="2" indent="-323850" algn="l" rtl="0">
              <a:lnSpc>
                <a:spcPct val="90000"/>
              </a:lnSpc>
              <a:spcBef>
                <a:spcPts val="375"/>
              </a:spcBef>
              <a:spcAft>
                <a:spcPts val="0"/>
              </a:spcAft>
              <a:buClr>
                <a:srgbClr val="333333"/>
              </a:buClr>
              <a:buSzPts val="1500"/>
              <a:buFont typeface="Arial"/>
              <a:buChar char="•"/>
            </a:pPr>
            <a:r>
              <a:rPr lang="en-US" sz="2000" b="0" i="0" u="none" strike="noStrike" cap="none">
                <a:solidFill>
                  <a:srgbClr val="333333"/>
                </a:solidFill>
                <a:latin typeface="Verdana"/>
                <a:ea typeface="Verdana"/>
                <a:cs typeface="Verdana"/>
                <a:sym typeface="Verdana"/>
              </a:rPr>
              <a:t>And Junk folder!</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750"/>
              </a:spcBef>
              <a:spcAft>
                <a:spcPts val="0"/>
              </a:spcAft>
              <a:buClr>
                <a:srgbClr val="333333"/>
              </a:buClr>
              <a:buSzPts val="2100"/>
              <a:buFont typeface="Arial"/>
              <a:buNone/>
            </a:pPr>
            <a:endParaRPr sz="2800" b="0" i="0" u="none" strike="noStrike" cap="none">
              <a:solidFill>
                <a:srgbClr val="333333"/>
              </a:solidFill>
              <a:latin typeface="Verdana"/>
              <a:ea typeface="Verdana"/>
              <a:cs typeface="Verdana"/>
              <a:sym typeface="Verdana"/>
            </a:endParaRPr>
          </a:p>
        </p:txBody>
      </p:sp>
      <p:sp>
        <p:nvSpPr>
          <p:cNvPr id="1847" name="Google Shape;1847;p3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848" name="Google Shape;1848;p39"/>
          <p:cNvGrpSpPr/>
          <p:nvPr/>
        </p:nvGrpSpPr>
        <p:grpSpPr>
          <a:xfrm>
            <a:off x="10585350" y="167272"/>
            <a:ext cx="1439566" cy="1665728"/>
            <a:chOff x="10585350" y="167272"/>
            <a:chExt cx="1439566" cy="1665728"/>
          </a:xfrm>
        </p:grpSpPr>
        <p:sp>
          <p:nvSpPr>
            <p:cNvPr id="1849" name="Google Shape;1849;p39"/>
            <p:cNvSpPr/>
            <p:nvPr/>
          </p:nvSpPr>
          <p:spPr>
            <a:xfrm>
              <a:off x="10765298" y="167272"/>
              <a:ext cx="1079673"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50" name="Google Shape;1850;p39"/>
            <p:cNvSpPr/>
            <p:nvPr/>
          </p:nvSpPr>
          <p:spPr>
            <a:xfrm>
              <a:off x="10945244" y="347272"/>
              <a:ext cx="719782"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851" name="Google Shape;1851;p39"/>
            <p:cNvCxnSpPr/>
            <p:nvPr/>
          </p:nvCxnSpPr>
          <p:spPr>
            <a:xfrm>
              <a:off x="10585352" y="1833000"/>
              <a:ext cx="1439564" cy="0"/>
            </a:xfrm>
            <a:prstGeom prst="straightConnector1">
              <a:avLst/>
            </a:prstGeom>
            <a:noFill/>
            <a:ln w="38100" cap="flat" cmpd="sng">
              <a:solidFill>
                <a:schemeClr val="accent1"/>
              </a:solidFill>
              <a:prstDash val="solid"/>
              <a:round/>
              <a:headEnd type="none" w="sm" len="sm"/>
              <a:tailEnd type="none" w="sm" len="sm"/>
            </a:ln>
          </p:spPr>
        </p:cxnSp>
        <p:sp>
          <p:nvSpPr>
            <p:cNvPr id="1852" name="Google Shape;1852;p39"/>
            <p:cNvSpPr txBox="1"/>
            <p:nvPr/>
          </p:nvSpPr>
          <p:spPr>
            <a:xfrm>
              <a:off x="10585350" y="1295253"/>
              <a:ext cx="143956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grpSp>
      <p:pic>
        <p:nvPicPr>
          <p:cNvPr id="1853" name="Google Shape;1853;p3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04564" y="2114458"/>
            <a:ext cx="6420351" cy="3627119"/>
          </a:xfrm>
          <a:prstGeom prst="rect">
            <a:avLst/>
          </a:prstGeom>
          <a:noFill/>
          <a:ln>
            <a:noFill/>
          </a:ln>
        </p:spPr>
      </p:pic>
    </p:spTree>
    <p:extLst>
      <p:ext uri="{BB962C8B-B14F-4D97-AF65-F5344CB8AC3E}">
        <p14:creationId xmlns:p14="http://schemas.microsoft.com/office/powerpoint/2010/main" val="183854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4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Add Subscriptions to the Trial</a:t>
            </a:r>
            <a:endParaRPr/>
          </a:p>
        </p:txBody>
      </p:sp>
      <p:sp>
        <p:nvSpPr>
          <p:cNvPr id="1859" name="Google Shape;1859;p4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860" name="Google Shape;1860;p40"/>
          <p:cNvGrpSpPr/>
          <p:nvPr/>
        </p:nvGrpSpPr>
        <p:grpSpPr>
          <a:xfrm>
            <a:off x="10585350" y="167272"/>
            <a:ext cx="1439566" cy="1665728"/>
            <a:chOff x="10585350" y="167272"/>
            <a:chExt cx="1439566" cy="1665728"/>
          </a:xfrm>
        </p:grpSpPr>
        <p:sp>
          <p:nvSpPr>
            <p:cNvPr id="1861" name="Google Shape;1861;p40"/>
            <p:cNvSpPr/>
            <p:nvPr/>
          </p:nvSpPr>
          <p:spPr>
            <a:xfrm>
              <a:off x="10765298" y="167272"/>
              <a:ext cx="1079673"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2" name="Google Shape;1862;p40"/>
            <p:cNvSpPr/>
            <p:nvPr/>
          </p:nvSpPr>
          <p:spPr>
            <a:xfrm>
              <a:off x="10945244" y="347272"/>
              <a:ext cx="719782"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863" name="Google Shape;1863;p40"/>
            <p:cNvCxnSpPr/>
            <p:nvPr/>
          </p:nvCxnSpPr>
          <p:spPr>
            <a:xfrm>
              <a:off x="10585352" y="1833000"/>
              <a:ext cx="1439564" cy="0"/>
            </a:xfrm>
            <a:prstGeom prst="straightConnector1">
              <a:avLst/>
            </a:prstGeom>
            <a:noFill/>
            <a:ln w="38100" cap="flat" cmpd="sng">
              <a:solidFill>
                <a:schemeClr val="accent1"/>
              </a:solidFill>
              <a:prstDash val="solid"/>
              <a:round/>
              <a:headEnd type="none" w="sm" len="sm"/>
              <a:tailEnd type="none" w="sm" len="sm"/>
            </a:ln>
          </p:spPr>
        </p:cxnSp>
        <p:sp>
          <p:nvSpPr>
            <p:cNvPr id="1864" name="Google Shape;1864;p40"/>
            <p:cNvSpPr txBox="1"/>
            <p:nvPr/>
          </p:nvSpPr>
          <p:spPr>
            <a:xfrm>
              <a:off x="10585350" y="1295253"/>
              <a:ext cx="143956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grpSp>
      <p:pic>
        <p:nvPicPr>
          <p:cNvPr id="1865" name="Google Shape;1865;p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524020" y="1295253"/>
            <a:ext cx="8323556" cy="4797551"/>
          </a:xfrm>
          <a:prstGeom prst="rect">
            <a:avLst/>
          </a:prstGeom>
          <a:noFill/>
          <a:ln>
            <a:noFill/>
          </a:ln>
        </p:spPr>
      </p:pic>
    </p:spTree>
    <p:extLst>
      <p:ext uri="{BB962C8B-B14F-4D97-AF65-F5344CB8AC3E}">
        <p14:creationId xmlns:p14="http://schemas.microsoft.com/office/powerpoint/2010/main" val="260640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4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Add Spotfire and Events</a:t>
            </a:r>
            <a:endParaRPr/>
          </a:p>
        </p:txBody>
      </p:sp>
      <p:sp>
        <p:nvSpPr>
          <p:cNvPr id="1871" name="Google Shape;1871;p4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872" name="Google Shape;1872;p41"/>
          <p:cNvGrpSpPr/>
          <p:nvPr/>
        </p:nvGrpSpPr>
        <p:grpSpPr>
          <a:xfrm>
            <a:off x="10585350" y="167272"/>
            <a:ext cx="1439566" cy="1665728"/>
            <a:chOff x="10585350" y="167272"/>
            <a:chExt cx="1439566" cy="1665728"/>
          </a:xfrm>
        </p:grpSpPr>
        <p:sp>
          <p:nvSpPr>
            <p:cNvPr id="1873" name="Google Shape;1873;p41"/>
            <p:cNvSpPr/>
            <p:nvPr/>
          </p:nvSpPr>
          <p:spPr>
            <a:xfrm>
              <a:off x="10765298" y="167272"/>
              <a:ext cx="1079673"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4" name="Google Shape;1874;p41"/>
            <p:cNvSpPr/>
            <p:nvPr/>
          </p:nvSpPr>
          <p:spPr>
            <a:xfrm>
              <a:off x="10945244" y="347272"/>
              <a:ext cx="719782"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875" name="Google Shape;1875;p41"/>
            <p:cNvCxnSpPr/>
            <p:nvPr/>
          </p:nvCxnSpPr>
          <p:spPr>
            <a:xfrm>
              <a:off x="10585352" y="1833000"/>
              <a:ext cx="1439564" cy="0"/>
            </a:xfrm>
            <a:prstGeom prst="straightConnector1">
              <a:avLst/>
            </a:prstGeom>
            <a:noFill/>
            <a:ln w="38100" cap="flat" cmpd="sng">
              <a:solidFill>
                <a:schemeClr val="accent1"/>
              </a:solidFill>
              <a:prstDash val="solid"/>
              <a:round/>
              <a:headEnd type="none" w="sm" len="sm"/>
              <a:tailEnd type="none" w="sm" len="sm"/>
            </a:ln>
          </p:spPr>
        </p:cxnSp>
        <p:sp>
          <p:nvSpPr>
            <p:cNvPr id="1876" name="Google Shape;1876;p41"/>
            <p:cNvSpPr txBox="1"/>
            <p:nvPr/>
          </p:nvSpPr>
          <p:spPr>
            <a:xfrm>
              <a:off x="10585350" y="1295253"/>
              <a:ext cx="143956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grpSp>
      <p:pic>
        <p:nvPicPr>
          <p:cNvPr id="1877" name="Google Shape;1877;p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71589" y="2211149"/>
            <a:ext cx="4507425" cy="3467441"/>
          </a:xfrm>
          <a:prstGeom prst="rect">
            <a:avLst/>
          </a:prstGeom>
          <a:noFill/>
          <a:ln>
            <a:noFill/>
          </a:ln>
        </p:spPr>
      </p:pic>
      <p:pic>
        <p:nvPicPr>
          <p:cNvPr id="1878" name="Google Shape;1878;p41"/>
          <p:cNvPicPr preferRelativeResize="0"/>
          <p:nvPr/>
        </p:nvPicPr>
        <p:blipFill rotWithShape="1">
          <a:blip r:embed="rId4" cstate="screen">
            <a:alphaModFix/>
            <a:extLst>
              <a:ext uri="{28A0092B-C50C-407E-A947-70E740481C1C}">
                <a14:useLocalDpi xmlns:a14="http://schemas.microsoft.com/office/drawing/2010/main"/>
              </a:ext>
            </a:extLst>
          </a:blip>
          <a:srcRect l="2233" t="2468" r="2900" b="2299"/>
          <a:stretch/>
        </p:blipFill>
        <p:spPr>
          <a:xfrm>
            <a:off x="5993469" y="2211149"/>
            <a:ext cx="4507425" cy="3467440"/>
          </a:xfrm>
          <a:prstGeom prst="rect">
            <a:avLst/>
          </a:prstGeom>
          <a:noFill/>
          <a:ln>
            <a:noFill/>
          </a:ln>
        </p:spPr>
      </p:pic>
    </p:spTree>
    <p:extLst>
      <p:ext uri="{BB962C8B-B14F-4D97-AF65-F5344CB8AC3E}">
        <p14:creationId xmlns:p14="http://schemas.microsoft.com/office/powerpoint/2010/main" val="1013902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42"/>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1884" name="Google Shape;1884;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1885" name="Google Shape;1885;p42"/>
          <p:cNvGrpSpPr/>
          <p:nvPr/>
        </p:nvGrpSpPr>
        <p:grpSpPr>
          <a:xfrm>
            <a:off x="1156564" y="1994150"/>
            <a:ext cx="1460529" cy="3766536"/>
            <a:chOff x="1063254" y="1994149"/>
            <a:chExt cx="1460529" cy="3766536"/>
          </a:xfrm>
        </p:grpSpPr>
        <p:grpSp>
          <p:nvGrpSpPr>
            <p:cNvPr id="1886" name="Google Shape;1886;p42"/>
            <p:cNvGrpSpPr/>
            <p:nvPr/>
          </p:nvGrpSpPr>
          <p:grpSpPr>
            <a:xfrm>
              <a:off x="1084218" y="1994149"/>
              <a:ext cx="1439565" cy="2837748"/>
              <a:chOff x="87283" y="1543045"/>
              <a:chExt cx="1440002" cy="2837748"/>
            </a:xfrm>
          </p:grpSpPr>
          <p:sp>
            <p:nvSpPr>
              <p:cNvPr id="1887" name="Google Shape;1887;p42"/>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8" name="Google Shape;1888;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1889" name="Google Shape;1889;p42"/>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1890" name="Google Shape;1890;p42"/>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1891" name="Google Shape;1891;p42"/>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92" name="Google Shape;1892;p42"/>
              <p:cNvCxnSpPr>
                <a:stCxn id="1887" idx="0"/>
                <a:endCxn id="1891"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1893" name="Google Shape;1893;p42"/>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1894" name="Google Shape;1894;p42"/>
          <p:cNvGrpSpPr/>
          <p:nvPr/>
        </p:nvGrpSpPr>
        <p:grpSpPr>
          <a:xfrm>
            <a:off x="2842969" y="1994150"/>
            <a:ext cx="1439989" cy="3766535"/>
            <a:chOff x="2748833" y="1994150"/>
            <a:chExt cx="1439989" cy="3766535"/>
          </a:xfrm>
        </p:grpSpPr>
        <p:grpSp>
          <p:nvGrpSpPr>
            <p:cNvPr id="1895" name="Google Shape;1895;p42"/>
            <p:cNvGrpSpPr/>
            <p:nvPr/>
          </p:nvGrpSpPr>
          <p:grpSpPr>
            <a:xfrm>
              <a:off x="2748833" y="1994150"/>
              <a:ext cx="1439989" cy="2837747"/>
              <a:chOff x="87283" y="1543046"/>
              <a:chExt cx="1440002" cy="2837747"/>
            </a:xfrm>
          </p:grpSpPr>
          <p:sp>
            <p:nvSpPr>
              <p:cNvPr id="1896" name="Google Shape;1896;p42"/>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7" name="Google Shape;1897;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898" name="Google Shape;1898;p42"/>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1899" name="Google Shape;1899;p42"/>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1900" name="Google Shape;1900;p42"/>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01" name="Google Shape;1901;p42"/>
              <p:cNvCxnSpPr>
                <a:stCxn id="1896" idx="0"/>
                <a:endCxn id="1900"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1902" name="Google Shape;1902;p42"/>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1903" name="Google Shape;1903;p42"/>
          <p:cNvGrpSpPr/>
          <p:nvPr/>
        </p:nvGrpSpPr>
        <p:grpSpPr>
          <a:xfrm>
            <a:off x="4508834" y="1994150"/>
            <a:ext cx="1458943" cy="4104424"/>
            <a:chOff x="4434412" y="1994816"/>
            <a:chExt cx="1458943" cy="4104424"/>
          </a:xfrm>
        </p:grpSpPr>
        <p:grpSp>
          <p:nvGrpSpPr>
            <p:cNvPr id="1904" name="Google Shape;1904;p42"/>
            <p:cNvGrpSpPr/>
            <p:nvPr/>
          </p:nvGrpSpPr>
          <p:grpSpPr>
            <a:xfrm>
              <a:off x="4439895" y="1994816"/>
              <a:ext cx="1453460" cy="2837081"/>
              <a:chOff x="87285" y="1543712"/>
              <a:chExt cx="1453460" cy="2837081"/>
            </a:xfrm>
          </p:grpSpPr>
          <p:sp>
            <p:nvSpPr>
              <p:cNvPr id="1905" name="Google Shape;1905;p42"/>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06" name="Google Shape;1906;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1907" name="Google Shape;1907;p42"/>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1908" name="Google Shape;1908;p42"/>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1909" name="Google Shape;1909;p42"/>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10" name="Google Shape;1910;p42"/>
              <p:cNvCxnSpPr>
                <a:stCxn id="1905" idx="0"/>
                <a:endCxn id="1909"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1911" name="Google Shape;1911;p42"/>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1912" name="Google Shape;1912;p42"/>
          <p:cNvGrpSpPr/>
          <p:nvPr/>
        </p:nvGrpSpPr>
        <p:grpSpPr>
          <a:xfrm>
            <a:off x="6193653" y="1994150"/>
            <a:ext cx="1444677" cy="4105089"/>
            <a:chOff x="6337643" y="1994151"/>
            <a:chExt cx="1444677" cy="4105089"/>
          </a:xfrm>
        </p:grpSpPr>
        <p:grpSp>
          <p:nvGrpSpPr>
            <p:cNvPr id="1913" name="Google Shape;1913;p42"/>
            <p:cNvGrpSpPr/>
            <p:nvPr/>
          </p:nvGrpSpPr>
          <p:grpSpPr>
            <a:xfrm>
              <a:off x="6337643" y="1994151"/>
              <a:ext cx="1440001" cy="2837746"/>
              <a:chOff x="87284" y="1543047"/>
              <a:chExt cx="1440001" cy="2837746"/>
            </a:xfrm>
          </p:grpSpPr>
          <p:sp>
            <p:nvSpPr>
              <p:cNvPr id="1914" name="Google Shape;1914;p42"/>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5" name="Google Shape;1915;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1916" name="Google Shape;1916;p42"/>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1917" name="Google Shape;1917;p42"/>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1918" name="Google Shape;1918;p42"/>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19" name="Google Shape;1919;p42"/>
              <p:cNvCxnSpPr>
                <a:stCxn id="1914" idx="0"/>
                <a:endCxn id="1918"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1920" name="Google Shape;1920;p42"/>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1921" name="Google Shape;1921;p42"/>
          <p:cNvGrpSpPr/>
          <p:nvPr/>
        </p:nvGrpSpPr>
        <p:grpSpPr>
          <a:xfrm>
            <a:off x="7864206" y="1994150"/>
            <a:ext cx="1476369" cy="3939902"/>
            <a:chOff x="8003835" y="1994151"/>
            <a:chExt cx="1476369" cy="3939902"/>
          </a:xfrm>
        </p:grpSpPr>
        <p:grpSp>
          <p:nvGrpSpPr>
            <p:cNvPr id="1922" name="Google Shape;1922;p42"/>
            <p:cNvGrpSpPr/>
            <p:nvPr/>
          </p:nvGrpSpPr>
          <p:grpSpPr>
            <a:xfrm>
              <a:off x="8003835" y="1994151"/>
              <a:ext cx="1440001" cy="2837746"/>
              <a:chOff x="87284" y="1543047"/>
              <a:chExt cx="1440001" cy="2837746"/>
            </a:xfrm>
          </p:grpSpPr>
          <p:sp>
            <p:nvSpPr>
              <p:cNvPr id="1923" name="Google Shape;1923;p42"/>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4" name="Google Shape;1924;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1925" name="Google Shape;1925;p42"/>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1926" name="Google Shape;1926;p42"/>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1927" name="Google Shape;1927;p42"/>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28" name="Google Shape;1928;p42"/>
              <p:cNvCxnSpPr>
                <a:stCxn id="1923" idx="0"/>
                <a:endCxn id="1927"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1929" name="Google Shape;1929;p42"/>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1930" name="Google Shape;1930;p42"/>
          <p:cNvGrpSpPr/>
          <p:nvPr/>
        </p:nvGrpSpPr>
        <p:grpSpPr>
          <a:xfrm>
            <a:off x="9566450" y="1994150"/>
            <a:ext cx="1508995" cy="3427981"/>
            <a:chOff x="9669091" y="1994150"/>
            <a:chExt cx="1508995" cy="3427981"/>
          </a:xfrm>
        </p:grpSpPr>
        <p:grpSp>
          <p:nvGrpSpPr>
            <p:cNvPr id="1931" name="Google Shape;1931;p42"/>
            <p:cNvGrpSpPr/>
            <p:nvPr/>
          </p:nvGrpSpPr>
          <p:grpSpPr>
            <a:xfrm>
              <a:off x="9669091" y="1994150"/>
              <a:ext cx="1440001" cy="2837747"/>
              <a:chOff x="87285" y="1543046"/>
              <a:chExt cx="1440001" cy="2837747"/>
            </a:xfrm>
          </p:grpSpPr>
          <p:sp>
            <p:nvSpPr>
              <p:cNvPr id="1932" name="Google Shape;1932;p42"/>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3" name="Google Shape;1933;p42"/>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1934" name="Google Shape;1934;p42"/>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1935" name="Google Shape;1935;p42"/>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1936" name="Google Shape;1936;p42"/>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37" name="Google Shape;1937;p42"/>
              <p:cNvCxnSpPr>
                <a:stCxn id="1932" idx="0"/>
                <a:endCxn id="1936"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1938" name="Google Shape;1938;p42"/>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1939" name="Google Shape;1939;p42"/>
          <p:cNvSpPr/>
          <p:nvPr/>
        </p:nvSpPr>
        <p:spPr>
          <a:xfrm>
            <a:off x="4508411" y="1863090"/>
            <a:ext cx="6527013"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0" name="Google Shape;1940;p42"/>
          <p:cNvSpPr/>
          <p:nvPr/>
        </p:nvSpPr>
        <p:spPr>
          <a:xfrm>
            <a:off x="1185549" y="1863090"/>
            <a:ext cx="1426867"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2444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4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Log into TIBCO Cloud</a:t>
            </a:r>
            <a:endParaRPr/>
          </a:p>
        </p:txBody>
      </p:sp>
      <p:sp>
        <p:nvSpPr>
          <p:cNvPr id="1946" name="Google Shape;1946;p4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947" name="Google Shape;1947;p43"/>
          <p:cNvGrpSpPr/>
          <p:nvPr/>
        </p:nvGrpSpPr>
        <p:grpSpPr>
          <a:xfrm>
            <a:off x="10673633" y="39177"/>
            <a:ext cx="1439989" cy="1665728"/>
            <a:chOff x="2748833" y="3166169"/>
            <a:chExt cx="1439989" cy="1665728"/>
          </a:xfrm>
        </p:grpSpPr>
        <p:sp>
          <p:nvSpPr>
            <p:cNvPr id="1948" name="Google Shape;1948;p43"/>
            <p:cNvSpPr/>
            <p:nvPr/>
          </p:nvSpPr>
          <p:spPr>
            <a:xfrm>
              <a:off x="2928834" y="3166169"/>
              <a:ext cx="107999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9" name="Google Shape;1949;p43"/>
            <p:cNvSpPr/>
            <p:nvPr/>
          </p:nvSpPr>
          <p:spPr>
            <a:xfrm>
              <a:off x="3108833" y="3346169"/>
              <a:ext cx="719994"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950" name="Google Shape;1950;p43"/>
            <p:cNvCxnSpPr/>
            <p:nvPr/>
          </p:nvCxnSpPr>
          <p:spPr>
            <a:xfrm>
              <a:off x="2748835" y="4831897"/>
              <a:ext cx="1439987" cy="0"/>
            </a:xfrm>
            <a:prstGeom prst="straightConnector1">
              <a:avLst/>
            </a:prstGeom>
            <a:noFill/>
            <a:ln w="38100" cap="flat" cmpd="sng">
              <a:solidFill>
                <a:schemeClr val="accent5"/>
              </a:solidFill>
              <a:prstDash val="solid"/>
              <a:round/>
              <a:headEnd type="none" w="sm" len="sm"/>
              <a:tailEnd type="none" w="sm" len="sm"/>
            </a:ln>
          </p:spPr>
        </p:cxnSp>
        <p:sp>
          <p:nvSpPr>
            <p:cNvPr id="1951" name="Google Shape;1951;p43"/>
            <p:cNvSpPr txBox="1"/>
            <p:nvPr/>
          </p:nvSpPr>
          <p:spPr>
            <a:xfrm>
              <a:off x="2748833" y="4294150"/>
              <a:ext cx="143998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grpSp>
      <p:pic>
        <p:nvPicPr>
          <p:cNvPr id="1952" name="Google Shape;1952;p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60116" y="2077075"/>
            <a:ext cx="7381224" cy="3938598"/>
          </a:xfrm>
          <a:prstGeom prst="rect">
            <a:avLst/>
          </a:prstGeom>
          <a:noFill/>
          <a:ln>
            <a:noFill/>
          </a:ln>
        </p:spPr>
      </p:pic>
      <p:sp>
        <p:nvSpPr>
          <p:cNvPr id="1953" name="Google Shape;1953;p43"/>
          <p:cNvSpPr txBox="1"/>
          <p:nvPr/>
        </p:nvSpPr>
        <p:spPr>
          <a:xfrm>
            <a:off x="250660" y="2077075"/>
            <a:ext cx="4283016" cy="37856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Main Home Page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Shows which Capabilities are available to your subscription</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Can change Regions</a:t>
            </a:r>
            <a:endParaRPr sz="1400" b="0" i="0" u="none" strike="noStrike" cap="none">
              <a:solidFill>
                <a:srgbClr val="000000"/>
              </a:solidFill>
              <a:latin typeface="Arial"/>
              <a:ea typeface="Arial"/>
              <a:cs typeface="Arial"/>
              <a:sym typeface="Arial"/>
            </a:endParaRPr>
          </a:p>
          <a:p>
            <a:pPr marL="342900" marR="0" lvl="2"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See and Manage Team Members</a:t>
            </a:r>
            <a:endParaRPr sz="1400" b="0" i="0" u="none" strike="noStrike" cap="none">
              <a:solidFill>
                <a:srgbClr val="000000"/>
              </a:solidFill>
              <a:latin typeface="Arial"/>
              <a:ea typeface="Arial"/>
              <a:cs typeface="Arial"/>
              <a:sym typeface="Arial"/>
            </a:endParaRPr>
          </a:p>
          <a:p>
            <a:pPr marL="342900" marR="0" lvl="2"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Subscribe to new Capabilities</a:t>
            </a:r>
            <a:endParaRPr sz="1400" b="0" i="0" u="none" strike="noStrike" cap="none">
              <a:solidFill>
                <a:srgbClr val="000000"/>
              </a:solidFill>
              <a:latin typeface="Arial"/>
              <a:ea typeface="Arial"/>
              <a:cs typeface="Arial"/>
              <a:sym typeface="Arial"/>
            </a:endParaRPr>
          </a:p>
          <a:p>
            <a:pPr marL="342900" marR="0" lvl="2"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2"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Access Help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7396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4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Importing API Specs.</a:t>
            </a:r>
            <a:endParaRPr/>
          </a:p>
        </p:txBody>
      </p:sp>
      <p:sp>
        <p:nvSpPr>
          <p:cNvPr id="1960" name="Google Shape;1960;p4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961" name="Google Shape;1961;p44"/>
          <p:cNvGrpSpPr/>
          <p:nvPr/>
        </p:nvGrpSpPr>
        <p:grpSpPr>
          <a:xfrm>
            <a:off x="10673633" y="39177"/>
            <a:ext cx="1439989" cy="1665728"/>
            <a:chOff x="2748833" y="3166169"/>
            <a:chExt cx="1439989" cy="1665728"/>
          </a:xfrm>
        </p:grpSpPr>
        <p:sp>
          <p:nvSpPr>
            <p:cNvPr id="1962" name="Google Shape;1962;p44"/>
            <p:cNvSpPr/>
            <p:nvPr/>
          </p:nvSpPr>
          <p:spPr>
            <a:xfrm>
              <a:off x="2928834" y="3166169"/>
              <a:ext cx="107999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3" name="Google Shape;1963;p44"/>
            <p:cNvSpPr/>
            <p:nvPr/>
          </p:nvSpPr>
          <p:spPr>
            <a:xfrm>
              <a:off x="3108833" y="3346169"/>
              <a:ext cx="719994"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964" name="Google Shape;1964;p44"/>
            <p:cNvCxnSpPr/>
            <p:nvPr/>
          </p:nvCxnSpPr>
          <p:spPr>
            <a:xfrm>
              <a:off x="2748835" y="4831897"/>
              <a:ext cx="1439987" cy="0"/>
            </a:xfrm>
            <a:prstGeom prst="straightConnector1">
              <a:avLst/>
            </a:prstGeom>
            <a:noFill/>
            <a:ln w="38100" cap="flat" cmpd="sng">
              <a:solidFill>
                <a:schemeClr val="accent5"/>
              </a:solidFill>
              <a:prstDash val="solid"/>
              <a:round/>
              <a:headEnd type="none" w="sm" len="sm"/>
              <a:tailEnd type="none" w="sm" len="sm"/>
            </a:ln>
          </p:spPr>
        </p:cxnSp>
        <p:sp>
          <p:nvSpPr>
            <p:cNvPr id="1965" name="Google Shape;1965;p44"/>
            <p:cNvSpPr txBox="1"/>
            <p:nvPr/>
          </p:nvSpPr>
          <p:spPr>
            <a:xfrm>
              <a:off x="2748833" y="4294150"/>
              <a:ext cx="143998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grpSp>
      <p:sp>
        <p:nvSpPr>
          <p:cNvPr id="1966" name="Google Shape;1966;p44"/>
          <p:cNvSpPr txBox="1"/>
          <p:nvPr/>
        </p:nvSpPr>
        <p:spPr>
          <a:xfrm>
            <a:off x="277100" y="1651503"/>
            <a:ext cx="47253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Navigate to API Spec</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“Integration”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“Flogo” or “BusinessWorks”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“API Specs”</a:t>
            </a:r>
            <a:endParaRPr sz="1400" b="0" i="0" u="none" strike="noStrike" cap="none">
              <a:solidFill>
                <a:srgbClr val="000000"/>
              </a:solidFill>
              <a:latin typeface="Arial"/>
              <a:ea typeface="Arial"/>
              <a:cs typeface="Arial"/>
              <a:sym typeface="Arial"/>
            </a:endParaRPr>
          </a:p>
        </p:txBody>
      </p:sp>
      <p:pic>
        <p:nvPicPr>
          <p:cNvPr id="1967" name="Google Shape;1967;p4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156009" y="871304"/>
            <a:ext cx="5337627" cy="2963409"/>
          </a:xfrm>
          <a:prstGeom prst="rect">
            <a:avLst/>
          </a:prstGeom>
          <a:noFill/>
          <a:ln>
            <a:noFill/>
          </a:ln>
        </p:spPr>
      </p:pic>
      <p:pic>
        <p:nvPicPr>
          <p:cNvPr id="1968" name="Google Shape;1968;p4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85651" y="3982849"/>
            <a:ext cx="7678341" cy="2340491"/>
          </a:xfrm>
          <a:prstGeom prst="rect">
            <a:avLst/>
          </a:prstGeom>
          <a:noFill/>
          <a:ln>
            <a:noFill/>
          </a:ln>
        </p:spPr>
      </p:pic>
      <p:sp>
        <p:nvSpPr>
          <p:cNvPr id="1969" name="Google Shape;1969;p44"/>
          <p:cNvSpPr txBox="1"/>
          <p:nvPr/>
        </p:nvSpPr>
        <p:spPr>
          <a:xfrm>
            <a:off x="277100" y="3982849"/>
            <a:ext cx="3522687"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API Specs allows us to</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Create new APIs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Import existing APIs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Create Mock Applications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Generate Application Skeletons (NodeJS and Flogo)</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9964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45"/>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Importing API Specs.</a:t>
            </a:r>
            <a:endParaRPr/>
          </a:p>
        </p:txBody>
      </p:sp>
      <p:sp>
        <p:nvSpPr>
          <p:cNvPr id="1976" name="Google Shape;1976;p4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977" name="Google Shape;1977;p45"/>
          <p:cNvGrpSpPr/>
          <p:nvPr/>
        </p:nvGrpSpPr>
        <p:grpSpPr>
          <a:xfrm>
            <a:off x="10673633" y="39177"/>
            <a:ext cx="1439989" cy="1665728"/>
            <a:chOff x="2748833" y="3166169"/>
            <a:chExt cx="1439989" cy="1665728"/>
          </a:xfrm>
        </p:grpSpPr>
        <p:sp>
          <p:nvSpPr>
            <p:cNvPr id="1978" name="Google Shape;1978;p45"/>
            <p:cNvSpPr/>
            <p:nvPr/>
          </p:nvSpPr>
          <p:spPr>
            <a:xfrm>
              <a:off x="2928834" y="3166169"/>
              <a:ext cx="107999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9" name="Google Shape;1979;p45"/>
            <p:cNvSpPr/>
            <p:nvPr/>
          </p:nvSpPr>
          <p:spPr>
            <a:xfrm>
              <a:off x="3108833" y="3346169"/>
              <a:ext cx="719994"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980" name="Google Shape;1980;p45"/>
            <p:cNvCxnSpPr/>
            <p:nvPr/>
          </p:nvCxnSpPr>
          <p:spPr>
            <a:xfrm>
              <a:off x="2748835" y="4831897"/>
              <a:ext cx="1439987" cy="0"/>
            </a:xfrm>
            <a:prstGeom prst="straightConnector1">
              <a:avLst/>
            </a:prstGeom>
            <a:noFill/>
            <a:ln w="38100" cap="flat" cmpd="sng">
              <a:solidFill>
                <a:schemeClr val="accent5"/>
              </a:solidFill>
              <a:prstDash val="solid"/>
              <a:round/>
              <a:headEnd type="none" w="sm" len="sm"/>
              <a:tailEnd type="none" w="sm" len="sm"/>
            </a:ln>
          </p:spPr>
        </p:cxnSp>
        <p:sp>
          <p:nvSpPr>
            <p:cNvPr id="1981" name="Google Shape;1981;p45"/>
            <p:cNvSpPr txBox="1"/>
            <p:nvPr/>
          </p:nvSpPr>
          <p:spPr>
            <a:xfrm>
              <a:off x="2748833" y="4294150"/>
              <a:ext cx="143998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grpSp>
      <p:sp>
        <p:nvSpPr>
          <p:cNvPr id="1982" name="Google Shape;1982;p45"/>
          <p:cNvSpPr txBox="1"/>
          <p:nvPr/>
        </p:nvSpPr>
        <p:spPr>
          <a:xfrm>
            <a:off x="154466" y="1252280"/>
            <a:ext cx="472535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Create a new Group (Click the + sign)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Call it CustomerExperienceAirport</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the new Group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You’ll see an empty list</a:t>
            </a:r>
            <a:endParaRPr sz="1400" b="0" i="0" u="none" strike="noStrike" cap="none">
              <a:solidFill>
                <a:srgbClr val="000000"/>
              </a:solidFill>
              <a:latin typeface="Arial"/>
              <a:ea typeface="Arial"/>
              <a:cs typeface="Arial"/>
              <a:sym typeface="Arial"/>
            </a:endParaRPr>
          </a:p>
        </p:txBody>
      </p:sp>
      <p:pic>
        <p:nvPicPr>
          <p:cNvPr id="1983" name="Google Shape;1983;p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928298" y="1376857"/>
            <a:ext cx="2032000" cy="1053465"/>
          </a:xfrm>
          <a:prstGeom prst="rect">
            <a:avLst/>
          </a:prstGeom>
          <a:noFill/>
          <a:ln>
            <a:noFill/>
          </a:ln>
        </p:spPr>
      </p:pic>
      <p:sp>
        <p:nvSpPr>
          <p:cNvPr id="1984" name="Google Shape;1984;p45"/>
          <p:cNvSpPr txBox="1"/>
          <p:nvPr/>
        </p:nvSpPr>
        <p:spPr>
          <a:xfrm>
            <a:off x="277099" y="2910853"/>
            <a:ext cx="4919933" cy="28623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Import API Spec</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Import from Filesystem and navigate to where you extracted the connected customer experience artifacts</a:t>
            </a: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Choose project/apispecs/APISpecs/v2/passengers.json</a:t>
            </a: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pic>
        <p:nvPicPr>
          <p:cNvPr id="1985" name="Google Shape;1985;p4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576169" y="3752317"/>
            <a:ext cx="5943600" cy="1487170"/>
          </a:xfrm>
          <a:prstGeom prst="rect">
            <a:avLst/>
          </a:prstGeom>
          <a:noFill/>
          <a:ln>
            <a:noFill/>
          </a:ln>
        </p:spPr>
      </p:pic>
      <p:sp>
        <p:nvSpPr>
          <p:cNvPr id="1986" name="Google Shape;1986;p45"/>
          <p:cNvSpPr/>
          <p:nvPr/>
        </p:nvSpPr>
        <p:spPr>
          <a:xfrm>
            <a:off x="11033633" y="4254759"/>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2661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800"/>
              <a:buNone/>
            </a:pPr>
            <a:r>
              <a:rPr lang="en-US" sz="3600">
                <a:latin typeface="Arial"/>
                <a:ea typeface="Arial"/>
                <a:cs typeface="Arial"/>
                <a:sym typeface="Arial"/>
              </a:rPr>
              <a:t>The</a:t>
            </a:r>
            <a:r>
              <a:rPr lang="en-US">
                <a:latin typeface="Arial"/>
                <a:ea typeface="Arial"/>
                <a:cs typeface="Arial"/>
                <a:sym typeface="Arial"/>
              </a:rPr>
              <a:t> </a:t>
            </a:r>
            <a:r>
              <a:rPr lang="en-US" sz="3600">
                <a:latin typeface="Arial"/>
                <a:ea typeface="Arial"/>
                <a:cs typeface="Arial"/>
                <a:sym typeface="Arial"/>
              </a:rPr>
              <a:t>important</a:t>
            </a:r>
            <a:r>
              <a:rPr lang="en-US">
                <a:latin typeface="Arial"/>
                <a:ea typeface="Arial"/>
                <a:cs typeface="Arial"/>
                <a:sym typeface="Arial"/>
              </a:rPr>
              <a:t> </a:t>
            </a:r>
            <a:r>
              <a:rPr lang="en-US" sz="3600">
                <a:latin typeface="Arial"/>
                <a:ea typeface="Arial"/>
                <a:cs typeface="Arial"/>
                <a:sym typeface="Arial"/>
              </a:rPr>
              <a:t>stuff</a:t>
            </a:r>
            <a:endParaRPr>
              <a:latin typeface="Arial"/>
              <a:ea typeface="Arial"/>
              <a:cs typeface="Arial"/>
              <a:sym typeface="Arial"/>
            </a:endParaRPr>
          </a:p>
        </p:txBody>
      </p:sp>
      <p:sp>
        <p:nvSpPr>
          <p:cNvPr id="736" name="Google Shape;736;p3"/>
          <p:cNvSpPr txBox="1">
            <a:spLocks noGrp="1"/>
          </p:cNvSpPr>
          <p:nvPr>
            <p:ph type="ftr" idx="4294967295"/>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400"/>
              <a:buNone/>
            </a:pPr>
            <a:endParaRPr/>
          </a:p>
        </p:txBody>
      </p:sp>
      <p:sp>
        <p:nvSpPr>
          <p:cNvPr id="737" name="Google Shape;737;p3"/>
          <p:cNvSpPr txBox="1"/>
          <p:nvPr/>
        </p:nvSpPr>
        <p:spPr>
          <a:xfrm>
            <a:off x="754144" y="1847654"/>
            <a:ext cx="10558021" cy="25237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2"/>
                </a:solidFill>
                <a:latin typeface="Arial"/>
                <a:ea typeface="Arial"/>
                <a:cs typeface="Arial"/>
                <a:sym typeface="Arial"/>
              </a:rPr>
              <a:t>Wi-Fi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Username: </a:t>
            </a:r>
            <a:r>
              <a:rPr lang="en-US" sz="2800" b="1" i="0" u="none" strike="noStrike" cap="none">
                <a:solidFill>
                  <a:srgbClr val="000000"/>
                </a:solidFill>
                <a:latin typeface="Arial"/>
                <a:ea typeface="Arial"/>
                <a:cs typeface="Arial"/>
                <a:sym typeface="Arial"/>
              </a:rPr>
              <a:t>Tibco_Guest</a:t>
            </a: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Password:  </a:t>
            </a:r>
            <a:r>
              <a:rPr lang="en-US" sz="2800" b="1" i="0" u="none" strike="noStrike" cap="none">
                <a:solidFill>
                  <a:srgbClr val="000000"/>
                </a:solidFill>
                <a:latin typeface="Arial"/>
                <a:ea typeface="Arial"/>
                <a:cs typeface="Arial"/>
                <a:sym typeface="Arial"/>
              </a:rPr>
              <a:t>Visitor100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8" name="Google Shape;738;p3"/>
          <p:cNvPicPr preferRelativeResize="0"/>
          <p:nvPr/>
        </p:nvPicPr>
        <p:blipFill rotWithShape="1">
          <a:blip r:embed="rId3">
            <a:alphaModFix/>
          </a:blip>
          <a:srcRect/>
          <a:stretch/>
        </p:blipFill>
        <p:spPr>
          <a:xfrm>
            <a:off x="7599483" y="-58385"/>
            <a:ext cx="4603668" cy="6974769"/>
          </a:xfrm>
          <a:prstGeom prst="rect">
            <a:avLst/>
          </a:prstGeom>
          <a:noFill/>
          <a:ln>
            <a:noFill/>
          </a:ln>
        </p:spPr>
      </p:pic>
      <p:sp>
        <p:nvSpPr>
          <p:cNvPr id="739" name="Google Shape;739;p3"/>
          <p:cNvSpPr/>
          <p:nvPr/>
        </p:nvSpPr>
        <p:spPr>
          <a:xfrm>
            <a:off x="10877797" y="5557652"/>
            <a:ext cx="950026" cy="1091088"/>
          </a:xfrm>
          <a:prstGeom prst="rect">
            <a:avLst/>
          </a:prstGeom>
          <a:solidFill>
            <a:srgbClr val="1B1A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40" name="Google Shape;740;p3"/>
          <p:cNvPicPr preferRelativeResize="0"/>
          <p:nvPr/>
        </p:nvPicPr>
        <p:blipFill rotWithShape="1">
          <a:blip r:embed="rId4">
            <a:alphaModFix/>
          </a:blip>
          <a:srcRect/>
          <a:stretch/>
        </p:blipFill>
        <p:spPr>
          <a:xfrm>
            <a:off x="786245" y="3671458"/>
            <a:ext cx="2818843" cy="2818843"/>
          </a:xfrm>
          <a:prstGeom prst="rect">
            <a:avLst/>
          </a:prstGeom>
          <a:noFill/>
          <a:ln>
            <a:noFill/>
          </a:ln>
        </p:spPr>
      </p:pic>
      <p:pic>
        <p:nvPicPr>
          <p:cNvPr id="741" name="Google Shape;741;p3"/>
          <p:cNvPicPr preferRelativeResize="0"/>
          <p:nvPr/>
        </p:nvPicPr>
        <p:blipFill rotWithShape="1">
          <a:blip r:embed="rId5">
            <a:alphaModFix/>
          </a:blip>
          <a:srcRect/>
          <a:stretch/>
        </p:blipFill>
        <p:spPr>
          <a:xfrm>
            <a:off x="4366585" y="3671458"/>
            <a:ext cx="2710972" cy="2808140"/>
          </a:xfrm>
          <a:prstGeom prst="rect">
            <a:avLst/>
          </a:prstGeom>
          <a:noFill/>
          <a:ln>
            <a:noFill/>
          </a:ln>
        </p:spPr>
      </p:pic>
      <p:pic>
        <p:nvPicPr>
          <p:cNvPr id="742" name="Google Shape;742;p3"/>
          <p:cNvPicPr preferRelativeResize="0"/>
          <p:nvPr/>
        </p:nvPicPr>
        <p:blipFill rotWithShape="1">
          <a:blip r:embed="rId6">
            <a:alphaModFix/>
          </a:blip>
          <a:srcRect/>
          <a:stretch/>
        </p:blipFill>
        <p:spPr>
          <a:xfrm>
            <a:off x="5440415" y="1940985"/>
            <a:ext cx="1637142" cy="1637142"/>
          </a:xfrm>
          <a:prstGeom prst="rect">
            <a:avLst/>
          </a:prstGeom>
          <a:noFill/>
          <a:ln>
            <a:noFill/>
          </a:ln>
        </p:spPr>
      </p:pic>
    </p:spTree>
    <p:extLst>
      <p:ext uri="{BB962C8B-B14F-4D97-AF65-F5344CB8AC3E}">
        <p14:creationId xmlns:p14="http://schemas.microsoft.com/office/powerpoint/2010/main" val="3893670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46"/>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Exploring the API.</a:t>
            </a:r>
            <a:endParaRPr/>
          </a:p>
        </p:txBody>
      </p:sp>
      <p:sp>
        <p:nvSpPr>
          <p:cNvPr id="1993" name="Google Shape;1993;p4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grpSp>
        <p:nvGrpSpPr>
          <p:cNvPr id="1994" name="Google Shape;1994;p46"/>
          <p:cNvGrpSpPr/>
          <p:nvPr/>
        </p:nvGrpSpPr>
        <p:grpSpPr>
          <a:xfrm>
            <a:off x="10673633" y="39177"/>
            <a:ext cx="1439989" cy="1665728"/>
            <a:chOff x="2748833" y="3166169"/>
            <a:chExt cx="1439989" cy="1665728"/>
          </a:xfrm>
        </p:grpSpPr>
        <p:sp>
          <p:nvSpPr>
            <p:cNvPr id="1995" name="Google Shape;1995;p46"/>
            <p:cNvSpPr/>
            <p:nvPr/>
          </p:nvSpPr>
          <p:spPr>
            <a:xfrm>
              <a:off x="2928834" y="3166169"/>
              <a:ext cx="107999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6" name="Google Shape;1996;p46"/>
            <p:cNvSpPr/>
            <p:nvPr/>
          </p:nvSpPr>
          <p:spPr>
            <a:xfrm>
              <a:off x="3108833" y="3346169"/>
              <a:ext cx="719994"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1997" name="Google Shape;1997;p46"/>
            <p:cNvCxnSpPr/>
            <p:nvPr/>
          </p:nvCxnSpPr>
          <p:spPr>
            <a:xfrm>
              <a:off x="2748835" y="4831897"/>
              <a:ext cx="1439987" cy="0"/>
            </a:xfrm>
            <a:prstGeom prst="straightConnector1">
              <a:avLst/>
            </a:prstGeom>
            <a:noFill/>
            <a:ln w="38100" cap="flat" cmpd="sng">
              <a:solidFill>
                <a:schemeClr val="accent5"/>
              </a:solidFill>
              <a:prstDash val="solid"/>
              <a:round/>
              <a:headEnd type="none" w="sm" len="sm"/>
              <a:tailEnd type="none" w="sm" len="sm"/>
            </a:ln>
          </p:spPr>
        </p:cxnSp>
        <p:sp>
          <p:nvSpPr>
            <p:cNvPr id="1998" name="Google Shape;1998;p46"/>
            <p:cNvSpPr txBox="1"/>
            <p:nvPr/>
          </p:nvSpPr>
          <p:spPr>
            <a:xfrm>
              <a:off x="2748833" y="4294150"/>
              <a:ext cx="143998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grpSp>
      <p:sp>
        <p:nvSpPr>
          <p:cNvPr id="1999" name="Google Shape;1999;p46"/>
          <p:cNvSpPr txBox="1"/>
          <p:nvPr/>
        </p:nvSpPr>
        <p:spPr>
          <a:xfrm>
            <a:off x="154466" y="1028658"/>
            <a:ext cx="47253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Explore the new API</a:t>
            </a:r>
            <a:endParaRPr sz="1400" b="0" i="0" u="none" strike="noStrike" cap="none">
              <a:solidFill>
                <a:srgbClr val="000000"/>
              </a:solidFill>
              <a:latin typeface="Arial"/>
              <a:ea typeface="Arial"/>
              <a:cs typeface="Arial"/>
              <a:sym typeface="Arial"/>
            </a:endParaRPr>
          </a:p>
        </p:txBody>
      </p:sp>
      <p:pic>
        <p:nvPicPr>
          <p:cNvPr id="2000" name="Google Shape;2000;p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7100" y="1534823"/>
            <a:ext cx="4725350" cy="2458417"/>
          </a:xfrm>
          <a:prstGeom prst="rect">
            <a:avLst/>
          </a:prstGeom>
          <a:noFill/>
          <a:ln>
            <a:noFill/>
          </a:ln>
        </p:spPr>
      </p:pic>
      <p:pic>
        <p:nvPicPr>
          <p:cNvPr id="2001" name="Google Shape;2001;p4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860926" y="1534823"/>
            <a:ext cx="3561275" cy="2010605"/>
          </a:xfrm>
          <a:prstGeom prst="rect">
            <a:avLst/>
          </a:prstGeom>
          <a:noFill/>
          <a:ln>
            <a:noFill/>
          </a:ln>
        </p:spPr>
      </p:pic>
      <p:sp>
        <p:nvSpPr>
          <p:cNvPr id="2002" name="Google Shape;2002;p46"/>
          <p:cNvSpPr txBox="1"/>
          <p:nvPr/>
        </p:nvSpPr>
        <p:spPr>
          <a:xfrm>
            <a:off x="5728155" y="1028658"/>
            <a:ext cx="47253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Responses</a:t>
            </a:r>
            <a:endParaRPr sz="1400" b="0" i="0" u="none" strike="noStrike" cap="none">
              <a:solidFill>
                <a:srgbClr val="000000"/>
              </a:solidFill>
              <a:latin typeface="Arial"/>
              <a:ea typeface="Arial"/>
              <a:cs typeface="Arial"/>
              <a:sym typeface="Arial"/>
            </a:endParaRPr>
          </a:p>
        </p:txBody>
      </p:sp>
      <p:pic>
        <p:nvPicPr>
          <p:cNvPr id="2003" name="Google Shape;2003;p4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09249" y="4621572"/>
            <a:ext cx="4316523" cy="2077656"/>
          </a:xfrm>
          <a:prstGeom prst="rect">
            <a:avLst/>
          </a:prstGeom>
          <a:noFill/>
          <a:ln>
            <a:noFill/>
          </a:ln>
        </p:spPr>
      </p:pic>
      <p:sp>
        <p:nvSpPr>
          <p:cNvPr id="2004" name="Google Shape;2004;p46"/>
          <p:cNvSpPr txBox="1"/>
          <p:nvPr/>
        </p:nvSpPr>
        <p:spPr>
          <a:xfrm>
            <a:off x="272338" y="4186737"/>
            <a:ext cx="47253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Example Success Response</a:t>
            </a:r>
            <a:endParaRPr sz="1400" b="0" i="0" u="none" strike="noStrike" cap="none">
              <a:solidFill>
                <a:srgbClr val="000000"/>
              </a:solidFill>
              <a:latin typeface="Arial"/>
              <a:ea typeface="Arial"/>
              <a:cs typeface="Arial"/>
              <a:sym typeface="Arial"/>
            </a:endParaRPr>
          </a:p>
        </p:txBody>
      </p:sp>
      <p:pic>
        <p:nvPicPr>
          <p:cNvPr id="2005" name="Google Shape;2005;p4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89360" y="4586847"/>
            <a:ext cx="3715473" cy="2077656"/>
          </a:xfrm>
          <a:prstGeom prst="rect">
            <a:avLst/>
          </a:prstGeom>
          <a:noFill/>
          <a:ln>
            <a:noFill/>
          </a:ln>
        </p:spPr>
      </p:pic>
      <p:sp>
        <p:nvSpPr>
          <p:cNvPr id="2006" name="Google Shape;2006;p46"/>
          <p:cNvSpPr txBox="1"/>
          <p:nvPr/>
        </p:nvSpPr>
        <p:spPr>
          <a:xfrm>
            <a:off x="5489360" y="4186737"/>
            <a:ext cx="472535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Preview API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53308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47"/>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2012" name="Google Shape;2012;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2013" name="Google Shape;2013;p47"/>
          <p:cNvGrpSpPr/>
          <p:nvPr/>
        </p:nvGrpSpPr>
        <p:grpSpPr>
          <a:xfrm>
            <a:off x="1156564" y="1994150"/>
            <a:ext cx="1460529" cy="3766536"/>
            <a:chOff x="1063254" y="1994149"/>
            <a:chExt cx="1460529" cy="3766536"/>
          </a:xfrm>
        </p:grpSpPr>
        <p:grpSp>
          <p:nvGrpSpPr>
            <p:cNvPr id="2014" name="Google Shape;2014;p47"/>
            <p:cNvGrpSpPr/>
            <p:nvPr/>
          </p:nvGrpSpPr>
          <p:grpSpPr>
            <a:xfrm>
              <a:off x="1084218" y="1994149"/>
              <a:ext cx="1439565" cy="2837748"/>
              <a:chOff x="87283" y="1543045"/>
              <a:chExt cx="1440002" cy="2837748"/>
            </a:xfrm>
          </p:grpSpPr>
          <p:sp>
            <p:nvSpPr>
              <p:cNvPr id="2015" name="Google Shape;2015;p47"/>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6" name="Google Shape;2016;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017" name="Google Shape;2017;p47"/>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2018" name="Google Shape;2018;p47"/>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2019" name="Google Shape;2019;p47"/>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20" name="Google Shape;2020;p47"/>
              <p:cNvCxnSpPr>
                <a:stCxn id="2015" idx="0"/>
                <a:endCxn id="2019"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2021" name="Google Shape;2021;p47"/>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2022" name="Google Shape;2022;p47"/>
          <p:cNvGrpSpPr/>
          <p:nvPr/>
        </p:nvGrpSpPr>
        <p:grpSpPr>
          <a:xfrm>
            <a:off x="2842969" y="1994150"/>
            <a:ext cx="1439989" cy="3766535"/>
            <a:chOff x="2748833" y="1994150"/>
            <a:chExt cx="1439989" cy="3766535"/>
          </a:xfrm>
        </p:grpSpPr>
        <p:grpSp>
          <p:nvGrpSpPr>
            <p:cNvPr id="2023" name="Google Shape;2023;p47"/>
            <p:cNvGrpSpPr/>
            <p:nvPr/>
          </p:nvGrpSpPr>
          <p:grpSpPr>
            <a:xfrm>
              <a:off x="2748833" y="1994150"/>
              <a:ext cx="1439989" cy="2837747"/>
              <a:chOff x="87283" y="1543046"/>
              <a:chExt cx="1440002" cy="2837747"/>
            </a:xfrm>
          </p:grpSpPr>
          <p:sp>
            <p:nvSpPr>
              <p:cNvPr id="2024" name="Google Shape;2024;p47"/>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5" name="Google Shape;2025;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2026" name="Google Shape;2026;p47"/>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2027" name="Google Shape;2027;p47"/>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2028" name="Google Shape;2028;p47"/>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29" name="Google Shape;2029;p47"/>
              <p:cNvCxnSpPr>
                <a:stCxn id="2024" idx="0"/>
                <a:endCxn id="2028"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2030" name="Google Shape;2030;p47"/>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2031" name="Google Shape;2031;p47"/>
          <p:cNvGrpSpPr/>
          <p:nvPr/>
        </p:nvGrpSpPr>
        <p:grpSpPr>
          <a:xfrm>
            <a:off x="4508834" y="1994150"/>
            <a:ext cx="1458943" cy="4104424"/>
            <a:chOff x="4434412" y="1994816"/>
            <a:chExt cx="1458943" cy="4104424"/>
          </a:xfrm>
        </p:grpSpPr>
        <p:grpSp>
          <p:nvGrpSpPr>
            <p:cNvPr id="2032" name="Google Shape;2032;p47"/>
            <p:cNvGrpSpPr/>
            <p:nvPr/>
          </p:nvGrpSpPr>
          <p:grpSpPr>
            <a:xfrm>
              <a:off x="4439895" y="1994816"/>
              <a:ext cx="1453460" cy="2837081"/>
              <a:chOff x="87285" y="1543712"/>
              <a:chExt cx="1453460" cy="2837081"/>
            </a:xfrm>
          </p:grpSpPr>
          <p:sp>
            <p:nvSpPr>
              <p:cNvPr id="2033" name="Google Shape;2033;p47"/>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4" name="Google Shape;2034;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035" name="Google Shape;2035;p47"/>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2036" name="Google Shape;2036;p47"/>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2037" name="Google Shape;2037;p47"/>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38" name="Google Shape;2038;p47"/>
              <p:cNvCxnSpPr>
                <a:stCxn id="2033" idx="0"/>
                <a:endCxn id="2037"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2039" name="Google Shape;2039;p47"/>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2040" name="Google Shape;2040;p47"/>
          <p:cNvGrpSpPr/>
          <p:nvPr/>
        </p:nvGrpSpPr>
        <p:grpSpPr>
          <a:xfrm>
            <a:off x="6193653" y="1994150"/>
            <a:ext cx="1444677" cy="4105089"/>
            <a:chOff x="6337643" y="1994151"/>
            <a:chExt cx="1444677" cy="4105089"/>
          </a:xfrm>
        </p:grpSpPr>
        <p:grpSp>
          <p:nvGrpSpPr>
            <p:cNvPr id="2041" name="Google Shape;2041;p47"/>
            <p:cNvGrpSpPr/>
            <p:nvPr/>
          </p:nvGrpSpPr>
          <p:grpSpPr>
            <a:xfrm>
              <a:off x="6337643" y="1994151"/>
              <a:ext cx="1440001" cy="2837746"/>
              <a:chOff x="87284" y="1543047"/>
              <a:chExt cx="1440001" cy="2837746"/>
            </a:xfrm>
          </p:grpSpPr>
          <p:sp>
            <p:nvSpPr>
              <p:cNvPr id="2042" name="Google Shape;2042;p47"/>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3" name="Google Shape;2043;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044" name="Google Shape;2044;p47"/>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2045" name="Google Shape;2045;p47"/>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2046" name="Google Shape;2046;p47"/>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47" name="Google Shape;2047;p47"/>
              <p:cNvCxnSpPr>
                <a:stCxn id="2042" idx="0"/>
                <a:endCxn id="2046"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2048" name="Google Shape;2048;p47"/>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2049" name="Google Shape;2049;p47"/>
          <p:cNvGrpSpPr/>
          <p:nvPr/>
        </p:nvGrpSpPr>
        <p:grpSpPr>
          <a:xfrm>
            <a:off x="7864206" y="1994150"/>
            <a:ext cx="1476369" cy="3939902"/>
            <a:chOff x="8003835" y="1994151"/>
            <a:chExt cx="1476369" cy="3939902"/>
          </a:xfrm>
        </p:grpSpPr>
        <p:grpSp>
          <p:nvGrpSpPr>
            <p:cNvPr id="2050" name="Google Shape;2050;p47"/>
            <p:cNvGrpSpPr/>
            <p:nvPr/>
          </p:nvGrpSpPr>
          <p:grpSpPr>
            <a:xfrm>
              <a:off x="8003835" y="1994151"/>
              <a:ext cx="1440001" cy="2837746"/>
              <a:chOff x="87284" y="1543047"/>
              <a:chExt cx="1440001" cy="2837746"/>
            </a:xfrm>
          </p:grpSpPr>
          <p:sp>
            <p:nvSpPr>
              <p:cNvPr id="2051" name="Google Shape;2051;p47"/>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2" name="Google Shape;2052;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053" name="Google Shape;2053;p47"/>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2054" name="Google Shape;2054;p47"/>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2055" name="Google Shape;2055;p47"/>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56" name="Google Shape;2056;p47"/>
              <p:cNvCxnSpPr>
                <a:stCxn id="2051" idx="0"/>
                <a:endCxn id="2055"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2057" name="Google Shape;2057;p47"/>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2058" name="Google Shape;2058;p47"/>
          <p:cNvGrpSpPr/>
          <p:nvPr/>
        </p:nvGrpSpPr>
        <p:grpSpPr>
          <a:xfrm>
            <a:off x="9566450" y="1994150"/>
            <a:ext cx="1508995" cy="3427981"/>
            <a:chOff x="9669091" y="1994150"/>
            <a:chExt cx="1508995" cy="3427981"/>
          </a:xfrm>
        </p:grpSpPr>
        <p:grpSp>
          <p:nvGrpSpPr>
            <p:cNvPr id="2059" name="Google Shape;2059;p47"/>
            <p:cNvGrpSpPr/>
            <p:nvPr/>
          </p:nvGrpSpPr>
          <p:grpSpPr>
            <a:xfrm>
              <a:off x="9669091" y="1994150"/>
              <a:ext cx="1440001" cy="2837747"/>
              <a:chOff x="87285" y="1543046"/>
              <a:chExt cx="1440001" cy="2837747"/>
            </a:xfrm>
          </p:grpSpPr>
          <p:sp>
            <p:nvSpPr>
              <p:cNvPr id="2060" name="Google Shape;2060;p47"/>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1" name="Google Shape;2061;p47"/>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062" name="Google Shape;2062;p47"/>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2063" name="Google Shape;2063;p47"/>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064" name="Google Shape;2064;p47"/>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65" name="Google Shape;2065;p47"/>
              <p:cNvCxnSpPr>
                <a:stCxn id="2060" idx="0"/>
                <a:endCxn id="2064"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2066" name="Google Shape;2066;p47"/>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2067" name="Google Shape;2067;p47"/>
          <p:cNvSpPr/>
          <p:nvPr/>
        </p:nvSpPr>
        <p:spPr>
          <a:xfrm>
            <a:off x="1177529" y="1863090"/>
            <a:ext cx="3110912"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8" name="Google Shape;2068;p47"/>
          <p:cNvSpPr/>
          <p:nvPr/>
        </p:nvSpPr>
        <p:spPr>
          <a:xfrm>
            <a:off x="6207112" y="1863090"/>
            <a:ext cx="4828312"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0234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4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Mock APIs</a:t>
            </a:r>
            <a:endParaRPr/>
          </a:p>
        </p:txBody>
      </p:sp>
      <p:sp>
        <p:nvSpPr>
          <p:cNvPr id="2074" name="Google Shape;2074;p4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075" name="Google Shape;2075;p48"/>
          <p:cNvSpPr txBox="1"/>
          <p:nvPr/>
        </p:nvSpPr>
        <p:spPr>
          <a:xfrm>
            <a:off x="174285" y="1193133"/>
            <a:ext cx="5548256"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Create a Mock API</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Allows you to test quickly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Provide Developers with an Endpoint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They can start developing their application straight away</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the 3 dots next to the API and click ”Create Mock App”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Give your app a Name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Wait until the App shows “Running”</a:t>
            </a:r>
            <a:endParaRPr sz="1400" b="0" i="0" u="none" strike="noStrike" cap="none">
              <a:solidFill>
                <a:srgbClr val="000000"/>
              </a:solidFill>
              <a:latin typeface="Arial"/>
              <a:ea typeface="Arial"/>
              <a:cs typeface="Arial"/>
              <a:sym typeface="Arial"/>
            </a:endParaRPr>
          </a:p>
        </p:txBody>
      </p:sp>
      <p:sp>
        <p:nvSpPr>
          <p:cNvPr id="2076" name="Google Shape;2076;p48"/>
          <p:cNvSpPr/>
          <p:nvPr/>
        </p:nvSpPr>
        <p:spPr>
          <a:xfrm>
            <a:off x="10852296" y="113133"/>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7" name="Google Shape;2077;p48"/>
          <p:cNvSpPr/>
          <p:nvPr/>
        </p:nvSpPr>
        <p:spPr>
          <a:xfrm>
            <a:off x="11032296"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078" name="Google Shape;2078;p48"/>
          <p:cNvCxnSpPr/>
          <p:nvPr/>
        </p:nvCxnSpPr>
        <p:spPr>
          <a:xfrm>
            <a:off x="10672295" y="1778861"/>
            <a:ext cx="1440000" cy="0"/>
          </a:xfrm>
          <a:prstGeom prst="straightConnector1">
            <a:avLst/>
          </a:prstGeom>
          <a:noFill/>
          <a:ln w="38100" cap="flat" cmpd="sng">
            <a:solidFill>
              <a:schemeClr val="accent3"/>
            </a:solidFill>
            <a:prstDash val="solid"/>
            <a:round/>
            <a:headEnd type="none" w="sm" len="sm"/>
            <a:tailEnd type="none" w="sm" len="sm"/>
          </a:ln>
        </p:spPr>
      </p:cxnSp>
      <p:sp>
        <p:nvSpPr>
          <p:cNvPr id="2079" name="Google Shape;2079;p48"/>
          <p:cNvSpPr txBox="1"/>
          <p:nvPr/>
        </p:nvSpPr>
        <p:spPr>
          <a:xfrm>
            <a:off x="10685754" y="1380934"/>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pic>
        <p:nvPicPr>
          <p:cNvPr id="2080" name="Google Shape;2080;p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048597" y="1998178"/>
            <a:ext cx="5943600" cy="3516630"/>
          </a:xfrm>
          <a:prstGeom prst="rect">
            <a:avLst/>
          </a:prstGeom>
          <a:noFill/>
          <a:ln>
            <a:noFill/>
          </a:ln>
        </p:spPr>
      </p:pic>
      <p:pic>
        <p:nvPicPr>
          <p:cNvPr id="2081" name="Google Shape;2081;p4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81579" y="4759032"/>
            <a:ext cx="4882587" cy="1440270"/>
          </a:xfrm>
          <a:prstGeom prst="rect">
            <a:avLst/>
          </a:prstGeom>
          <a:noFill/>
          <a:ln>
            <a:noFill/>
          </a:ln>
        </p:spPr>
      </p:pic>
      <p:sp>
        <p:nvSpPr>
          <p:cNvPr id="2082" name="Google Shape;2082;p48"/>
          <p:cNvSpPr/>
          <p:nvPr/>
        </p:nvSpPr>
        <p:spPr>
          <a:xfrm>
            <a:off x="11518825" y="4021486"/>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3420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4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Mock APIs</a:t>
            </a:r>
            <a:endParaRPr/>
          </a:p>
        </p:txBody>
      </p:sp>
      <p:sp>
        <p:nvSpPr>
          <p:cNvPr id="2088" name="Google Shape;2088;p4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089" name="Google Shape;2089;p49"/>
          <p:cNvSpPr txBox="1"/>
          <p:nvPr/>
        </p:nvSpPr>
        <p:spPr>
          <a:xfrm>
            <a:off x="174285" y="1193133"/>
            <a:ext cx="5548256"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Test your Mock API</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the Endpoint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View and Test</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Try it out!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Under GET /v2/passengers.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090" name="Google Shape;2090;p49"/>
          <p:cNvSpPr/>
          <p:nvPr/>
        </p:nvSpPr>
        <p:spPr>
          <a:xfrm>
            <a:off x="10852296" y="113133"/>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p49"/>
          <p:cNvSpPr/>
          <p:nvPr/>
        </p:nvSpPr>
        <p:spPr>
          <a:xfrm>
            <a:off x="11032296"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092" name="Google Shape;2092;p49"/>
          <p:cNvCxnSpPr/>
          <p:nvPr/>
        </p:nvCxnSpPr>
        <p:spPr>
          <a:xfrm>
            <a:off x="10672295" y="1778861"/>
            <a:ext cx="1440000" cy="0"/>
          </a:xfrm>
          <a:prstGeom prst="straightConnector1">
            <a:avLst/>
          </a:prstGeom>
          <a:noFill/>
          <a:ln w="38100" cap="flat" cmpd="sng">
            <a:solidFill>
              <a:schemeClr val="accent3"/>
            </a:solidFill>
            <a:prstDash val="solid"/>
            <a:round/>
            <a:headEnd type="none" w="sm" len="sm"/>
            <a:tailEnd type="none" w="sm" len="sm"/>
          </a:ln>
        </p:spPr>
      </p:cxnSp>
      <p:sp>
        <p:nvSpPr>
          <p:cNvPr id="2093" name="Google Shape;2093;p49"/>
          <p:cNvSpPr txBox="1"/>
          <p:nvPr/>
        </p:nvSpPr>
        <p:spPr>
          <a:xfrm>
            <a:off x="10685754" y="1380934"/>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pic>
        <p:nvPicPr>
          <p:cNvPr id="2094" name="Google Shape;2094;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08523" y="389877"/>
            <a:ext cx="5943600" cy="2100580"/>
          </a:xfrm>
          <a:prstGeom prst="rect">
            <a:avLst/>
          </a:prstGeom>
          <a:noFill/>
          <a:ln>
            <a:noFill/>
          </a:ln>
        </p:spPr>
      </p:pic>
      <p:pic>
        <p:nvPicPr>
          <p:cNvPr id="2095" name="Google Shape;2095;p4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68017" y="3279767"/>
            <a:ext cx="5548257" cy="3219740"/>
          </a:xfrm>
          <a:prstGeom prst="rect">
            <a:avLst/>
          </a:prstGeom>
          <a:noFill/>
          <a:ln>
            <a:noFill/>
          </a:ln>
        </p:spPr>
      </p:pic>
      <p:pic>
        <p:nvPicPr>
          <p:cNvPr id="2096" name="Google Shape;2096;p4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236586" y="3279767"/>
            <a:ext cx="4611547" cy="2864440"/>
          </a:xfrm>
          <a:prstGeom prst="rect">
            <a:avLst/>
          </a:prstGeom>
          <a:noFill/>
          <a:ln>
            <a:noFill/>
          </a:ln>
        </p:spPr>
      </p:pic>
      <p:sp>
        <p:nvSpPr>
          <p:cNvPr id="2097" name="Google Shape;2097;p49"/>
          <p:cNvSpPr/>
          <p:nvPr/>
        </p:nvSpPr>
        <p:spPr>
          <a:xfrm>
            <a:off x="7115252" y="2835673"/>
            <a:ext cx="485421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Result returned (from Success response)</a:t>
            </a:r>
            <a:endParaRPr sz="1400" b="0" i="0" u="none" strike="noStrike" cap="none">
              <a:solidFill>
                <a:srgbClr val="000000"/>
              </a:solidFill>
              <a:latin typeface="Arial"/>
              <a:ea typeface="Arial"/>
              <a:cs typeface="Arial"/>
              <a:sym typeface="Arial"/>
            </a:endParaRPr>
          </a:p>
        </p:txBody>
      </p:sp>
      <p:sp>
        <p:nvSpPr>
          <p:cNvPr id="2098" name="Google Shape;2098;p49"/>
          <p:cNvSpPr/>
          <p:nvPr/>
        </p:nvSpPr>
        <p:spPr>
          <a:xfrm>
            <a:off x="8738301" y="1565485"/>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9" name="Google Shape;2099;p49"/>
          <p:cNvSpPr/>
          <p:nvPr/>
        </p:nvSpPr>
        <p:spPr>
          <a:xfrm>
            <a:off x="1451094" y="5828351"/>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7738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04" name="Google Shape;2104;p5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Mock APIs</a:t>
            </a:r>
            <a:endParaRPr/>
          </a:p>
        </p:txBody>
      </p:sp>
      <p:sp>
        <p:nvSpPr>
          <p:cNvPr id="2105" name="Google Shape;2105;p5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106" name="Google Shape;2106;p50"/>
          <p:cNvSpPr txBox="1"/>
          <p:nvPr/>
        </p:nvSpPr>
        <p:spPr>
          <a:xfrm>
            <a:off x="174285" y="1193133"/>
            <a:ext cx="4541806"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More Testing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Try testing /v2/passengers/{passengerid}.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600"/>
              <a:buFont typeface="Arial"/>
              <a:buChar char="•"/>
            </a:pPr>
            <a:r>
              <a:rPr lang="en-US" sz="1600" b="0" i="0" u="none" strike="noStrike" cap="none">
                <a:solidFill>
                  <a:srgbClr val="000000"/>
                </a:solidFill>
                <a:latin typeface="Arial"/>
                <a:ea typeface="Arial"/>
                <a:cs typeface="Arial"/>
                <a:sym typeface="Arial"/>
              </a:rPr>
              <a:t>Select or scroll down to /v2/passengers/{passengerid}.  Enter 11111 in passengerid parameter and select Try it out!</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07" name="Google Shape;2107;p50"/>
          <p:cNvSpPr/>
          <p:nvPr/>
        </p:nvSpPr>
        <p:spPr>
          <a:xfrm>
            <a:off x="10852296" y="113133"/>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8" name="Google Shape;2108;p50"/>
          <p:cNvSpPr/>
          <p:nvPr/>
        </p:nvSpPr>
        <p:spPr>
          <a:xfrm>
            <a:off x="11032296"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109" name="Google Shape;2109;p50"/>
          <p:cNvCxnSpPr/>
          <p:nvPr/>
        </p:nvCxnSpPr>
        <p:spPr>
          <a:xfrm>
            <a:off x="10672295" y="1778861"/>
            <a:ext cx="1440000" cy="0"/>
          </a:xfrm>
          <a:prstGeom prst="straightConnector1">
            <a:avLst/>
          </a:prstGeom>
          <a:noFill/>
          <a:ln w="38100" cap="flat" cmpd="sng">
            <a:solidFill>
              <a:schemeClr val="accent3"/>
            </a:solidFill>
            <a:prstDash val="solid"/>
            <a:round/>
            <a:headEnd type="none" w="sm" len="sm"/>
            <a:tailEnd type="none" w="sm" len="sm"/>
          </a:ln>
        </p:spPr>
      </p:cxnSp>
      <p:sp>
        <p:nvSpPr>
          <p:cNvPr id="2110" name="Google Shape;2110;p50"/>
          <p:cNvSpPr txBox="1"/>
          <p:nvPr/>
        </p:nvSpPr>
        <p:spPr>
          <a:xfrm>
            <a:off x="10685754" y="1380934"/>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pic>
        <p:nvPicPr>
          <p:cNvPr id="2111" name="Google Shape;2111;p5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81254" y="1193133"/>
            <a:ext cx="5943600" cy="4348480"/>
          </a:xfrm>
          <a:prstGeom prst="rect">
            <a:avLst/>
          </a:prstGeom>
          <a:noFill/>
          <a:ln>
            <a:noFill/>
          </a:ln>
        </p:spPr>
      </p:pic>
      <p:sp>
        <p:nvSpPr>
          <p:cNvPr id="2112" name="Google Shape;2112;p50"/>
          <p:cNvSpPr/>
          <p:nvPr/>
        </p:nvSpPr>
        <p:spPr>
          <a:xfrm>
            <a:off x="5957780" y="2280766"/>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0998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51"/>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2118" name="Google Shape;2118;p5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2119" name="Google Shape;2119;p51"/>
          <p:cNvGrpSpPr/>
          <p:nvPr/>
        </p:nvGrpSpPr>
        <p:grpSpPr>
          <a:xfrm>
            <a:off x="1156564" y="1994150"/>
            <a:ext cx="1460529" cy="3766536"/>
            <a:chOff x="1063254" y="1994149"/>
            <a:chExt cx="1460529" cy="3766536"/>
          </a:xfrm>
        </p:grpSpPr>
        <p:grpSp>
          <p:nvGrpSpPr>
            <p:cNvPr id="2120" name="Google Shape;2120;p51"/>
            <p:cNvGrpSpPr/>
            <p:nvPr/>
          </p:nvGrpSpPr>
          <p:grpSpPr>
            <a:xfrm>
              <a:off x="1084218" y="1994149"/>
              <a:ext cx="1439565" cy="2837748"/>
              <a:chOff x="87283" y="1543045"/>
              <a:chExt cx="1440002" cy="2837748"/>
            </a:xfrm>
          </p:grpSpPr>
          <p:sp>
            <p:nvSpPr>
              <p:cNvPr id="2121" name="Google Shape;2121;p51"/>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2" name="Google Shape;2122;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123" name="Google Shape;2123;p51"/>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2124" name="Google Shape;2124;p51"/>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2125" name="Google Shape;2125;p51"/>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26" name="Google Shape;2126;p51"/>
              <p:cNvCxnSpPr>
                <a:stCxn id="2121" idx="0"/>
                <a:endCxn id="2125"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2127" name="Google Shape;2127;p51"/>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2128" name="Google Shape;2128;p51"/>
          <p:cNvGrpSpPr/>
          <p:nvPr/>
        </p:nvGrpSpPr>
        <p:grpSpPr>
          <a:xfrm>
            <a:off x="2842969" y="1994150"/>
            <a:ext cx="1439989" cy="3766535"/>
            <a:chOff x="2748833" y="1994150"/>
            <a:chExt cx="1439989" cy="3766535"/>
          </a:xfrm>
        </p:grpSpPr>
        <p:grpSp>
          <p:nvGrpSpPr>
            <p:cNvPr id="2129" name="Google Shape;2129;p51"/>
            <p:cNvGrpSpPr/>
            <p:nvPr/>
          </p:nvGrpSpPr>
          <p:grpSpPr>
            <a:xfrm>
              <a:off x="2748833" y="1994150"/>
              <a:ext cx="1439989" cy="2837747"/>
              <a:chOff x="87283" y="1543046"/>
              <a:chExt cx="1440002" cy="2837747"/>
            </a:xfrm>
          </p:grpSpPr>
          <p:sp>
            <p:nvSpPr>
              <p:cNvPr id="2130" name="Google Shape;2130;p51"/>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1" name="Google Shape;2131;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2132" name="Google Shape;2132;p51"/>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2133" name="Google Shape;2133;p51"/>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2134" name="Google Shape;2134;p51"/>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35" name="Google Shape;2135;p51"/>
              <p:cNvCxnSpPr>
                <a:stCxn id="2130" idx="0"/>
                <a:endCxn id="2134"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2136" name="Google Shape;2136;p51"/>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2137" name="Google Shape;2137;p51"/>
          <p:cNvGrpSpPr/>
          <p:nvPr/>
        </p:nvGrpSpPr>
        <p:grpSpPr>
          <a:xfrm>
            <a:off x="4508834" y="1994150"/>
            <a:ext cx="1458943" cy="4104424"/>
            <a:chOff x="4434412" y="1994816"/>
            <a:chExt cx="1458943" cy="4104424"/>
          </a:xfrm>
        </p:grpSpPr>
        <p:grpSp>
          <p:nvGrpSpPr>
            <p:cNvPr id="2138" name="Google Shape;2138;p51"/>
            <p:cNvGrpSpPr/>
            <p:nvPr/>
          </p:nvGrpSpPr>
          <p:grpSpPr>
            <a:xfrm>
              <a:off x="4439895" y="1994816"/>
              <a:ext cx="1453460" cy="2837081"/>
              <a:chOff x="87285" y="1543712"/>
              <a:chExt cx="1453460" cy="2837081"/>
            </a:xfrm>
          </p:grpSpPr>
          <p:sp>
            <p:nvSpPr>
              <p:cNvPr id="2139" name="Google Shape;2139;p51"/>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0" name="Google Shape;2140;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141" name="Google Shape;2141;p51"/>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2142" name="Google Shape;2142;p51"/>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2143" name="Google Shape;2143;p51"/>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44" name="Google Shape;2144;p51"/>
              <p:cNvCxnSpPr>
                <a:stCxn id="2139" idx="0"/>
                <a:endCxn id="2143"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2145" name="Google Shape;2145;p51"/>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2146" name="Google Shape;2146;p51"/>
          <p:cNvGrpSpPr/>
          <p:nvPr/>
        </p:nvGrpSpPr>
        <p:grpSpPr>
          <a:xfrm>
            <a:off x="6193653" y="1994150"/>
            <a:ext cx="1444677" cy="4105089"/>
            <a:chOff x="6337643" y="1994151"/>
            <a:chExt cx="1444677" cy="4105089"/>
          </a:xfrm>
        </p:grpSpPr>
        <p:grpSp>
          <p:nvGrpSpPr>
            <p:cNvPr id="2147" name="Google Shape;2147;p51"/>
            <p:cNvGrpSpPr/>
            <p:nvPr/>
          </p:nvGrpSpPr>
          <p:grpSpPr>
            <a:xfrm>
              <a:off x="6337643" y="1994151"/>
              <a:ext cx="1440001" cy="2837746"/>
              <a:chOff x="87284" y="1543047"/>
              <a:chExt cx="1440001" cy="2837746"/>
            </a:xfrm>
          </p:grpSpPr>
          <p:sp>
            <p:nvSpPr>
              <p:cNvPr id="2148" name="Google Shape;2148;p51"/>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9" name="Google Shape;2149;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150" name="Google Shape;2150;p51"/>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2151" name="Google Shape;2151;p51"/>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2152" name="Google Shape;2152;p51"/>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53" name="Google Shape;2153;p51"/>
              <p:cNvCxnSpPr>
                <a:stCxn id="2148" idx="0"/>
                <a:endCxn id="2152"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2154" name="Google Shape;2154;p51"/>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2155" name="Google Shape;2155;p51"/>
          <p:cNvGrpSpPr/>
          <p:nvPr/>
        </p:nvGrpSpPr>
        <p:grpSpPr>
          <a:xfrm>
            <a:off x="7864206" y="1994150"/>
            <a:ext cx="1476369" cy="3939902"/>
            <a:chOff x="8003835" y="1994151"/>
            <a:chExt cx="1476369" cy="3939902"/>
          </a:xfrm>
        </p:grpSpPr>
        <p:grpSp>
          <p:nvGrpSpPr>
            <p:cNvPr id="2156" name="Google Shape;2156;p51"/>
            <p:cNvGrpSpPr/>
            <p:nvPr/>
          </p:nvGrpSpPr>
          <p:grpSpPr>
            <a:xfrm>
              <a:off x="8003835" y="1994151"/>
              <a:ext cx="1440001" cy="2837746"/>
              <a:chOff x="87284" y="1543047"/>
              <a:chExt cx="1440001" cy="2837746"/>
            </a:xfrm>
          </p:grpSpPr>
          <p:sp>
            <p:nvSpPr>
              <p:cNvPr id="2157" name="Google Shape;2157;p51"/>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8" name="Google Shape;2158;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159" name="Google Shape;2159;p51"/>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2160" name="Google Shape;2160;p51"/>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2161" name="Google Shape;2161;p51"/>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62" name="Google Shape;2162;p51"/>
              <p:cNvCxnSpPr>
                <a:stCxn id="2157" idx="0"/>
                <a:endCxn id="2161"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2163" name="Google Shape;2163;p51"/>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2164" name="Google Shape;2164;p51"/>
          <p:cNvGrpSpPr/>
          <p:nvPr/>
        </p:nvGrpSpPr>
        <p:grpSpPr>
          <a:xfrm>
            <a:off x="9566450" y="1994150"/>
            <a:ext cx="1508995" cy="3427981"/>
            <a:chOff x="9669091" y="1994150"/>
            <a:chExt cx="1508995" cy="3427981"/>
          </a:xfrm>
        </p:grpSpPr>
        <p:grpSp>
          <p:nvGrpSpPr>
            <p:cNvPr id="2165" name="Google Shape;2165;p51"/>
            <p:cNvGrpSpPr/>
            <p:nvPr/>
          </p:nvGrpSpPr>
          <p:grpSpPr>
            <a:xfrm>
              <a:off x="9669091" y="1994150"/>
              <a:ext cx="1440001" cy="2837747"/>
              <a:chOff x="87285" y="1543046"/>
              <a:chExt cx="1440001" cy="2837747"/>
            </a:xfrm>
          </p:grpSpPr>
          <p:sp>
            <p:nvSpPr>
              <p:cNvPr id="2166" name="Google Shape;2166;p51"/>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7" name="Google Shape;2167;p51"/>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168" name="Google Shape;2168;p51"/>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2169" name="Google Shape;2169;p51"/>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170" name="Google Shape;2170;p51"/>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71" name="Google Shape;2171;p51"/>
              <p:cNvCxnSpPr>
                <a:stCxn id="2166" idx="0"/>
                <a:endCxn id="2170"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2172" name="Google Shape;2172;p51"/>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2173" name="Google Shape;2173;p51"/>
          <p:cNvSpPr/>
          <p:nvPr/>
        </p:nvSpPr>
        <p:spPr>
          <a:xfrm>
            <a:off x="7859095" y="1863090"/>
            <a:ext cx="3176329"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4" name="Google Shape;2174;p51"/>
          <p:cNvSpPr/>
          <p:nvPr/>
        </p:nvSpPr>
        <p:spPr>
          <a:xfrm>
            <a:off x="1177529" y="1863090"/>
            <a:ext cx="4770870"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07339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5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180" name="Google Shape;2180;p5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181" name="Google Shape;2181;p52"/>
          <p:cNvSpPr txBox="1"/>
          <p:nvPr/>
        </p:nvSpPr>
        <p:spPr>
          <a:xfrm>
            <a:off x="174285" y="1193133"/>
            <a:ext cx="4541806" cy="40934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Extend API implementation by re-using existing API to include Aircraft Details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We’ll use an existing Flogo Application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Add new steps to call Flights API</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Apps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Create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Give it a Name + Click Create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“Flynn” to create a TIBCO Flogo App</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82" name="Google Shape;2182;p52"/>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3" name="Google Shape;2183;p52"/>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184" name="Google Shape;2184;p52"/>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185" name="Google Shape;2185;p52"/>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186" name="Google Shape;2186;p52"/>
          <p:cNvPicPr preferRelativeResize="0"/>
          <p:nvPr/>
        </p:nvPicPr>
        <p:blipFill rotWithShape="1">
          <a:blip r:embed="rId3">
            <a:alphaModFix/>
          </a:blip>
          <a:srcRect/>
          <a:stretch/>
        </p:blipFill>
        <p:spPr>
          <a:xfrm>
            <a:off x="5591918" y="571542"/>
            <a:ext cx="4218008" cy="2414638"/>
          </a:xfrm>
          <a:prstGeom prst="rect">
            <a:avLst/>
          </a:prstGeom>
          <a:noFill/>
          <a:ln>
            <a:noFill/>
          </a:ln>
        </p:spPr>
      </p:pic>
      <p:pic>
        <p:nvPicPr>
          <p:cNvPr id="2187" name="Google Shape;2187;p5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41043" y="2923418"/>
            <a:ext cx="6276672" cy="3257624"/>
          </a:xfrm>
          <a:prstGeom prst="rect">
            <a:avLst/>
          </a:prstGeom>
          <a:noFill/>
          <a:ln>
            <a:noFill/>
          </a:ln>
        </p:spPr>
      </p:pic>
      <p:sp>
        <p:nvSpPr>
          <p:cNvPr id="2188" name="Google Shape;2188;p52"/>
          <p:cNvSpPr/>
          <p:nvPr/>
        </p:nvSpPr>
        <p:spPr>
          <a:xfrm>
            <a:off x="6319934" y="4374775"/>
            <a:ext cx="1097902" cy="1064972"/>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5435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5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194" name="Google Shape;2194;p5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195" name="Google Shape;2195;p53"/>
          <p:cNvSpPr txBox="1"/>
          <p:nvPr/>
        </p:nvSpPr>
        <p:spPr>
          <a:xfrm>
            <a:off x="174285" y="1193133"/>
            <a:ext cx="4220198"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Import pre-built Application…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Import App</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Navigate to where you extracted the connected customer experience artifacts and drag project/apispecis/TCI/itineraries_lab/v1_itineraries_todo.json into upload files and select Upload.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196" name="Google Shape;2196;p53"/>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97" name="Google Shape;2197;p53"/>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198" name="Google Shape;2198;p53"/>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199" name="Google Shape;2199;p53"/>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00" name="Google Shape;2200;p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92119" y="872041"/>
            <a:ext cx="6095999" cy="2918793"/>
          </a:xfrm>
          <a:prstGeom prst="rect">
            <a:avLst/>
          </a:prstGeom>
          <a:noFill/>
          <a:ln>
            <a:noFill/>
          </a:ln>
        </p:spPr>
      </p:pic>
      <p:pic>
        <p:nvPicPr>
          <p:cNvPr id="2201" name="Google Shape;2201;p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254906" y="4081203"/>
            <a:ext cx="2817471" cy="2580957"/>
          </a:xfrm>
          <a:prstGeom prst="rect">
            <a:avLst/>
          </a:prstGeom>
          <a:noFill/>
          <a:ln>
            <a:noFill/>
          </a:ln>
        </p:spPr>
      </p:pic>
      <p:sp>
        <p:nvSpPr>
          <p:cNvPr id="2202" name="Google Shape;2202;p53"/>
          <p:cNvSpPr/>
          <p:nvPr/>
        </p:nvSpPr>
        <p:spPr>
          <a:xfrm>
            <a:off x="7478670" y="3296312"/>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966090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5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08" name="Google Shape;2208;p5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09" name="Google Shape;2209;p54"/>
          <p:cNvSpPr txBox="1"/>
          <p:nvPr/>
        </p:nvSpPr>
        <p:spPr>
          <a:xfrm>
            <a:off x="174285" y="1193133"/>
            <a:ext cx="4220198"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Flogo Application implements the API we used earlier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V1Itineraries_reservationid_GET to view the implementation</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10" name="Google Shape;2210;p54"/>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1" name="Google Shape;2211;p54"/>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12" name="Google Shape;2212;p54"/>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13" name="Google Shape;2213;p54"/>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14" name="Google Shape;2214;p5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36173" y="1013133"/>
            <a:ext cx="5943600" cy="2266950"/>
          </a:xfrm>
          <a:prstGeom prst="rect">
            <a:avLst/>
          </a:prstGeom>
          <a:noFill/>
          <a:ln>
            <a:noFill/>
          </a:ln>
        </p:spPr>
      </p:pic>
      <p:pic>
        <p:nvPicPr>
          <p:cNvPr id="2215" name="Google Shape;2215;p5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436173" y="3759967"/>
            <a:ext cx="5943600" cy="2254885"/>
          </a:xfrm>
          <a:prstGeom prst="rect">
            <a:avLst/>
          </a:prstGeom>
          <a:noFill/>
          <a:ln>
            <a:noFill/>
          </a:ln>
        </p:spPr>
      </p:pic>
      <p:sp>
        <p:nvSpPr>
          <p:cNvPr id="2216" name="Google Shape;2216;p54"/>
          <p:cNvSpPr/>
          <p:nvPr/>
        </p:nvSpPr>
        <p:spPr>
          <a:xfrm>
            <a:off x="1497831" y="4682241"/>
            <a:ext cx="26500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Flogo Implementation</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58412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55"/>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22" name="Google Shape;2222;p5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23" name="Google Shape;2223;p55"/>
          <p:cNvSpPr txBox="1"/>
          <p:nvPr/>
        </p:nvSpPr>
        <p:spPr>
          <a:xfrm>
            <a:off x="174285" y="1193133"/>
            <a:ext cx="4220198" cy="40934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Hover over the box to the right of “Return” to reveal a + sign and click on it to add a new Activity</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From Add Activity, scroll down, select General, select Invoke REST Service. </a:t>
            </a: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224" name="Google Shape;2224;p55"/>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5" name="Google Shape;2225;p55"/>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26" name="Google Shape;2226;p55"/>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27" name="Google Shape;2227;p55"/>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28" name="Google Shape;2228;p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38245" y="823293"/>
            <a:ext cx="5943600" cy="1849120"/>
          </a:xfrm>
          <a:prstGeom prst="rect">
            <a:avLst/>
          </a:prstGeom>
          <a:noFill/>
          <a:ln>
            <a:noFill/>
          </a:ln>
        </p:spPr>
      </p:pic>
      <p:pic>
        <p:nvPicPr>
          <p:cNvPr id="2229" name="Google Shape;2229;p5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38245" y="2941754"/>
            <a:ext cx="5409757" cy="3192826"/>
          </a:xfrm>
          <a:prstGeom prst="rect">
            <a:avLst/>
          </a:prstGeom>
          <a:noFill/>
          <a:ln>
            <a:noFill/>
          </a:ln>
        </p:spPr>
      </p:pic>
    </p:spTree>
    <p:extLst>
      <p:ext uri="{BB962C8B-B14F-4D97-AF65-F5344CB8AC3E}">
        <p14:creationId xmlns:p14="http://schemas.microsoft.com/office/powerpoint/2010/main" val="311407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56"/>
        <p:cNvGrpSpPr/>
        <p:nvPr/>
      </p:nvGrpSpPr>
      <p:grpSpPr>
        <a:xfrm>
          <a:off x="0" y="0"/>
          <a:ext cx="0" cy="0"/>
          <a:chOff x="0" y="0"/>
          <a:chExt cx="0" cy="0"/>
        </a:xfrm>
      </p:grpSpPr>
      <p:sp>
        <p:nvSpPr>
          <p:cNvPr id="757" name="Google Shape;757;p7"/>
          <p:cNvSpPr/>
          <p:nvPr/>
        </p:nvSpPr>
        <p:spPr>
          <a:xfrm>
            <a:off x="4385867" y="80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8" name="Google Shape;758;p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759" name="Google Shape;759;p7"/>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Martyn Bedford</a:t>
            </a:r>
            <a:endParaRPr sz="1900" b="0" i="0" u="none" strike="noStrike" cap="none">
              <a:solidFill>
                <a:srgbClr val="FFFFFF"/>
              </a:solidFill>
              <a:latin typeface="Roboto"/>
              <a:ea typeface="Roboto"/>
              <a:cs typeface="Roboto"/>
              <a:sym typeface="Roboto"/>
            </a:endParaRPr>
          </a:p>
        </p:txBody>
      </p:sp>
      <p:sp>
        <p:nvSpPr>
          <p:cNvPr id="760" name="Google Shape;760;p7"/>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Senior Solutions Consultant</a:t>
            </a:r>
            <a:endParaRPr sz="1900" b="0" i="0" u="none" strike="noStrike" cap="none">
              <a:solidFill>
                <a:srgbClr val="FFFFFF"/>
              </a:solidFill>
              <a:latin typeface="Roboto"/>
              <a:ea typeface="Roboto"/>
              <a:cs typeface="Roboto"/>
              <a:sym typeface="Roboto"/>
            </a:endParaRPr>
          </a:p>
        </p:txBody>
      </p:sp>
      <p:sp>
        <p:nvSpPr>
          <p:cNvPr id="761" name="Google Shape;761;p7"/>
          <p:cNvSpPr txBox="1"/>
          <p:nvPr/>
        </p:nvSpPr>
        <p:spPr>
          <a:xfrm>
            <a:off x="5411867" y="197338"/>
            <a:ext cx="5754000" cy="5862561"/>
          </a:xfrm>
          <a:prstGeom prst="rect">
            <a:avLst/>
          </a:prstGeom>
          <a:noFill/>
          <a:ln>
            <a:noFill/>
          </a:ln>
        </p:spPr>
        <p:txBody>
          <a:bodyPr spcFirstLastPara="1" wrap="square" lIns="121900" tIns="121900" rIns="121900" bIns="121900" anchor="t" anchorCtr="0">
            <a:noAutofit/>
          </a:bodyPr>
          <a:lstStyle/>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have had the benefit of working for TIBCO for the last 12 years, and that has allowed me to work with a wide variety of customers – from the largest Banks, Insurance and Travel Companies in the world, to the smallest innovators and disruptors.</a:t>
            </a:r>
            <a:endParaRPr sz="1400" b="0" i="0" u="none" strike="noStrike" cap="none">
              <a:solidFill>
                <a:srgbClr val="000000"/>
              </a:solidFill>
              <a:latin typeface="Arial"/>
              <a:ea typeface="Arial"/>
              <a:cs typeface="Arial"/>
              <a:sym typeface="Arial"/>
            </a:endParaRPr>
          </a:p>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have a broad experience coving all the major TIBCO capabilities including Integration, Business Process Management, Analytics , Data Science and Data Management</a:t>
            </a:r>
            <a:endParaRPr sz="1900" b="0" i="0" u="none" strike="noStrike" cap="none">
              <a:solidFill>
                <a:srgbClr val="FFFFFF"/>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 </a:t>
            </a:r>
            <a:endParaRPr/>
          </a:p>
        </p:txBody>
      </p:sp>
      <p:pic>
        <p:nvPicPr>
          <p:cNvPr id="762" name="Google Shape;762;p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5400000">
            <a:off x="945165" y="1235089"/>
            <a:ext cx="2544568" cy="2341055"/>
          </a:xfrm>
          <a:prstGeom prst="rect">
            <a:avLst/>
          </a:prstGeom>
          <a:noFill/>
          <a:ln>
            <a:noFill/>
          </a:ln>
        </p:spPr>
      </p:pic>
    </p:spTree>
    <p:extLst>
      <p:ext uri="{BB962C8B-B14F-4D97-AF65-F5344CB8AC3E}">
        <p14:creationId xmlns:p14="http://schemas.microsoft.com/office/powerpoint/2010/main" val="1301889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56"/>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35" name="Google Shape;2235;p5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36" name="Google Shape;2236;p56"/>
          <p:cNvSpPr txBox="1"/>
          <p:nvPr/>
        </p:nvSpPr>
        <p:spPr>
          <a:xfrm>
            <a:off x="174285" y="1193133"/>
            <a:ext cx="4220198" cy="7078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Drag the InvokeRESTService to the right of Status.</a:t>
            </a:r>
            <a:endParaRPr sz="1400" b="0" i="0" u="none" strike="noStrike" cap="none">
              <a:solidFill>
                <a:srgbClr val="000000"/>
              </a:solidFill>
              <a:latin typeface="Arial"/>
              <a:ea typeface="Arial"/>
              <a:cs typeface="Arial"/>
              <a:sym typeface="Arial"/>
            </a:endParaRPr>
          </a:p>
        </p:txBody>
      </p:sp>
      <p:sp>
        <p:nvSpPr>
          <p:cNvPr id="2237" name="Google Shape;2237;p56"/>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8" name="Google Shape;2238;p56"/>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39" name="Google Shape;2239;p56"/>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40" name="Google Shape;2240;p56"/>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41" name="Google Shape;2241;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68318" y="1040991"/>
            <a:ext cx="5943600" cy="737870"/>
          </a:xfrm>
          <a:prstGeom prst="rect">
            <a:avLst/>
          </a:prstGeom>
          <a:noFill/>
          <a:ln>
            <a:noFill/>
          </a:ln>
        </p:spPr>
      </p:pic>
      <p:pic>
        <p:nvPicPr>
          <p:cNvPr id="2242" name="Google Shape;2242;p5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68318" y="2029249"/>
            <a:ext cx="5943600" cy="1162685"/>
          </a:xfrm>
          <a:prstGeom prst="rect">
            <a:avLst/>
          </a:prstGeom>
          <a:noFill/>
          <a:ln>
            <a:noFill/>
          </a:ln>
        </p:spPr>
      </p:pic>
      <p:sp>
        <p:nvSpPr>
          <p:cNvPr id="2243" name="Google Shape;2243;p56"/>
          <p:cNvSpPr txBox="1"/>
          <p:nvPr/>
        </p:nvSpPr>
        <p:spPr>
          <a:xfrm>
            <a:off x="174285" y="2029249"/>
            <a:ext cx="4220198"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Arial"/>
                <a:ea typeface="Arial"/>
                <a:cs typeface="Arial"/>
                <a:sym typeface="Arial"/>
              </a:rPr>
              <a:t>Rename the activity.  Select </a:t>
            </a:r>
            <a:r>
              <a:rPr lang="en-US" sz="2000" b="0" i="0" u="none" strike="noStrike" cap="none" dirty="0" err="1">
                <a:solidFill>
                  <a:srgbClr val="000000"/>
                </a:solidFill>
                <a:latin typeface="Arial"/>
                <a:ea typeface="Arial"/>
                <a:cs typeface="Arial"/>
                <a:sym typeface="Arial"/>
              </a:rPr>
              <a:t>InvokeRESTService</a:t>
            </a:r>
            <a:r>
              <a:rPr lang="en-US" sz="2000" b="0" i="0" u="none" strike="noStrike" cap="none" dirty="0">
                <a:solidFill>
                  <a:srgbClr val="000000"/>
                </a:solidFill>
                <a:latin typeface="Arial"/>
                <a:ea typeface="Arial"/>
                <a:cs typeface="Arial"/>
                <a:sym typeface="Arial"/>
              </a:rPr>
              <a:t>, hover your mouse over the name </a:t>
            </a:r>
            <a:r>
              <a:rPr lang="en-US" sz="2000" b="0" i="0" u="none" strike="noStrike" cap="none" dirty="0" err="1">
                <a:solidFill>
                  <a:srgbClr val="000000"/>
                </a:solidFill>
                <a:latin typeface="Arial"/>
                <a:ea typeface="Arial"/>
                <a:cs typeface="Arial"/>
                <a:sym typeface="Arial"/>
              </a:rPr>
              <a:t>InvokeRESTService</a:t>
            </a:r>
            <a:r>
              <a:rPr lang="en-US" sz="2000" b="0" i="0" u="none" strike="noStrike" cap="none" dirty="0">
                <a:solidFill>
                  <a:srgbClr val="000000"/>
                </a:solidFill>
                <a:latin typeface="Arial"/>
                <a:ea typeface="Arial"/>
                <a:cs typeface="Arial"/>
                <a:sym typeface="Arial"/>
              </a:rPr>
              <a:t> and select the edit icon.  Call it “</a:t>
            </a:r>
            <a:r>
              <a:rPr lang="en-US" sz="2000" b="0" i="0" u="none" strike="noStrike" cap="none" dirty="0">
                <a:solidFill>
                  <a:srgbClr val="000000"/>
                </a:solidFill>
                <a:highlight>
                  <a:srgbClr val="FFFF00"/>
                </a:highlight>
                <a:latin typeface="Arial"/>
                <a:ea typeface="Arial"/>
                <a:cs typeface="Arial"/>
                <a:sym typeface="Arial"/>
              </a:rPr>
              <a:t>Aircraft</a:t>
            </a:r>
            <a:r>
              <a:rPr lang="en-US" sz="20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2244" name="Google Shape;2244;p56"/>
          <p:cNvSpPr/>
          <p:nvPr/>
        </p:nvSpPr>
        <p:spPr>
          <a:xfrm>
            <a:off x="6574421" y="2801073"/>
            <a:ext cx="289367" cy="25464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45" name="Google Shape;2245;p5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568318" y="3412161"/>
            <a:ext cx="4782450" cy="3095644"/>
          </a:xfrm>
          <a:prstGeom prst="rect">
            <a:avLst/>
          </a:prstGeom>
          <a:noFill/>
          <a:ln>
            <a:noFill/>
          </a:ln>
        </p:spPr>
      </p:pic>
      <p:sp>
        <p:nvSpPr>
          <p:cNvPr id="2246" name="Google Shape;2246;p56"/>
          <p:cNvSpPr txBox="1"/>
          <p:nvPr/>
        </p:nvSpPr>
        <p:spPr>
          <a:xfrm>
            <a:off x="174285" y="3757744"/>
            <a:ext cx="4220198"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Add REST URL - Select “Settings” and past the following URL in the URL field.</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https://integration.cloud.tibcoapps.com:443/wz3dr4zotkxmqg5au6yhc526iw2otlc2/v1/aircrafts/{aircraftid}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9584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57"/>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52" name="Google Shape;2252;p5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53" name="Google Shape;2253;p57"/>
          <p:cNvSpPr txBox="1"/>
          <p:nvPr/>
        </p:nvSpPr>
        <p:spPr>
          <a:xfrm>
            <a:off x="174285" y="1193133"/>
            <a:ext cx="4220198" cy="470898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Now let’s map activity input.  Select “Input”, expand pathParams and select aircraftid.</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Expand Upstream Output-&gt;Reservation-&gt;responseBody-&gt;reservation and select aircraftid.</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This maps the output of previous steps in the Flogo application</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Functions etc. can be used to manipulate the data</a:t>
            </a:r>
            <a:endParaRPr sz="1400" b="0" i="0" u="none" strike="noStrike" cap="none">
              <a:solidFill>
                <a:srgbClr val="000000"/>
              </a:solidFill>
              <a:latin typeface="Arial"/>
              <a:ea typeface="Arial"/>
              <a:cs typeface="Arial"/>
              <a:sym typeface="Arial"/>
            </a:endParaRPr>
          </a:p>
        </p:txBody>
      </p:sp>
      <p:sp>
        <p:nvSpPr>
          <p:cNvPr id="2254" name="Google Shape;2254;p57"/>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5" name="Google Shape;2255;p57"/>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56" name="Google Shape;2256;p57"/>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57" name="Google Shape;2257;p57"/>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58" name="Google Shape;2258;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68318" y="1374457"/>
            <a:ext cx="5943600" cy="4109085"/>
          </a:xfrm>
          <a:prstGeom prst="rect">
            <a:avLst/>
          </a:prstGeom>
          <a:noFill/>
          <a:ln>
            <a:noFill/>
          </a:ln>
        </p:spPr>
      </p:pic>
    </p:spTree>
    <p:extLst>
      <p:ext uri="{BB962C8B-B14F-4D97-AF65-F5344CB8AC3E}">
        <p14:creationId xmlns:p14="http://schemas.microsoft.com/office/powerpoint/2010/main" val="163154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5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64" name="Google Shape;2264;p5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65" name="Google Shape;2265;p58"/>
          <p:cNvSpPr txBox="1"/>
          <p:nvPr/>
        </p:nvSpPr>
        <p:spPr>
          <a:xfrm>
            <a:off x="174285" y="1193133"/>
            <a:ext cx="4220198" cy="40934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 now need to configure the Output Schema of the API Call</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Configure the Output settings.  Select Output Settings and past the following schema into Response Schema.</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{"aircraft":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{"aircraftid":"111",</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"type":"767",</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"seatcapacity":"280"}</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a:t>
            </a:r>
            <a:endParaRPr sz="2000" b="0" i="0" u="none" strike="noStrike" cap="none">
              <a:solidFill>
                <a:srgbClr val="000000"/>
              </a:solidFill>
              <a:latin typeface="Arial"/>
              <a:ea typeface="Arial"/>
              <a:cs typeface="Arial"/>
              <a:sym typeface="Arial"/>
            </a:endParaRPr>
          </a:p>
        </p:txBody>
      </p:sp>
      <p:sp>
        <p:nvSpPr>
          <p:cNvPr id="2266" name="Google Shape;2266;p58"/>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67" name="Google Shape;2267;p58"/>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68" name="Google Shape;2268;p58"/>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69" name="Google Shape;2269;p58"/>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70" name="Google Shape;2270;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68318" y="1684533"/>
            <a:ext cx="5943600" cy="3726180"/>
          </a:xfrm>
          <a:prstGeom prst="rect">
            <a:avLst/>
          </a:prstGeom>
          <a:noFill/>
          <a:ln>
            <a:noFill/>
          </a:ln>
        </p:spPr>
      </p:pic>
    </p:spTree>
    <p:extLst>
      <p:ext uri="{BB962C8B-B14F-4D97-AF65-F5344CB8AC3E}">
        <p14:creationId xmlns:p14="http://schemas.microsoft.com/office/powerpoint/2010/main" val="132652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5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Implement API</a:t>
            </a:r>
            <a:endParaRPr/>
          </a:p>
        </p:txBody>
      </p:sp>
      <p:sp>
        <p:nvSpPr>
          <p:cNvPr id="2276" name="Google Shape;2276;p5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77" name="Google Shape;2277;p59"/>
          <p:cNvSpPr txBox="1"/>
          <p:nvPr/>
        </p:nvSpPr>
        <p:spPr>
          <a:xfrm>
            <a:off x="174285" y="1193133"/>
            <a:ext cx="4220198" cy="317009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Next – we need to map the response of the Aircraft API to the final return value of the Itinerary API</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Return activity, expand Flow Outputs itinerary and select aircraft.  In upstream Output Aircraft, expand Aircraft-&gt;responseBody, select aircraft.</a:t>
            </a:r>
            <a:endParaRPr sz="1400" b="0" i="0" u="none" strike="noStrike" cap="none">
              <a:solidFill>
                <a:srgbClr val="000000"/>
              </a:solidFill>
              <a:latin typeface="Arial"/>
              <a:ea typeface="Arial"/>
              <a:cs typeface="Arial"/>
              <a:sym typeface="Arial"/>
            </a:endParaRPr>
          </a:p>
        </p:txBody>
      </p:sp>
      <p:sp>
        <p:nvSpPr>
          <p:cNvPr id="2278" name="Google Shape;2278;p59"/>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9" name="Google Shape;2279;p59"/>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80" name="Google Shape;2280;p59"/>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81" name="Google Shape;2281;p59"/>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82" name="Google Shape;2282;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58319" y="1224633"/>
            <a:ext cx="5943600" cy="3746500"/>
          </a:xfrm>
          <a:prstGeom prst="rect">
            <a:avLst/>
          </a:prstGeom>
          <a:noFill/>
          <a:ln>
            <a:noFill/>
          </a:ln>
        </p:spPr>
      </p:pic>
    </p:spTree>
    <p:extLst>
      <p:ext uri="{BB962C8B-B14F-4D97-AF65-F5344CB8AC3E}">
        <p14:creationId xmlns:p14="http://schemas.microsoft.com/office/powerpoint/2010/main" val="988071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6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Test API</a:t>
            </a:r>
            <a:endParaRPr/>
          </a:p>
        </p:txBody>
      </p:sp>
      <p:sp>
        <p:nvSpPr>
          <p:cNvPr id="2288" name="Google Shape;2288;p6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289" name="Google Shape;2289;p60"/>
          <p:cNvSpPr txBox="1"/>
          <p:nvPr/>
        </p:nvSpPr>
        <p:spPr>
          <a:xfrm>
            <a:off x="174285" y="1193133"/>
            <a:ext cx="4220198"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Start Testing</a:t>
            </a:r>
            <a:endParaRPr sz="1400" b="0" i="0" u="none" strike="noStrike" cap="none">
              <a:solidFill>
                <a:srgbClr val="000000"/>
              </a:solidFill>
              <a:latin typeface="Arial"/>
              <a:ea typeface="Arial"/>
              <a:cs typeface="Arial"/>
              <a:sym typeface="Arial"/>
            </a:endParaRPr>
          </a:p>
        </p:txBody>
      </p:sp>
      <p:sp>
        <p:nvSpPr>
          <p:cNvPr id="2290" name="Google Shape;2290;p60"/>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1" name="Google Shape;2291;p60"/>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292" name="Google Shape;2292;p60"/>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293" name="Google Shape;2293;p60"/>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294" name="Google Shape;2294;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36173" y="1144080"/>
            <a:ext cx="5943600" cy="1025525"/>
          </a:xfrm>
          <a:prstGeom prst="rect">
            <a:avLst/>
          </a:prstGeom>
          <a:noFill/>
          <a:ln>
            <a:noFill/>
          </a:ln>
        </p:spPr>
      </p:pic>
      <p:pic>
        <p:nvPicPr>
          <p:cNvPr id="2295" name="Google Shape;2295;p6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394483" y="2586080"/>
            <a:ext cx="5943600" cy="2783840"/>
          </a:xfrm>
          <a:prstGeom prst="rect">
            <a:avLst/>
          </a:prstGeom>
          <a:noFill/>
          <a:ln>
            <a:noFill/>
          </a:ln>
        </p:spPr>
      </p:pic>
      <p:sp>
        <p:nvSpPr>
          <p:cNvPr id="2296" name="Google Shape;2296;p60"/>
          <p:cNvSpPr txBox="1"/>
          <p:nvPr/>
        </p:nvSpPr>
        <p:spPr>
          <a:xfrm>
            <a:off x="174285" y="2600341"/>
            <a:ext cx="4220198" cy="7078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Create a “Launch Configuration” to set up some test input data</a:t>
            </a:r>
            <a:endParaRPr sz="1400" b="0" i="0" u="none" strike="noStrike" cap="none">
              <a:solidFill>
                <a:srgbClr val="000000"/>
              </a:solidFill>
              <a:latin typeface="Arial"/>
              <a:ea typeface="Arial"/>
              <a:cs typeface="Arial"/>
              <a:sym typeface="Arial"/>
            </a:endParaRPr>
          </a:p>
        </p:txBody>
      </p:sp>
      <p:sp>
        <p:nvSpPr>
          <p:cNvPr id="2297" name="Google Shape;2297;p60"/>
          <p:cNvSpPr/>
          <p:nvPr/>
        </p:nvSpPr>
        <p:spPr>
          <a:xfrm>
            <a:off x="8113151" y="1743188"/>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0714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01"/>
        <p:cNvGrpSpPr/>
        <p:nvPr/>
      </p:nvGrpSpPr>
      <p:grpSpPr>
        <a:xfrm>
          <a:off x="0" y="0"/>
          <a:ext cx="0" cy="0"/>
          <a:chOff x="0" y="0"/>
          <a:chExt cx="0" cy="0"/>
        </a:xfrm>
      </p:grpSpPr>
      <p:sp>
        <p:nvSpPr>
          <p:cNvPr id="2302" name="Google Shape;2302;p6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Test API</a:t>
            </a:r>
            <a:endParaRPr/>
          </a:p>
        </p:txBody>
      </p:sp>
      <p:sp>
        <p:nvSpPr>
          <p:cNvPr id="2303" name="Google Shape;2303;p6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304" name="Google Shape;2304;p61"/>
          <p:cNvSpPr txBox="1"/>
          <p:nvPr/>
        </p:nvSpPr>
        <p:spPr>
          <a:xfrm>
            <a:off x="174285" y="1193133"/>
            <a:ext cx="4220198"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Expand Activity Input flowInputs-&gt;pathParams-&gt;reservationid.  And enter ‘AAAAA11111’ into flowInputs.  Use quotes.  Select Next. Select Run.</a:t>
            </a:r>
            <a:endParaRPr sz="1400" b="0" i="0" u="none" strike="noStrike" cap="none">
              <a:solidFill>
                <a:srgbClr val="000000"/>
              </a:solidFill>
              <a:latin typeface="Arial"/>
              <a:ea typeface="Arial"/>
              <a:cs typeface="Arial"/>
              <a:sym typeface="Arial"/>
            </a:endParaRPr>
          </a:p>
        </p:txBody>
      </p:sp>
      <p:sp>
        <p:nvSpPr>
          <p:cNvPr id="2305" name="Google Shape;2305;p61"/>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6" name="Google Shape;2306;p61"/>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307" name="Google Shape;2307;p61"/>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308" name="Google Shape;2308;p61"/>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309" name="Google Shape;2309;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58245" y="790524"/>
            <a:ext cx="5943600" cy="2778125"/>
          </a:xfrm>
          <a:prstGeom prst="rect">
            <a:avLst/>
          </a:prstGeom>
          <a:noFill/>
          <a:ln>
            <a:noFill/>
          </a:ln>
        </p:spPr>
      </p:pic>
      <p:pic>
        <p:nvPicPr>
          <p:cNvPr id="2310" name="Google Shape;2310;p6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42153" y="4000803"/>
            <a:ext cx="5943600" cy="2218690"/>
          </a:xfrm>
          <a:prstGeom prst="rect">
            <a:avLst/>
          </a:prstGeom>
          <a:noFill/>
          <a:ln>
            <a:noFill/>
          </a:ln>
        </p:spPr>
      </p:pic>
      <p:sp>
        <p:nvSpPr>
          <p:cNvPr id="2311" name="Google Shape;2311;p61"/>
          <p:cNvSpPr txBox="1"/>
          <p:nvPr/>
        </p:nvSpPr>
        <p:spPr>
          <a:xfrm>
            <a:off x="238047" y="4294540"/>
            <a:ext cx="4220198" cy="7078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Detailed Logging shows testing results</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123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6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Deploy API</a:t>
            </a:r>
            <a:endParaRPr/>
          </a:p>
        </p:txBody>
      </p:sp>
      <p:sp>
        <p:nvSpPr>
          <p:cNvPr id="2317" name="Google Shape;2317;p6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318" name="Google Shape;2318;p62"/>
          <p:cNvSpPr txBox="1"/>
          <p:nvPr/>
        </p:nvSpPr>
        <p:spPr>
          <a:xfrm>
            <a:off x="174285" y="1193133"/>
            <a:ext cx="4220198"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“Push App”</a:t>
            </a:r>
            <a:endParaRPr sz="1400" b="0" i="0" u="none" strike="noStrike" cap="none">
              <a:solidFill>
                <a:srgbClr val="000000"/>
              </a:solidFill>
              <a:latin typeface="Arial"/>
              <a:ea typeface="Arial"/>
              <a:cs typeface="Arial"/>
              <a:sym typeface="Arial"/>
            </a:endParaRPr>
          </a:p>
        </p:txBody>
      </p:sp>
      <p:sp>
        <p:nvSpPr>
          <p:cNvPr id="2319" name="Google Shape;2319;p62"/>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0" name="Google Shape;2320;p62"/>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321" name="Google Shape;2321;p62"/>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322" name="Google Shape;2322;p62"/>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323" name="Google Shape;2323;p6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98243" y="973800"/>
            <a:ext cx="5943600" cy="1122045"/>
          </a:xfrm>
          <a:prstGeom prst="rect">
            <a:avLst/>
          </a:prstGeom>
          <a:noFill/>
          <a:ln>
            <a:noFill/>
          </a:ln>
        </p:spPr>
      </p:pic>
      <p:pic>
        <p:nvPicPr>
          <p:cNvPr id="2324" name="Google Shape;2324;p6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098243" y="2577116"/>
            <a:ext cx="5943600" cy="1750060"/>
          </a:xfrm>
          <a:prstGeom prst="rect">
            <a:avLst/>
          </a:prstGeom>
          <a:noFill/>
          <a:ln>
            <a:noFill/>
          </a:ln>
        </p:spPr>
      </p:pic>
      <p:sp>
        <p:nvSpPr>
          <p:cNvPr id="2325" name="Google Shape;2325;p62"/>
          <p:cNvSpPr txBox="1"/>
          <p:nvPr/>
        </p:nvSpPr>
        <p:spPr>
          <a:xfrm>
            <a:off x="174285" y="2695960"/>
            <a:ext cx="4220198"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Wait until Deployment completed</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Scale button can be used to scale applications up/down</a:t>
            </a:r>
            <a:endParaRPr sz="1400" b="0" i="0" u="none" strike="noStrike" cap="none">
              <a:solidFill>
                <a:srgbClr val="000000"/>
              </a:solidFill>
              <a:latin typeface="Arial"/>
              <a:ea typeface="Arial"/>
              <a:cs typeface="Arial"/>
              <a:sym typeface="Arial"/>
            </a:endParaRPr>
          </a:p>
        </p:txBody>
      </p:sp>
      <p:sp>
        <p:nvSpPr>
          <p:cNvPr id="2326" name="Google Shape;2326;p62"/>
          <p:cNvSpPr/>
          <p:nvPr/>
        </p:nvSpPr>
        <p:spPr>
          <a:xfrm>
            <a:off x="9186172" y="1518867"/>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9502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6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Test Deployed API</a:t>
            </a:r>
            <a:endParaRPr/>
          </a:p>
        </p:txBody>
      </p:sp>
      <p:sp>
        <p:nvSpPr>
          <p:cNvPr id="2332" name="Google Shape;2332;p6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333" name="Google Shape;2333;p63"/>
          <p:cNvSpPr txBox="1"/>
          <p:nvPr/>
        </p:nvSpPr>
        <p:spPr>
          <a:xfrm>
            <a:off x="174285" y="1193133"/>
            <a:ext cx="4220198"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Test your live endpoint by selecting Endpoint, select View and Test.</a:t>
            </a:r>
            <a:endParaRPr sz="1400" b="0" i="0" u="none" strike="noStrike" cap="none">
              <a:solidFill>
                <a:srgbClr val="000000"/>
              </a:solidFill>
              <a:latin typeface="Arial"/>
              <a:ea typeface="Arial"/>
              <a:cs typeface="Arial"/>
              <a:sym typeface="Arial"/>
            </a:endParaRPr>
          </a:p>
        </p:txBody>
      </p:sp>
      <p:sp>
        <p:nvSpPr>
          <p:cNvPr id="2334" name="Google Shape;2334;p63"/>
          <p:cNvSpPr/>
          <p:nvPr/>
        </p:nvSpPr>
        <p:spPr>
          <a:xfrm>
            <a:off x="10865755" y="113133"/>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5" name="Google Shape;2335;p63"/>
          <p:cNvSpPr/>
          <p:nvPr/>
        </p:nvSpPr>
        <p:spPr>
          <a:xfrm>
            <a:off x="11045755" y="29313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336" name="Google Shape;2336;p63"/>
          <p:cNvCxnSpPr/>
          <p:nvPr/>
        </p:nvCxnSpPr>
        <p:spPr>
          <a:xfrm>
            <a:off x="10685754" y="1778861"/>
            <a:ext cx="1440000" cy="0"/>
          </a:xfrm>
          <a:prstGeom prst="straightConnector1">
            <a:avLst/>
          </a:prstGeom>
          <a:noFill/>
          <a:ln w="38100" cap="flat" cmpd="sng">
            <a:solidFill>
              <a:schemeClr val="accent2"/>
            </a:solidFill>
            <a:prstDash val="solid"/>
            <a:round/>
            <a:headEnd type="none" w="sm" len="sm"/>
            <a:tailEnd type="none" w="sm" len="sm"/>
          </a:ln>
        </p:spPr>
      </p:cxnSp>
      <p:sp>
        <p:nvSpPr>
          <p:cNvPr id="2337" name="Google Shape;2337;p63"/>
          <p:cNvSpPr txBox="1"/>
          <p:nvPr/>
        </p:nvSpPr>
        <p:spPr>
          <a:xfrm>
            <a:off x="10685753" y="1224633"/>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pic>
        <p:nvPicPr>
          <p:cNvPr id="2338" name="Google Shape;2338;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162309" y="872041"/>
            <a:ext cx="5217464" cy="1836408"/>
          </a:xfrm>
          <a:prstGeom prst="rect">
            <a:avLst/>
          </a:prstGeom>
          <a:noFill/>
          <a:ln>
            <a:noFill/>
          </a:ln>
        </p:spPr>
      </p:pic>
      <p:pic>
        <p:nvPicPr>
          <p:cNvPr id="2339" name="Google Shape;2339;p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162310" y="2928395"/>
            <a:ext cx="5217464" cy="3239050"/>
          </a:xfrm>
          <a:prstGeom prst="rect">
            <a:avLst/>
          </a:prstGeom>
          <a:noFill/>
          <a:ln>
            <a:noFill/>
          </a:ln>
        </p:spPr>
      </p:pic>
      <p:sp>
        <p:nvSpPr>
          <p:cNvPr id="2340" name="Google Shape;2340;p63"/>
          <p:cNvSpPr txBox="1"/>
          <p:nvPr/>
        </p:nvSpPr>
        <p:spPr>
          <a:xfrm>
            <a:off x="174285" y="2951505"/>
            <a:ext cx="4220198" cy="10156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Enter AAAAA11111 for reservationid input parameter and select Try it out!</a:t>
            </a:r>
            <a:endParaRPr sz="1400" b="0" i="0" u="none" strike="noStrike" cap="none">
              <a:solidFill>
                <a:srgbClr val="000000"/>
              </a:solidFill>
              <a:latin typeface="Arial"/>
              <a:ea typeface="Arial"/>
              <a:cs typeface="Arial"/>
              <a:sym typeface="Arial"/>
            </a:endParaRPr>
          </a:p>
        </p:txBody>
      </p:sp>
      <p:sp>
        <p:nvSpPr>
          <p:cNvPr id="2341" name="Google Shape;2341;p63"/>
          <p:cNvSpPr/>
          <p:nvPr/>
        </p:nvSpPr>
        <p:spPr>
          <a:xfrm>
            <a:off x="9102196" y="1729980"/>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7964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sp>
        <p:nvSpPr>
          <p:cNvPr id="2346" name="Google Shape;2346;p64"/>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2347" name="Google Shape;2347;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2348" name="Google Shape;2348;p64"/>
          <p:cNvGrpSpPr/>
          <p:nvPr/>
        </p:nvGrpSpPr>
        <p:grpSpPr>
          <a:xfrm>
            <a:off x="1156564" y="1994150"/>
            <a:ext cx="1460529" cy="3766536"/>
            <a:chOff x="1063254" y="1994149"/>
            <a:chExt cx="1460529" cy="3766536"/>
          </a:xfrm>
        </p:grpSpPr>
        <p:grpSp>
          <p:nvGrpSpPr>
            <p:cNvPr id="2349" name="Google Shape;2349;p64"/>
            <p:cNvGrpSpPr/>
            <p:nvPr/>
          </p:nvGrpSpPr>
          <p:grpSpPr>
            <a:xfrm>
              <a:off x="1084218" y="1994149"/>
              <a:ext cx="1439565" cy="2837748"/>
              <a:chOff x="87283" y="1543045"/>
              <a:chExt cx="1440002" cy="2837748"/>
            </a:xfrm>
          </p:grpSpPr>
          <p:sp>
            <p:nvSpPr>
              <p:cNvPr id="2350" name="Google Shape;2350;p64"/>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1" name="Google Shape;2351;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352" name="Google Shape;2352;p64"/>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2353" name="Google Shape;2353;p64"/>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2354" name="Google Shape;2354;p64"/>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5" name="Google Shape;2355;p64"/>
              <p:cNvCxnSpPr>
                <a:stCxn id="2350" idx="0"/>
                <a:endCxn id="2354"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2356" name="Google Shape;2356;p64"/>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2357" name="Google Shape;2357;p64"/>
          <p:cNvGrpSpPr/>
          <p:nvPr/>
        </p:nvGrpSpPr>
        <p:grpSpPr>
          <a:xfrm>
            <a:off x="2842969" y="1994150"/>
            <a:ext cx="1439989" cy="3766535"/>
            <a:chOff x="2748833" y="1994150"/>
            <a:chExt cx="1439989" cy="3766535"/>
          </a:xfrm>
        </p:grpSpPr>
        <p:grpSp>
          <p:nvGrpSpPr>
            <p:cNvPr id="2358" name="Google Shape;2358;p64"/>
            <p:cNvGrpSpPr/>
            <p:nvPr/>
          </p:nvGrpSpPr>
          <p:grpSpPr>
            <a:xfrm>
              <a:off x="2748833" y="1994150"/>
              <a:ext cx="1439989" cy="2837747"/>
              <a:chOff x="87283" y="1543046"/>
              <a:chExt cx="1440002" cy="2837747"/>
            </a:xfrm>
          </p:grpSpPr>
          <p:sp>
            <p:nvSpPr>
              <p:cNvPr id="2359" name="Google Shape;2359;p64"/>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0" name="Google Shape;2360;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2361" name="Google Shape;2361;p64"/>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2362" name="Google Shape;2362;p64"/>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2363" name="Google Shape;2363;p64"/>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64" name="Google Shape;2364;p64"/>
              <p:cNvCxnSpPr>
                <a:stCxn id="2359" idx="0"/>
                <a:endCxn id="2363"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2365" name="Google Shape;2365;p64"/>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2366" name="Google Shape;2366;p64"/>
          <p:cNvGrpSpPr/>
          <p:nvPr/>
        </p:nvGrpSpPr>
        <p:grpSpPr>
          <a:xfrm>
            <a:off x="4508834" y="1994150"/>
            <a:ext cx="1458943" cy="4104424"/>
            <a:chOff x="4434412" y="1994816"/>
            <a:chExt cx="1458943" cy="4104424"/>
          </a:xfrm>
        </p:grpSpPr>
        <p:grpSp>
          <p:nvGrpSpPr>
            <p:cNvPr id="2367" name="Google Shape;2367;p64"/>
            <p:cNvGrpSpPr/>
            <p:nvPr/>
          </p:nvGrpSpPr>
          <p:grpSpPr>
            <a:xfrm>
              <a:off x="4439895" y="1994816"/>
              <a:ext cx="1453460" cy="2837081"/>
              <a:chOff x="87285" y="1543712"/>
              <a:chExt cx="1453460" cy="2837081"/>
            </a:xfrm>
          </p:grpSpPr>
          <p:sp>
            <p:nvSpPr>
              <p:cNvPr id="2368" name="Google Shape;2368;p64"/>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69" name="Google Shape;2369;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370" name="Google Shape;2370;p64"/>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2371" name="Google Shape;2371;p64"/>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2372" name="Google Shape;2372;p64"/>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73" name="Google Shape;2373;p64"/>
              <p:cNvCxnSpPr>
                <a:stCxn id="2368" idx="0"/>
                <a:endCxn id="2372"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2374" name="Google Shape;2374;p64"/>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2375" name="Google Shape;2375;p64"/>
          <p:cNvGrpSpPr/>
          <p:nvPr/>
        </p:nvGrpSpPr>
        <p:grpSpPr>
          <a:xfrm>
            <a:off x="6193653" y="1994150"/>
            <a:ext cx="1444677" cy="4105089"/>
            <a:chOff x="6337643" y="1994151"/>
            <a:chExt cx="1444677" cy="4105089"/>
          </a:xfrm>
        </p:grpSpPr>
        <p:grpSp>
          <p:nvGrpSpPr>
            <p:cNvPr id="2376" name="Google Shape;2376;p64"/>
            <p:cNvGrpSpPr/>
            <p:nvPr/>
          </p:nvGrpSpPr>
          <p:grpSpPr>
            <a:xfrm>
              <a:off x="6337643" y="1994151"/>
              <a:ext cx="1440001" cy="2837746"/>
              <a:chOff x="87284" y="1543047"/>
              <a:chExt cx="1440001" cy="2837746"/>
            </a:xfrm>
          </p:grpSpPr>
          <p:sp>
            <p:nvSpPr>
              <p:cNvPr id="2377" name="Google Shape;2377;p64"/>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8" name="Google Shape;2378;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379" name="Google Shape;2379;p64"/>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2380" name="Google Shape;2380;p64"/>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2381" name="Google Shape;2381;p64"/>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82" name="Google Shape;2382;p64"/>
              <p:cNvCxnSpPr>
                <a:stCxn id="2377" idx="0"/>
                <a:endCxn id="2381"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2383" name="Google Shape;2383;p64"/>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2384" name="Google Shape;2384;p64"/>
          <p:cNvGrpSpPr/>
          <p:nvPr/>
        </p:nvGrpSpPr>
        <p:grpSpPr>
          <a:xfrm>
            <a:off x="7864206" y="1994150"/>
            <a:ext cx="1476369" cy="3939902"/>
            <a:chOff x="8003835" y="1994151"/>
            <a:chExt cx="1476369" cy="3939902"/>
          </a:xfrm>
        </p:grpSpPr>
        <p:grpSp>
          <p:nvGrpSpPr>
            <p:cNvPr id="2385" name="Google Shape;2385;p64"/>
            <p:cNvGrpSpPr/>
            <p:nvPr/>
          </p:nvGrpSpPr>
          <p:grpSpPr>
            <a:xfrm>
              <a:off x="8003835" y="1994151"/>
              <a:ext cx="1440001" cy="2837746"/>
              <a:chOff x="87284" y="1543047"/>
              <a:chExt cx="1440001" cy="2837746"/>
            </a:xfrm>
          </p:grpSpPr>
          <p:sp>
            <p:nvSpPr>
              <p:cNvPr id="2386" name="Google Shape;2386;p64"/>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7" name="Google Shape;2387;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388" name="Google Shape;2388;p64"/>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2389" name="Google Shape;2389;p64"/>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2390" name="Google Shape;2390;p64"/>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91" name="Google Shape;2391;p64"/>
              <p:cNvCxnSpPr>
                <a:stCxn id="2386" idx="0"/>
                <a:endCxn id="2390"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2392" name="Google Shape;2392;p64"/>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2393" name="Google Shape;2393;p64"/>
          <p:cNvGrpSpPr/>
          <p:nvPr/>
        </p:nvGrpSpPr>
        <p:grpSpPr>
          <a:xfrm>
            <a:off x="9566450" y="1994150"/>
            <a:ext cx="1508995" cy="3427981"/>
            <a:chOff x="9669091" y="1994150"/>
            <a:chExt cx="1508995" cy="3427981"/>
          </a:xfrm>
        </p:grpSpPr>
        <p:grpSp>
          <p:nvGrpSpPr>
            <p:cNvPr id="2394" name="Google Shape;2394;p64"/>
            <p:cNvGrpSpPr/>
            <p:nvPr/>
          </p:nvGrpSpPr>
          <p:grpSpPr>
            <a:xfrm>
              <a:off x="9669091" y="1994150"/>
              <a:ext cx="1440001" cy="2837747"/>
              <a:chOff x="87285" y="1543046"/>
              <a:chExt cx="1440001" cy="2837747"/>
            </a:xfrm>
          </p:grpSpPr>
          <p:sp>
            <p:nvSpPr>
              <p:cNvPr id="2395" name="Google Shape;2395;p64"/>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96" name="Google Shape;2396;p64"/>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397" name="Google Shape;2397;p64"/>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2398" name="Google Shape;2398;p64"/>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399" name="Google Shape;2399;p64"/>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00" name="Google Shape;2400;p64"/>
              <p:cNvCxnSpPr>
                <a:stCxn id="2395" idx="0"/>
                <a:endCxn id="2399"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2401" name="Google Shape;2401;p64"/>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2402" name="Google Shape;2402;p64"/>
          <p:cNvSpPr/>
          <p:nvPr/>
        </p:nvSpPr>
        <p:spPr>
          <a:xfrm>
            <a:off x="1156565" y="1863090"/>
            <a:ext cx="6477083"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3" name="Google Shape;2403;p64"/>
          <p:cNvSpPr/>
          <p:nvPr/>
        </p:nvSpPr>
        <p:spPr>
          <a:xfrm>
            <a:off x="9566450" y="1863090"/>
            <a:ext cx="1468974"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7980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07"/>
        <p:cNvGrpSpPr/>
        <p:nvPr/>
      </p:nvGrpSpPr>
      <p:grpSpPr>
        <a:xfrm>
          <a:off x="0" y="0"/>
          <a:ext cx="0" cy="0"/>
          <a:chOff x="0" y="0"/>
          <a:chExt cx="0" cy="0"/>
        </a:xfrm>
      </p:grpSpPr>
      <p:sp>
        <p:nvSpPr>
          <p:cNvPr id="2408" name="Google Shape;2408;p65"/>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Event Driven APIs to provide Contextual Offers</a:t>
            </a:r>
            <a:endParaRPr/>
          </a:p>
        </p:txBody>
      </p:sp>
      <p:sp>
        <p:nvSpPr>
          <p:cNvPr id="2409" name="Google Shape;2409;p6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10" name="Google Shape;2410;p65"/>
          <p:cNvSpPr txBox="1"/>
          <p:nvPr/>
        </p:nvSpPr>
        <p:spPr>
          <a:xfrm>
            <a:off x="277100" y="1997839"/>
            <a:ext cx="4220198"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We’ll start with a prebuilt solution. This solution will create an API that makes an offer decision based on passenger loyalty and flight status.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From the TIBCO Cloud Home Screen – select Event Processing, followed by “Events”</a:t>
            </a:r>
            <a:endParaRPr sz="1400" b="0" i="0" u="none" strike="noStrike" cap="none">
              <a:solidFill>
                <a:srgbClr val="000000"/>
              </a:solidFill>
              <a:latin typeface="Arial"/>
              <a:ea typeface="Arial"/>
              <a:cs typeface="Arial"/>
              <a:sym typeface="Arial"/>
            </a:endParaRPr>
          </a:p>
        </p:txBody>
      </p:sp>
      <p:sp>
        <p:nvSpPr>
          <p:cNvPr id="2411" name="Google Shape;2411;p65"/>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2" name="Google Shape;2412;p65"/>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13" name="Google Shape;2413;p65"/>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14" name="Google Shape;2414;p65"/>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15" name="Google Shape;2415;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30999" y="1832118"/>
            <a:ext cx="5710182" cy="3193764"/>
          </a:xfrm>
          <a:prstGeom prst="rect">
            <a:avLst/>
          </a:prstGeom>
          <a:noFill/>
          <a:ln>
            <a:noFill/>
          </a:ln>
        </p:spPr>
      </p:pic>
    </p:spTree>
    <p:extLst>
      <p:ext uri="{BB962C8B-B14F-4D97-AF65-F5344CB8AC3E}">
        <p14:creationId xmlns:p14="http://schemas.microsoft.com/office/powerpoint/2010/main" val="2168667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42"/>
        <p:cNvGrpSpPr/>
        <p:nvPr/>
      </p:nvGrpSpPr>
      <p:grpSpPr>
        <a:xfrm>
          <a:off x="0" y="0"/>
          <a:ext cx="0" cy="0"/>
          <a:chOff x="0" y="0"/>
          <a:chExt cx="0" cy="0"/>
        </a:xfrm>
      </p:grpSpPr>
      <p:sp>
        <p:nvSpPr>
          <p:cNvPr id="643" name="Google Shape;643;p5"/>
          <p:cNvSpPr/>
          <p:nvPr/>
        </p:nvSpPr>
        <p:spPr>
          <a:xfrm>
            <a:off x="4385867" y="80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4" name="Google Shape;644;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645" name="Google Shape;645;p5"/>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Bryn Garton</a:t>
            </a:r>
            <a:endParaRPr sz="1900" b="0" i="0" u="none" strike="noStrike" cap="none">
              <a:solidFill>
                <a:srgbClr val="FFFFFF"/>
              </a:solidFill>
              <a:latin typeface="Roboto"/>
              <a:ea typeface="Roboto"/>
              <a:cs typeface="Roboto"/>
              <a:sym typeface="Roboto"/>
            </a:endParaRPr>
          </a:p>
        </p:txBody>
      </p:sp>
      <p:sp>
        <p:nvSpPr>
          <p:cNvPr id="646" name="Google Shape;646;p5"/>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Senior Solutions Consultant</a:t>
            </a:r>
            <a:endParaRPr sz="1900" b="0" i="0" u="none" strike="noStrike" cap="none">
              <a:solidFill>
                <a:srgbClr val="FFFFFF"/>
              </a:solidFill>
              <a:latin typeface="Roboto"/>
              <a:ea typeface="Roboto"/>
              <a:cs typeface="Roboto"/>
              <a:sym typeface="Roboto"/>
            </a:endParaRPr>
          </a:p>
        </p:txBody>
      </p:sp>
      <p:sp>
        <p:nvSpPr>
          <p:cNvPr id="647" name="Google Shape;647;p5"/>
          <p:cNvSpPr txBox="1"/>
          <p:nvPr/>
        </p:nvSpPr>
        <p:spPr>
          <a:xfrm>
            <a:off x="5411867" y="189219"/>
            <a:ext cx="5754000" cy="6285472"/>
          </a:xfrm>
          <a:prstGeom prst="rect">
            <a:avLst/>
          </a:prstGeom>
          <a:noFill/>
          <a:ln>
            <a:noFill/>
          </a:ln>
        </p:spPr>
        <p:txBody>
          <a:bodyPr spcFirstLastPara="1" wrap="square" lIns="121900" tIns="121900" rIns="121900" bIns="121900" anchor="t" anchorCtr="0">
            <a:noAutofit/>
          </a:bodyPr>
          <a:lstStyle/>
          <a:p>
            <a:pPr marL="304800" marR="304800">
              <a:lnSpc>
                <a:spcPct val="142857"/>
              </a:lnSpc>
              <a:spcBef>
                <a:spcPts val="3200"/>
              </a:spcBef>
              <a:buClr>
                <a:srgbClr val="000000"/>
              </a:buClr>
              <a:buSzPts val="1900"/>
            </a:pPr>
            <a:r>
              <a:rPr lang="en-US" sz="1900" dirty="0">
                <a:solidFill>
                  <a:srgbClr val="FFFFFF"/>
                </a:solidFill>
                <a:latin typeface="Roboto"/>
                <a:ea typeface="Roboto"/>
                <a:cs typeface="Roboto"/>
                <a:sym typeface="Roboto"/>
              </a:rPr>
              <a:t>Except for a brief spell as an Electrical Engineer my entire career has been spent working for software companies. For the majority of that time I have worked in the field of middleware across its many generations, with roles in Consulting, Software Development, Product Management and most recently Presales.</a:t>
            </a:r>
          </a:p>
          <a:p>
            <a:pPr marL="304800" marR="304800">
              <a:lnSpc>
                <a:spcPct val="142857"/>
              </a:lnSpc>
              <a:spcBef>
                <a:spcPts val="3200"/>
              </a:spcBef>
              <a:buClr>
                <a:srgbClr val="000000"/>
              </a:buClr>
              <a:buSzPts val="1900"/>
            </a:pPr>
            <a:r>
              <a:rPr lang="en-US" sz="1900" dirty="0">
                <a:solidFill>
                  <a:srgbClr val="FFFFFF"/>
                </a:solidFill>
                <a:latin typeface="Roboto"/>
                <a:ea typeface="Roboto"/>
                <a:cs typeface="Roboto"/>
                <a:sym typeface="Roboto"/>
              </a:rPr>
              <a:t>Since joining TIBCO in 2005 I have worked with TIBCO’s customers across many industry verticals including Finance, Energy, Logistics, Utilities and Government.</a:t>
            </a:r>
            <a:endParaRPr sz="1900" b="0" i="0" u="none" strike="noStrike" cap="none" dirty="0">
              <a:solidFill>
                <a:srgbClr val="FFFFFF"/>
              </a:solidFill>
              <a:latin typeface="Roboto"/>
              <a:ea typeface="Roboto"/>
              <a:cs typeface="Roboto"/>
              <a:sym typeface="Roboto"/>
            </a:endParaRPr>
          </a:p>
        </p:txBody>
      </p:sp>
      <p:pic>
        <p:nvPicPr>
          <p:cNvPr id="648" name="Google Shape;648;p5"/>
          <p:cNvPicPr preferRelativeResize="0"/>
          <p:nvPr/>
        </p:nvPicPr>
        <p:blipFill rotWithShape="1">
          <a:blip r:embed="rId4">
            <a:alphaModFix/>
          </a:blip>
          <a:srcRect/>
          <a:stretch/>
        </p:blipFill>
        <p:spPr>
          <a:xfrm>
            <a:off x="947448" y="1137582"/>
            <a:ext cx="2540000" cy="2540000"/>
          </a:xfrm>
          <a:prstGeom prst="rect">
            <a:avLst/>
          </a:prstGeom>
          <a:noFill/>
          <a:ln>
            <a:noFill/>
          </a:ln>
        </p:spPr>
      </p:pic>
    </p:spTree>
    <p:extLst>
      <p:ext uri="{BB962C8B-B14F-4D97-AF65-F5344CB8AC3E}">
        <p14:creationId xmlns:p14="http://schemas.microsoft.com/office/powerpoint/2010/main" val="91283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66"/>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Event Driven APIs to provide Contextual Offers</a:t>
            </a:r>
            <a:endParaRPr/>
          </a:p>
        </p:txBody>
      </p:sp>
      <p:sp>
        <p:nvSpPr>
          <p:cNvPr id="2421" name="Google Shape;2421;p66"/>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22" name="Google Shape;2422;p66"/>
          <p:cNvSpPr txBox="1"/>
          <p:nvPr/>
        </p:nvSpPr>
        <p:spPr>
          <a:xfrm>
            <a:off x="322335" y="1383665"/>
            <a:ext cx="4220198" cy="501675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“You don’t have any apps yet” page should be opened.</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Upload, cloud with up-arrow.</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Navigate to where you extracted the connected customer experience artifacts and drag project/CloudEvents/PassengerOffer.ear into Drag and Drop and select Push.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PassengerOffer project files will be pushed to the cloud and started.</a:t>
            </a:r>
            <a:endParaRPr sz="1400" b="0" i="0" u="none" strike="noStrike" cap="none">
              <a:solidFill>
                <a:srgbClr val="000000"/>
              </a:solidFill>
              <a:latin typeface="Arial"/>
              <a:ea typeface="Arial"/>
              <a:cs typeface="Arial"/>
              <a:sym typeface="Arial"/>
            </a:endParaRPr>
          </a:p>
        </p:txBody>
      </p:sp>
      <p:sp>
        <p:nvSpPr>
          <p:cNvPr id="2423" name="Google Shape;2423;p66"/>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24" name="Google Shape;2424;p66"/>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25" name="Google Shape;2425;p66"/>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26" name="Google Shape;2426;p66"/>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27" name="Google Shape;2427;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59056" y="1109260"/>
            <a:ext cx="3585671" cy="2659046"/>
          </a:xfrm>
          <a:prstGeom prst="rect">
            <a:avLst/>
          </a:prstGeom>
          <a:noFill/>
          <a:ln>
            <a:noFill/>
          </a:ln>
        </p:spPr>
      </p:pic>
      <p:pic>
        <p:nvPicPr>
          <p:cNvPr id="2428" name="Google Shape;2428;p6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59056" y="4202892"/>
            <a:ext cx="5943600" cy="1920240"/>
          </a:xfrm>
          <a:prstGeom prst="rect">
            <a:avLst/>
          </a:prstGeom>
          <a:noFill/>
          <a:ln>
            <a:noFill/>
          </a:ln>
        </p:spPr>
      </p:pic>
      <p:sp>
        <p:nvSpPr>
          <p:cNvPr id="2429" name="Google Shape;2429;p66"/>
          <p:cNvSpPr/>
          <p:nvPr/>
        </p:nvSpPr>
        <p:spPr>
          <a:xfrm>
            <a:off x="7208823" y="3255122"/>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9255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67"/>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Event Driven APIs to provide Contextual Offers</a:t>
            </a:r>
            <a:endParaRPr/>
          </a:p>
        </p:txBody>
      </p:sp>
      <p:sp>
        <p:nvSpPr>
          <p:cNvPr id="2435" name="Google Shape;2435;p6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36" name="Google Shape;2436;p67"/>
          <p:cNvSpPr txBox="1"/>
          <p:nvPr/>
        </p:nvSpPr>
        <p:spPr>
          <a:xfrm>
            <a:off x="322335" y="1383665"/>
            <a:ext cx="4220198" cy="37856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Wait until the application is running</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2 Endpoints and choose PassengerOffer Swagger link.</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Expand the GET Method and select “Try it out”</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Enter the values as shown and press “Execute”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437" name="Google Shape;2437;p67"/>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8" name="Google Shape;2438;p67"/>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39" name="Google Shape;2439;p67"/>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40" name="Google Shape;2440;p67"/>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41" name="Google Shape;2441;p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06443" y="961349"/>
            <a:ext cx="3409315" cy="1117600"/>
          </a:xfrm>
          <a:prstGeom prst="rect">
            <a:avLst/>
          </a:prstGeom>
          <a:noFill/>
          <a:ln>
            <a:noFill/>
          </a:ln>
        </p:spPr>
      </p:pic>
      <p:pic>
        <p:nvPicPr>
          <p:cNvPr id="2442" name="Google Shape;2442;p6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73608" y="2226388"/>
            <a:ext cx="3401695" cy="1102360"/>
          </a:xfrm>
          <a:prstGeom prst="rect">
            <a:avLst/>
          </a:prstGeom>
          <a:noFill/>
          <a:ln>
            <a:noFill/>
          </a:ln>
        </p:spPr>
      </p:pic>
      <p:pic>
        <p:nvPicPr>
          <p:cNvPr id="2443" name="Google Shape;2443;p6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073608" y="3461513"/>
            <a:ext cx="4105116" cy="3187227"/>
          </a:xfrm>
          <a:prstGeom prst="rect">
            <a:avLst/>
          </a:prstGeom>
          <a:noFill/>
          <a:ln>
            <a:noFill/>
          </a:ln>
        </p:spPr>
      </p:pic>
      <p:sp>
        <p:nvSpPr>
          <p:cNvPr id="2444" name="Google Shape;2444;p67"/>
          <p:cNvSpPr/>
          <p:nvPr/>
        </p:nvSpPr>
        <p:spPr>
          <a:xfrm>
            <a:off x="7469339" y="2257047"/>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92222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6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Event Driven APIs to provide Contextual Offers</a:t>
            </a:r>
            <a:endParaRPr/>
          </a:p>
        </p:txBody>
      </p:sp>
      <p:sp>
        <p:nvSpPr>
          <p:cNvPr id="2450" name="Google Shape;2450;p6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51" name="Google Shape;2451;p68"/>
          <p:cNvSpPr txBox="1"/>
          <p:nvPr/>
        </p:nvSpPr>
        <p:spPr>
          <a:xfrm>
            <a:off x="322335" y="1383665"/>
            <a:ext cx="4220198"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offer, shown below, is Dinner At Chilis.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Try different input options</a:t>
            </a:r>
            <a:endParaRPr sz="1400" b="0" i="0" u="none" strike="noStrike" cap="none">
              <a:solidFill>
                <a:srgbClr val="000000"/>
              </a:solidFill>
              <a:latin typeface="Arial"/>
              <a:ea typeface="Arial"/>
              <a:cs typeface="Arial"/>
              <a:sym typeface="Arial"/>
            </a:endParaRPr>
          </a:p>
        </p:txBody>
      </p:sp>
      <p:sp>
        <p:nvSpPr>
          <p:cNvPr id="2452" name="Google Shape;2452;p68"/>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53" name="Google Shape;2453;p68"/>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54" name="Google Shape;2454;p68"/>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55" name="Google Shape;2455;p68"/>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56" name="Google Shape;2456;p68"/>
          <p:cNvPicPr preferRelativeResize="0"/>
          <p:nvPr/>
        </p:nvPicPr>
        <p:blipFill rotWithShape="1">
          <a:blip r:embed="rId3">
            <a:alphaModFix/>
          </a:blip>
          <a:srcRect/>
          <a:stretch/>
        </p:blipFill>
        <p:spPr>
          <a:xfrm>
            <a:off x="4498282" y="872041"/>
            <a:ext cx="6134796" cy="5359057"/>
          </a:xfrm>
          <a:prstGeom prst="rect">
            <a:avLst/>
          </a:prstGeom>
          <a:noFill/>
          <a:ln>
            <a:noFill/>
          </a:ln>
        </p:spPr>
      </p:pic>
      <p:graphicFrame>
        <p:nvGraphicFramePr>
          <p:cNvPr id="2457" name="Google Shape;2457;p68"/>
          <p:cNvGraphicFramePr/>
          <p:nvPr/>
        </p:nvGraphicFramePr>
        <p:xfrm>
          <a:off x="105381" y="2967109"/>
          <a:ext cx="4340225" cy="1828800"/>
        </p:xfrm>
        <a:graphic>
          <a:graphicData uri="http://schemas.openxmlformats.org/drawingml/2006/table">
            <a:tbl>
              <a:tblPr firstRow="1" firstCol="1" bandRow="1">
                <a:noFill/>
              </a:tblPr>
              <a:tblGrid>
                <a:gridCol w="1425575">
                  <a:extLst>
                    <a:ext uri="{9D8B030D-6E8A-4147-A177-3AD203B41FA5}">
                      <a16:colId xmlns:a16="http://schemas.microsoft.com/office/drawing/2014/main" val="20000"/>
                    </a:ext>
                  </a:extLst>
                </a:gridCol>
                <a:gridCol w="142875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tblGrid>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passengerid</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loyaltystatus</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flightstatus</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BRONZE</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DELAY1</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SILVER</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DELAY1</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2"/>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GOLD</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DELAY1</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3"/>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BRONZE</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4"/>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SILVER</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5"/>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GOLD</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DELAY2</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6"/>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BRONZE</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DELAY3</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7"/>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SILVER</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DELAY3</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8"/>
                  </a:ext>
                </a:extLst>
              </a:tr>
              <a:tr h="15240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11111</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GOLD</a:t>
                      </a:r>
                      <a:endParaRPr sz="1200" u="none" strike="noStrike" cap="none">
                        <a:latin typeface="Calibri"/>
                        <a:ea typeface="Calibri"/>
                        <a:cs typeface="Calibri"/>
                        <a:sym typeface="Calibri"/>
                      </a:endParaRPr>
                    </a:p>
                  </a:txBody>
                  <a:tcPr marL="68575" marR="68575" marT="0" marB="0"/>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DELAY3</a:t>
                      </a:r>
                      <a:endParaRPr sz="12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30981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6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Updating Real time Decisions</a:t>
            </a:r>
            <a:endParaRPr/>
          </a:p>
        </p:txBody>
      </p:sp>
      <p:sp>
        <p:nvSpPr>
          <p:cNvPr id="2463" name="Google Shape;2463;p6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64" name="Google Shape;2464;p69"/>
          <p:cNvSpPr txBox="1"/>
          <p:nvPr/>
        </p:nvSpPr>
        <p:spPr>
          <a:xfrm>
            <a:off x="322335" y="1383665"/>
            <a:ext cx="4220198" cy="501671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 are going to use WebStudio to make changes to the Cloud Events decision table.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To do this, we need to provision the PassengerOffer App to WebStudio.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Back on your Web Browser to return to the home screen of TIBCO Cloud Events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Provision App to WebStudio from the dropdown and wait for dialog indicating the provisioning was successful.  </a:t>
            </a:r>
            <a:endParaRPr sz="1400" b="0" i="0" u="none" strike="noStrike" cap="none">
              <a:solidFill>
                <a:srgbClr val="000000"/>
              </a:solidFill>
              <a:latin typeface="Arial"/>
              <a:ea typeface="Arial"/>
              <a:cs typeface="Arial"/>
              <a:sym typeface="Arial"/>
            </a:endParaRPr>
          </a:p>
        </p:txBody>
      </p:sp>
      <p:sp>
        <p:nvSpPr>
          <p:cNvPr id="2465" name="Google Shape;2465;p69"/>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6" name="Google Shape;2466;p69"/>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67" name="Google Shape;2467;p69"/>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68" name="Google Shape;2468;p69"/>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69" name="Google Shape;2469;p69"/>
          <p:cNvPicPr preferRelativeResize="0"/>
          <p:nvPr/>
        </p:nvPicPr>
        <p:blipFill rotWithShape="1">
          <a:blip r:embed="rId3">
            <a:alphaModFix/>
          </a:blip>
          <a:srcRect/>
          <a:stretch/>
        </p:blipFill>
        <p:spPr>
          <a:xfrm>
            <a:off x="4722533" y="994459"/>
            <a:ext cx="5499310" cy="1440727"/>
          </a:xfrm>
          <a:prstGeom prst="rect">
            <a:avLst/>
          </a:prstGeom>
          <a:noFill/>
          <a:ln>
            <a:noFill/>
          </a:ln>
        </p:spPr>
      </p:pic>
      <p:sp>
        <p:nvSpPr>
          <p:cNvPr id="2470" name="Google Shape;2470;p69"/>
          <p:cNvSpPr/>
          <p:nvPr/>
        </p:nvSpPr>
        <p:spPr>
          <a:xfrm>
            <a:off x="8747634" y="1663980"/>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2894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7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Updating Real time Decisions</a:t>
            </a:r>
            <a:endParaRPr/>
          </a:p>
        </p:txBody>
      </p:sp>
      <p:sp>
        <p:nvSpPr>
          <p:cNvPr id="2476" name="Google Shape;2476;p7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77" name="Google Shape;2477;p70"/>
          <p:cNvSpPr txBox="1"/>
          <p:nvPr/>
        </p:nvSpPr>
        <p:spPr>
          <a:xfrm>
            <a:off x="322335" y="1383665"/>
            <a:ext cx="4220198"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WebStudio. Navigate to Dashboard.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The dashboard shows all recent activities.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Navigate to Workspace.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 are going to check out project artifacts and make changes. Select +</a:t>
            </a:r>
            <a:endParaRPr sz="1400" b="0" i="0" u="none" strike="noStrike" cap="none">
              <a:solidFill>
                <a:srgbClr val="000000"/>
              </a:solidFill>
              <a:latin typeface="Arial"/>
              <a:ea typeface="Arial"/>
              <a:cs typeface="Arial"/>
              <a:sym typeface="Arial"/>
            </a:endParaRPr>
          </a:p>
        </p:txBody>
      </p:sp>
      <p:sp>
        <p:nvSpPr>
          <p:cNvPr id="2478" name="Google Shape;2478;p70"/>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79" name="Google Shape;2479;p70"/>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80" name="Google Shape;2480;p70"/>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81" name="Google Shape;2481;p70"/>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82" name="Google Shape;2482;p70"/>
          <p:cNvPicPr preferRelativeResize="0"/>
          <p:nvPr/>
        </p:nvPicPr>
        <p:blipFill rotWithShape="1">
          <a:blip r:embed="rId3">
            <a:alphaModFix/>
          </a:blip>
          <a:srcRect/>
          <a:stretch/>
        </p:blipFill>
        <p:spPr>
          <a:xfrm>
            <a:off x="5219968" y="2991326"/>
            <a:ext cx="4788350" cy="3379067"/>
          </a:xfrm>
          <a:prstGeom prst="rect">
            <a:avLst/>
          </a:prstGeom>
          <a:noFill/>
          <a:ln>
            <a:noFill/>
          </a:ln>
        </p:spPr>
      </p:pic>
      <p:pic>
        <p:nvPicPr>
          <p:cNvPr id="2483" name="Google Shape;2483;p7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629307" y="861560"/>
            <a:ext cx="5772538" cy="1874956"/>
          </a:xfrm>
          <a:prstGeom prst="rect">
            <a:avLst/>
          </a:prstGeom>
          <a:noFill/>
          <a:ln>
            <a:noFill/>
          </a:ln>
        </p:spPr>
      </p:pic>
      <p:sp>
        <p:nvSpPr>
          <p:cNvPr id="2484" name="Google Shape;2484;p70"/>
          <p:cNvSpPr/>
          <p:nvPr/>
        </p:nvSpPr>
        <p:spPr>
          <a:xfrm>
            <a:off x="8047838" y="672668"/>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5" name="Google Shape;2485;p70"/>
          <p:cNvSpPr/>
          <p:nvPr/>
        </p:nvSpPr>
        <p:spPr>
          <a:xfrm>
            <a:off x="7371075" y="2991326"/>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86" name="Google Shape;2486;p70"/>
          <p:cNvSpPr/>
          <p:nvPr/>
        </p:nvSpPr>
        <p:spPr>
          <a:xfrm>
            <a:off x="7371075" y="5996440"/>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942893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7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Updating Real time Decisions</a:t>
            </a:r>
            <a:endParaRPr/>
          </a:p>
        </p:txBody>
      </p:sp>
      <p:sp>
        <p:nvSpPr>
          <p:cNvPr id="2492" name="Google Shape;2492;p7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493" name="Google Shape;2493;p71"/>
          <p:cNvSpPr txBox="1"/>
          <p:nvPr/>
        </p:nvSpPr>
        <p:spPr>
          <a:xfrm>
            <a:off x="322335" y="1383665"/>
            <a:ext cx="4220198"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PassengerOffer and select Confirm.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This will check out all PassengerOffer artifacts.</a:t>
            </a:r>
            <a:endParaRPr sz="1400" b="0" i="0" u="none" strike="noStrike" cap="none">
              <a:solidFill>
                <a:srgbClr val="000000"/>
              </a:solidFill>
              <a:latin typeface="Arial"/>
              <a:ea typeface="Arial"/>
              <a:cs typeface="Arial"/>
              <a:sym typeface="Arial"/>
            </a:endParaRPr>
          </a:p>
        </p:txBody>
      </p:sp>
      <p:sp>
        <p:nvSpPr>
          <p:cNvPr id="2494" name="Google Shape;2494;p71"/>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5" name="Google Shape;2495;p71"/>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496" name="Google Shape;2496;p71"/>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497" name="Google Shape;2497;p71"/>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498" name="Google Shape;2498;p71"/>
          <p:cNvPicPr preferRelativeResize="0"/>
          <p:nvPr/>
        </p:nvPicPr>
        <p:blipFill rotWithShape="1">
          <a:blip r:embed="rId3">
            <a:alphaModFix/>
          </a:blip>
          <a:srcRect/>
          <a:stretch/>
        </p:blipFill>
        <p:spPr>
          <a:xfrm>
            <a:off x="5827667" y="1170749"/>
            <a:ext cx="2957517" cy="3691635"/>
          </a:xfrm>
          <a:prstGeom prst="rect">
            <a:avLst/>
          </a:prstGeom>
          <a:noFill/>
          <a:ln>
            <a:noFill/>
          </a:ln>
        </p:spPr>
      </p:pic>
    </p:spTree>
    <p:extLst>
      <p:ext uri="{BB962C8B-B14F-4D97-AF65-F5344CB8AC3E}">
        <p14:creationId xmlns:p14="http://schemas.microsoft.com/office/powerpoint/2010/main" val="4022349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7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Updating Real time Decisions</a:t>
            </a:r>
            <a:endParaRPr/>
          </a:p>
        </p:txBody>
      </p:sp>
      <p:sp>
        <p:nvSpPr>
          <p:cNvPr id="2504" name="Google Shape;2504;p72"/>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505" name="Google Shape;2505;p72"/>
          <p:cNvSpPr txBox="1"/>
          <p:nvPr/>
        </p:nvSpPr>
        <p:spPr>
          <a:xfrm>
            <a:off x="322335" y="1383665"/>
            <a:ext cx="4220198" cy="501675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 are going to make changes to the PassengerOffer decision table.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offerDecision from ARTIFACTS list.</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 the offerDecision table scroll down to row 6 where SILVER, DELAY2 and “Happy Meal” is displayed.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Change “Happy Meal” to “Philly Cheesesteak and Coke”.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Save.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06" name="Google Shape;2506;p72"/>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07" name="Google Shape;2507;p72"/>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508" name="Google Shape;2508;p72"/>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509" name="Google Shape;2509;p72"/>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510" name="Google Shape;2510;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931751" y="1032113"/>
            <a:ext cx="1643312" cy="2777001"/>
          </a:xfrm>
          <a:prstGeom prst="rect">
            <a:avLst/>
          </a:prstGeom>
          <a:noFill/>
          <a:ln>
            <a:noFill/>
          </a:ln>
        </p:spPr>
      </p:pic>
      <p:pic>
        <p:nvPicPr>
          <p:cNvPr id="2511" name="Google Shape;2511;p7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756894" y="4169653"/>
            <a:ext cx="4387106" cy="2309945"/>
          </a:xfrm>
          <a:prstGeom prst="rect">
            <a:avLst/>
          </a:prstGeom>
          <a:noFill/>
          <a:ln>
            <a:noFill/>
          </a:ln>
        </p:spPr>
      </p:pic>
      <p:sp>
        <p:nvSpPr>
          <p:cNvPr id="2512" name="Google Shape;2512;p72"/>
          <p:cNvSpPr/>
          <p:nvPr/>
        </p:nvSpPr>
        <p:spPr>
          <a:xfrm>
            <a:off x="4931751" y="1358314"/>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3" name="Google Shape;2513;p72"/>
          <p:cNvSpPr/>
          <p:nvPr/>
        </p:nvSpPr>
        <p:spPr>
          <a:xfrm>
            <a:off x="7030801" y="4239229"/>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57785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17"/>
        <p:cNvGrpSpPr/>
        <p:nvPr/>
      </p:nvGrpSpPr>
      <p:grpSpPr>
        <a:xfrm>
          <a:off x="0" y="0"/>
          <a:ext cx="0" cy="0"/>
          <a:chOff x="0" y="0"/>
          <a:chExt cx="0" cy="0"/>
        </a:xfrm>
      </p:grpSpPr>
      <p:sp>
        <p:nvSpPr>
          <p:cNvPr id="2518" name="Google Shape;2518;p73"/>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Updating Real time Decisions</a:t>
            </a:r>
            <a:endParaRPr/>
          </a:p>
        </p:txBody>
      </p:sp>
      <p:sp>
        <p:nvSpPr>
          <p:cNvPr id="2519" name="Google Shape;2519;p73"/>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520" name="Google Shape;2520;p73"/>
          <p:cNvSpPr txBox="1"/>
          <p:nvPr/>
        </p:nvSpPr>
        <p:spPr>
          <a:xfrm>
            <a:off x="322335" y="1383665"/>
            <a:ext cx="4220198" cy="37856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Commit your changes.  Select Commit, add a message and select Confirm.</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show resources as tree.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21" name="Google Shape;2521;p73"/>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2" name="Google Shape;2522;p73"/>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523" name="Google Shape;2523;p73"/>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524" name="Google Shape;2524;p73"/>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525" name="Google Shape;2525;p73"/>
          <p:cNvPicPr preferRelativeResize="0"/>
          <p:nvPr/>
        </p:nvPicPr>
        <p:blipFill rotWithShape="1">
          <a:blip r:embed="rId3">
            <a:alphaModFix/>
          </a:blip>
          <a:srcRect/>
          <a:stretch/>
        </p:blipFill>
        <p:spPr>
          <a:xfrm>
            <a:off x="4907712" y="1140761"/>
            <a:ext cx="3090394" cy="2728162"/>
          </a:xfrm>
          <a:prstGeom prst="rect">
            <a:avLst/>
          </a:prstGeom>
          <a:noFill/>
          <a:ln>
            <a:noFill/>
          </a:ln>
        </p:spPr>
      </p:pic>
      <p:pic>
        <p:nvPicPr>
          <p:cNvPr id="2526" name="Google Shape;2526;p73"/>
          <p:cNvPicPr preferRelativeResize="0"/>
          <p:nvPr/>
        </p:nvPicPr>
        <p:blipFill rotWithShape="1">
          <a:blip r:embed="rId4">
            <a:alphaModFix/>
          </a:blip>
          <a:srcRect/>
          <a:stretch/>
        </p:blipFill>
        <p:spPr>
          <a:xfrm>
            <a:off x="4761740" y="4301566"/>
            <a:ext cx="4220198" cy="2003567"/>
          </a:xfrm>
          <a:prstGeom prst="rect">
            <a:avLst/>
          </a:prstGeom>
          <a:noFill/>
          <a:ln>
            <a:noFill/>
          </a:ln>
        </p:spPr>
      </p:pic>
      <p:sp>
        <p:nvSpPr>
          <p:cNvPr id="2527" name="Google Shape;2527;p73"/>
          <p:cNvSpPr/>
          <p:nvPr/>
        </p:nvSpPr>
        <p:spPr>
          <a:xfrm>
            <a:off x="7012140" y="4301566"/>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510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74"/>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Deploying Real time Decisions</a:t>
            </a:r>
            <a:endParaRPr/>
          </a:p>
        </p:txBody>
      </p:sp>
      <p:sp>
        <p:nvSpPr>
          <p:cNvPr id="2533" name="Google Shape;2533;p74"/>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534" name="Google Shape;2534;p74"/>
          <p:cNvSpPr txBox="1"/>
          <p:nvPr/>
        </p:nvSpPr>
        <p:spPr>
          <a:xfrm>
            <a:off x="322335" y="1383665"/>
            <a:ext cx="4220198" cy="53245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Right-click on PassengerOffer and select Generate Deployable.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PassengerOffer and select Confirm.</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Dashboard, select &gt;PassengerOffer from recent activity and select Deploy.</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35" name="Google Shape;2535;p74"/>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6" name="Google Shape;2536;p74"/>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537" name="Google Shape;2537;p74"/>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538" name="Google Shape;2538;p74"/>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539" name="Google Shape;2539;p74"/>
          <p:cNvPicPr preferRelativeResize="0"/>
          <p:nvPr/>
        </p:nvPicPr>
        <p:blipFill rotWithShape="1">
          <a:blip r:embed="rId3">
            <a:alphaModFix/>
          </a:blip>
          <a:srcRect/>
          <a:stretch/>
        </p:blipFill>
        <p:spPr>
          <a:xfrm>
            <a:off x="4985073" y="1304412"/>
            <a:ext cx="2520950" cy="2313940"/>
          </a:xfrm>
          <a:prstGeom prst="rect">
            <a:avLst/>
          </a:prstGeom>
          <a:noFill/>
          <a:ln>
            <a:noFill/>
          </a:ln>
        </p:spPr>
      </p:pic>
      <p:pic>
        <p:nvPicPr>
          <p:cNvPr id="2540" name="Google Shape;2540;p7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111160" y="2461382"/>
            <a:ext cx="2329694" cy="3762550"/>
          </a:xfrm>
          <a:prstGeom prst="rect">
            <a:avLst/>
          </a:prstGeom>
          <a:noFill/>
          <a:ln>
            <a:noFill/>
          </a:ln>
        </p:spPr>
      </p:pic>
      <p:sp>
        <p:nvSpPr>
          <p:cNvPr id="2541" name="Google Shape;2541;p74"/>
          <p:cNvSpPr/>
          <p:nvPr/>
        </p:nvSpPr>
        <p:spPr>
          <a:xfrm>
            <a:off x="8365079" y="4990877"/>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42" name="Google Shape;2542;p74"/>
          <p:cNvSpPr/>
          <p:nvPr/>
        </p:nvSpPr>
        <p:spPr>
          <a:xfrm>
            <a:off x="8365079" y="5710748"/>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8476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75"/>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Testing Changes to Real time Decisions</a:t>
            </a:r>
            <a:endParaRPr/>
          </a:p>
        </p:txBody>
      </p:sp>
      <p:sp>
        <p:nvSpPr>
          <p:cNvPr id="2548" name="Google Shape;2548;p75"/>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549" name="Google Shape;2549;p75"/>
          <p:cNvSpPr txBox="1"/>
          <p:nvPr/>
        </p:nvSpPr>
        <p:spPr>
          <a:xfrm>
            <a:off x="322335" y="1383665"/>
            <a:ext cx="4220198" cy="532449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Navigate to Cloud Events Apps Home Page and select 2 Endpoints PassengerOffer - /swagger.</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Expand GET Method and select Try it out.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Fill in the values as shown</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New offer should be shown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2550" name="Google Shape;2550;p75"/>
          <p:cNvSpPr/>
          <p:nvPr/>
        </p:nvSpPr>
        <p:spPr>
          <a:xfrm>
            <a:off x="10865755" y="29260"/>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51" name="Google Shape;2551;p75"/>
          <p:cNvSpPr/>
          <p:nvPr/>
        </p:nvSpPr>
        <p:spPr>
          <a:xfrm>
            <a:off x="11045755" y="209260"/>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552" name="Google Shape;2552;p75"/>
          <p:cNvCxnSpPr/>
          <p:nvPr/>
        </p:nvCxnSpPr>
        <p:spPr>
          <a:xfrm>
            <a:off x="10685754" y="1694988"/>
            <a:ext cx="1440000" cy="0"/>
          </a:xfrm>
          <a:prstGeom prst="straightConnector1">
            <a:avLst/>
          </a:prstGeom>
          <a:noFill/>
          <a:ln w="38100" cap="flat" cmpd="sng">
            <a:solidFill>
              <a:srgbClr val="92D050"/>
            </a:solidFill>
            <a:prstDash val="solid"/>
            <a:round/>
            <a:headEnd type="none" w="sm" len="sm"/>
            <a:tailEnd type="none" w="sm" len="sm"/>
          </a:ln>
        </p:spPr>
      </p:cxnSp>
      <p:sp>
        <p:nvSpPr>
          <p:cNvPr id="2553" name="Google Shape;2553;p75"/>
          <p:cNvSpPr txBox="1"/>
          <p:nvPr/>
        </p:nvSpPr>
        <p:spPr>
          <a:xfrm>
            <a:off x="10685753" y="1140760"/>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pic>
        <p:nvPicPr>
          <p:cNvPr id="2554" name="Google Shape;2554;p7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099640" y="1098830"/>
            <a:ext cx="3964807" cy="1130300"/>
          </a:xfrm>
          <a:prstGeom prst="rect">
            <a:avLst/>
          </a:prstGeom>
          <a:noFill/>
          <a:ln>
            <a:noFill/>
          </a:ln>
        </p:spPr>
      </p:pic>
      <p:pic>
        <p:nvPicPr>
          <p:cNvPr id="2555" name="Google Shape;2555;p7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99640" y="4837551"/>
            <a:ext cx="3964807" cy="1378053"/>
          </a:xfrm>
          <a:prstGeom prst="rect">
            <a:avLst/>
          </a:prstGeom>
          <a:noFill/>
          <a:ln>
            <a:noFill/>
          </a:ln>
        </p:spPr>
      </p:pic>
      <p:pic>
        <p:nvPicPr>
          <p:cNvPr id="2556" name="Google Shape;2556;p7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099640" y="2350653"/>
            <a:ext cx="3409315" cy="2365375"/>
          </a:xfrm>
          <a:prstGeom prst="rect">
            <a:avLst/>
          </a:prstGeom>
          <a:noFill/>
          <a:ln>
            <a:noFill/>
          </a:ln>
        </p:spPr>
      </p:pic>
      <p:sp>
        <p:nvSpPr>
          <p:cNvPr id="2557" name="Google Shape;2557;p75"/>
          <p:cNvSpPr/>
          <p:nvPr/>
        </p:nvSpPr>
        <p:spPr>
          <a:xfrm>
            <a:off x="8131814" y="1440044"/>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9343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46"/>
        <p:cNvGrpSpPr/>
        <p:nvPr/>
      </p:nvGrpSpPr>
      <p:grpSpPr>
        <a:xfrm>
          <a:off x="0" y="0"/>
          <a:ext cx="0" cy="0"/>
          <a:chOff x="0" y="0"/>
          <a:chExt cx="0" cy="0"/>
        </a:xfrm>
      </p:grpSpPr>
      <p:sp>
        <p:nvSpPr>
          <p:cNvPr id="747" name="Google Shape;747;p5"/>
          <p:cNvSpPr/>
          <p:nvPr/>
        </p:nvSpPr>
        <p:spPr>
          <a:xfrm>
            <a:off x="4385867" y="1032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8" name="Google Shape;748;p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749" name="Google Shape;749;p5"/>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Guy Murphy</a:t>
            </a:r>
            <a:endParaRPr sz="1900" b="0" i="0" u="none" strike="noStrike" cap="none">
              <a:solidFill>
                <a:srgbClr val="FFFFFF"/>
              </a:solidFill>
              <a:latin typeface="Roboto"/>
              <a:ea typeface="Roboto"/>
              <a:cs typeface="Roboto"/>
              <a:sym typeface="Roboto"/>
            </a:endParaRPr>
          </a:p>
        </p:txBody>
      </p:sp>
      <p:sp>
        <p:nvSpPr>
          <p:cNvPr id="750" name="Google Shape;750;p5"/>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dirty="0">
                <a:solidFill>
                  <a:srgbClr val="FFFFFF"/>
                </a:solidFill>
                <a:latin typeface="Roboto"/>
                <a:ea typeface="Roboto"/>
                <a:cs typeface="Roboto"/>
                <a:sym typeface="Roboto"/>
              </a:rPr>
              <a:t>Principle Digital Advisor</a:t>
            </a:r>
            <a:endParaRPr sz="1900" b="0" i="0" u="none" strike="noStrike" cap="none" dirty="0">
              <a:solidFill>
                <a:srgbClr val="FFFFFF"/>
              </a:solidFill>
              <a:latin typeface="Roboto"/>
              <a:ea typeface="Roboto"/>
              <a:cs typeface="Roboto"/>
              <a:sym typeface="Roboto"/>
            </a:endParaRPr>
          </a:p>
        </p:txBody>
      </p:sp>
      <p:sp>
        <p:nvSpPr>
          <p:cNvPr id="751" name="Google Shape;751;p5"/>
          <p:cNvSpPr txBox="1"/>
          <p:nvPr/>
        </p:nvSpPr>
        <p:spPr>
          <a:xfrm>
            <a:off x="5411867" y="189219"/>
            <a:ext cx="5754000" cy="6285472"/>
          </a:xfrm>
          <a:prstGeom prst="rect">
            <a:avLst/>
          </a:prstGeom>
          <a:noFill/>
          <a:ln>
            <a:noFill/>
          </a:ln>
        </p:spPr>
        <p:txBody>
          <a:bodyPr spcFirstLastPara="1" wrap="square" lIns="121900" tIns="121900" rIns="121900" bIns="121900" anchor="t" anchorCtr="0">
            <a:noAutofit/>
          </a:bodyPr>
          <a:lstStyle/>
          <a:p>
            <a:pPr marL="304800" marR="304800" lvl="0" indent="0" algn="l" rtl="0">
              <a:lnSpc>
                <a:spcPct val="142857"/>
              </a:lnSpc>
              <a:spcBef>
                <a:spcPts val="3200"/>
              </a:spcBef>
              <a:spcAft>
                <a:spcPts val="0"/>
              </a:spcAft>
              <a:buClr>
                <a:srgbClr val="000000"/>
              </a:buClr>
              <a:buSzPts val="1600"/>
              <a:buFont typeface="Arial"/>
              <a:buNone/>
            </a:pPr>
            <a:r>
              <a:rPr lang="en-US" sz="1600" b="0" i="0" u="none" strike="noStrike" cap="none">
                <a:solidFill>
                  <a:srgbClr val="FFFFFF"/>
                </a:solidFill>
                <a:latin typeface="Roboto"/>
                <a:ea typeface="Roboto"/>
                <a:cs typeface="Roboto"/>
                <a:sym typeface="Roboto"/>
              </a:rPr>
              <a:t>25 year veteran of the industry, I have worked in every major sector with some focuses on Telco, Banking and Retail/CPG. I've spent the last decade acting as a Strategic Architect supporting both vendor sales teams and clients in various dimensions of digital transformation, from legacy SAP strategies adopting SOA and mobile to some of the most advanced API, hybrid strategies that have deployed agile/multi-modal operating models that have been the bench marks for Gartner and other analysts when defining industry trends. Also acted as an internal change agent on developing product, sales and marketing strategies. Can often be seen traveling the world with a Digital Camera.  </a:t>
            </a:r>
            <a:endParaRPr sz="1600" b="0" i="0" u="none" strike="noStrike" cap="none">
              <a:solidFill>
                <a:srgbClr val="FFFFFF"/>
              </a:solidFill>
              <a:latin typeface="Roboto"/>
              <a:ea typeface="Roboto"/>
              <a:cs typeface="Roboto"/>
              <a:sym typeface="Roboto"/>
            </a:endParaRPr>
          </a:p>
        </p:txBody>
      </p:sp>
      <p:pic>
        <p:nvPicPr>
          <p:cNvPr id="752" name="Google Shape;752;p5"/>
          <p:cNvPicPr preferRelativeResize="0"/>
          <p:nvPr/>
        </p:nvPicPr>
        <p:blipFill rotWithShape="1">
          <a:blip r:embed="rId4">
            <a:alphaModFix/>
          </a:blip>
          <a:srcRect/>
          <a:stretch/>
        </p:blipFill>
        <p:spPr>
          <a:xfrm>
            <a:off x="947447" y="1091400"/>
            <a:ext cx="2540000" cy="2540000"/>
          </a:xfrm>
          <a:prstGeom prst="rect">
            <a:avLst/>
          </a:prstGeom>
          <a:noFill/>
          <a:ln>
            <a:noFill/>
          </a:ln>
        </p:spPr>
      </p:pic>
    </p:spTree>
    <p:extLst>
      <p:ext uri="{BB962C8B-B14F-4D97-AF65-F5344CB8AC3E}">
        <p14:creationId xmlns:p14="http://schemas.microsoft.com/office/powerpoint/2010/main" val="346781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76"/>
          <p:cNvSpPr/>
          <p:nvPr/>
        </p:nvSpPr>
        <p:spPr>
          <a:xfrm>
            <a:off x="2546409" y="676187"/>
            <a:ext cx="7192112" cy="984739"/>
          </a:xfrm>
          <a:prstGeom prst="roundRect">
            <a:avLst>
              <a:gd name="adj"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Verdana"/>
                <a:ea typeface="Verdana"/>
                <a:cs typeface="Verdana"/>
                <a:sym typeface="Verdana"/>
              </a:rPr>
              <a:t>Connected Customer Experience App</a:t>
            </a:r>
            <a:endParaRPr sz="1400" b="0" i="0" u="none" strike="noStrike" cap="none">
              <a:solidFill>
                <a:srgbClr val="000000"/>
              </a:solidFill>
              <a:latin typeface="Arial"/>
              <a:ea typeface="Arial"/>
              <a:cs typeface="Arial"/>
              <a:sym typeface="Arial"/>
            </a:endParaRPr>
          </a:p>
        </p:txBody>
      </p:sp>
      <p:pic>
        <p:nvPicPr>
          <p:cNvPr id="2563" name="Google Shape;2563;p7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858664" y="781586"/>
            <a:ext cx="450345" cy="781895"/>
          </a:xfrm>
          <a:prstGeom prst="rect">
            <a:avLst/>
          </a:prstGeom>
          <a:noFill/>
          <a:ln>
            <a:noFill/>
          </a:ln>
          <a:effectLst>
            <a:outerShdw blurRad="50800" dist="38100" dir="2700000" algn="tl" rotWithShape="0">
              <a:srgbClr val="000000">
                <a:alpha val="40000"/>
              </a:srgbClr>
            </a:outerShdw>
          </a:effectLst>
        </p:spPr>
      </p:pic>
      <p:grpSp>
        <p:nvGrpSpPr>
          <p:cNvPr id="2564" name="Google Shape;2564;p76"/>
          <p:cNvGrpSpPr/>
          <p:nvPr/>
        </p:nvGrpSpPr>
        <p:grpSpPr>
          <a:xfrm>
            <a:off x="1156564" y="1994150"/>
            <a:ext cx="1460529" cy="3766536"/>
            <a:chOff x="1063254" y="1994149"/>
            <a:chExt cx="1460529" cy="3766536"/>
          </a:xfrm>
        </p:grpSpPr>
        <p:grpSp>
          <p:nvGrpSpPr>
            <p:cNvPr id="2565" name="Google Shape;2565;p76"/>
            <p:cNvGrpSpPr/>
            <p:nvPr/>
          </p:nvGrpSpPr>
          <p:grpSpPr>
            <a:xfrm>
              <a:off x="1084218" y="1994149"/>
              <a:ext cx="1439565" cy="2837748"/>
              <a:chOff x="87283" y="1543045"/>
              <a:chExt cx="1440002" cy="2837748"/>
            </a:xfrm>
          </p:grpSpPr>
          <p:sp>
            <p:nvSpPr>
              <p:cNvPr id="2566" name="Google Shape;2566;p76"/>
              <p:cNvSpPr/>
              <p:nvPr/>
            </p:nvSpPr>
            <p:spPr>
              <a:xfrm>
                <a:off x="267286" y="2715065"/>
                <a:ext cx="1080000" cy="1080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7" name="Google Shape;2567;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Calibri"/>
                    <a:ea typeface="Calibri"/>
                    <a:cs typeface="Calibri"/>
                    <a:sym typeface="Calibri"/>
                  </a:rPr>
                  <a:t>1</a:t>
                </a:r>
                <a:endParaRPr sz="1400" b="0" i="0" u="none" strike="noStrike" cap="none">
                  <a:solidFill>
                    <a:srgbClr val="000000"/>
                  </a:solidFill>
                  <a:latin typeface="Arial"/>
                  <a:ea typeface="Arial"/>
                  <a:cs typeface="Arial"/>
                  <a:sym typeface="Arial"/>
                </a:endParaRPr>
              </a:p>
            </p:txBody>
          </p:sp>
          <p:cxnSp>
            <p:nvCxnSpPr>
              <p:cNvPr id="2568" name="Google Shape;2568;p76"/>
              <p:cNvCxnSpPr/>
              <p:nvPr/>
            </p:nvCxnSpPr>
            <p:spPr>
              <a:xfrm>
                <a:off x="87285" y="4380793"/>
                <a:ext cx="1440000" cy="0"/>
              </a:xfrm>
              <a:prstGeom prst="straightConnector1">
                <a:avLst/>
              </a:prstGeom>
              <a:noFill/>
              <a:ln w="38100" cap="flat" cmpd="sng">
                <a:solidFill>
                  <a:schemeClr val="accent1"/>
                </a:solidFill>
                <a:prstDash val="solid"/>
                <a:round/>
                <a:headEnd type="none" w="sm" len="sm"/>
                <a:tailEnd type="none" w="sm" len="sm"/>
              </a:ln>
            </p:spPr>
          </p:cxnSp>
          <p:sp>
            <p:nvSpPr>
              <p:cNvPr id="2569" name="Google Shape;2569;p76"/>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The TIBCO Cloud</a:t>
                </a:r>
                <a:endParaRPr sz="1400" b="0" i="0" u="none" strike="noStrike" cap="none">
                  <a:solidFill>
                    <a:srgbClr val="000000"/>
                  </a:solidFill>
                  <a:latin typeface="Arial"/>
                  <a:ea typeface="Arial"/>
                  <a:cs typeface="Arial"/>
                  <a:sym typeface="Arial"/>
                </a:endParaRPr>
              </a:p>
            </p:txBody>
          </p:sp>
          <p:sp>
            <p:nvSpPr>
              <p:cNvPr id="2570" name="Google Shape;2570;p76"/>
              <p:cNvSpPr/>
              <p:nvPr/>
            </p:nvSpPr>
            <p:spPr>
              <a:xfrm>
                <a:off x="736959" y="1543045"/>
                <a:ext cx="140677" cy="140677"/>
              </a:xfrm>
              <a:prstGeom prst="ellipse">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71" name="Google Shape;2571;p76"/>
              <p:cNvCxnSpPr>
                <a:stCxn id="2566" idx="0"/>
                <a:endCxn id="2570" idx="4"/>
              </p:cNvCxnSpPr>
              <p:nvPr/>
            </p:nvCxnSpPr>
            <p:spPr>
              <a:xfrm rot="10800000">
                <a:off x="807286" y="1683665"/>
                <a:ext cx="0" cy="1031400"/>
              </a:xfrm>
              <a:prstGeom prst="straightConnector1">
                <a:avLst/>
              </a:prstGeom>
              <a:noFill/>
              <a:ln w="38100" cap="flat" cmpd="sng">
                <a:solidFill>
                  <a:schemeClr val="accent1"/>
                </a:solidFill>
                <a:prstDash val="solid"/>
                <a:round/>
                <a:headEnd type="none" w="sm" len="sm"/>
                <a:tailEnd type="none" w="sm" len="sm"/>
              </a:ln>
            </p:spPr>
          </p:cxnSp>
        </p:grpSp>
        <p:sp>
          <p:nvSpPr>
            <p:cNvPr id="2572" name="Google Shape;2572;p76"/>
            <p:cNvSpPr txBox="1"/>
            <p:nvPr/>
          </p:nvSpPr>
          <p:spPr>
            <a:xfrm>
              <a:off x="1063254"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Sign in and get familiar with the TIBCO Cloud Platform</a:t>
              </a:r>
              <a:endParaRPr sz="1400" b="0" i="0" u="none" strike="noStrike" cap="none">
                <a:solidFill>
                  <a:srgbClr val="000000"/>
                </a:solidFill>
                <a:latin typeface="Arial"/>
                <a:ea typeface="Arial"/>
                <a:cs typeface="Arial"/>
                <a:sym typeface="Arial"/>
              </a:endParaRPr>
            </a:p>
          </p:txBody>
        </p:sp>
      </p:grpSp>
      <p:grpSp>
        <p:nvGrpSpPr>
          <p:cNvPr id="2573" name="Google Shape;2573;p76"/>
          <p:cNvGrpSpPr/>
          <p:nvPr/>
        </p:nvGrpSpPr>
        <p:grpSpPr>
          <a:xfrm>
            <a:off x="2842969" y="1994150"/>
            <a:ext cx="1439989" cy="3766535"/>
            <a:chOff x="2748833" y="1994150"/>
            <a:chExt cx="1439989" cy="3766535"/>
          </a:xfrm>
        </p:grpSpPr>
        <p:grpSp>
          <p:nvGrpSpPr>
            <p:cNvPr id="2574" name="Google Shape;2574;p76"/>
            <p:cNvGrpSpPr/>
            <p:nvPr/>
          </p:nvGrpSpPr>
          <p:grpSpPr>
            <a:xfrm>
              <a:off x="2748833" y="1994150"/>
              <a:ext cx="1439989" cy="2837747"/>
              <a:chOff x="87283" y="1543046"/>
              <a:chExt cx="1440002" cy="2837747"/>
            </a:xfrm>
          </p:grpSpPr>
          <p:sp>
            <p:nvSpPr>
              <p:cNvPr id="2575" name="Google Shape;2575;p76"/>
              <p:cNvSpPr/>
              <p:nvPr/>
            </p:nvSpPr>
            <p:spPr>
              <a:xfrm>
                <a:off x="267286" y="2715065"/>
                <a:ext cx="1080000" cy="10800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6" name="Google Shape;2576;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5"/>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cxnSp>
            <p:nvCxnSpPr>
              <p:cNvPr id="2577" name="Google Shape;2577;p76"/>
              <p:cNvCxnSpPr/>
              <p:nvPr/>
            </p:nvCxnSpPr>
            <p:spPr>
              <a:xfrm>
                <a:off x="87285" y="4380793"/>
                <a:ext cx="1440000" cy="0"/>
              </a:xfrm>
              <a:prstGeom prst="straightConnector1">
                <a:avLst/>
              </a:prstGeom>
              <a:noFill/>
              <a:ln w="38100" cap="flat" cmpd="sng">
                <a:solidFill>
                  <a:schemeClr val="accent5"/>
                </a:solidFill>
                <a:prstDash val="solid"/>
                <a:round/>
                <a:headEnd type="none" w="sm" len="sm"/>
                <a:tailEnd type="none" w="sm" len="sm"/>
              </a:ln>
            </p:spPr>
          </p:cxnSp>
          <p:sp>
            <p:nvSpPr>
              <p:cNvPr id="2578" name="Google Shape;2578;p76"/>
              <p:cNvSpPr txBox="1"/>
              <p:nvPr/>
            </p:nvSpPr>
            <p:spPr>
              <a:xfrm>
                <a:off x="87283" y="3843046"/>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Import and Explore APIs</a:t>
                </a:r>
                <a:endParaRPr sz="1400" b="0" i="0" u="none" strike="noStrike" cap="none">
                  <a:solidFill>
                    <a:srgbClr val="000000"/>
                  </a:solidFill>
                  <a:latin typeface="Arial"/>
                  <a:ea typeface="Arial"/>
                  <a:cs typeface="Arial"/>
                  <a:sym typeface="Arial"/>
                </a:endParaRPr>
              </a:p>
            </p:txBody>
          </p:sp>
          <p:sp>
            <p:nvSpPr>
              <p:cNvPr id="2579" name="Google Shape;2579;p76"/>
              <p:cNvSpPr/>
              <p:nvPr/>
            </p:nvSpPr>
            <p:spPr>
              <a:xfrm>
                <a:off x="736285" y="1543046"/>
                <a:ext cx="140677" cy="140677"/>
              </a:xfrm>
              <a:prstGeom prst="ellipse">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80" name="Google Shape;2580;p76"/>
              <p:cNvCxnSpPr>
                <a:stCxn id="2575" idx="0"/>
                <a:endCxn id="2579" idx="4"/>
              </p:cNvCxnSpPr>
              <p:nvPr/>
            </p:nvCxnSpPr>
            <p:spPr>
              <a:xfrm rot="10800000">
                <a:off x="806686" y="1683665"/>
                <a:ext cx="600" cy="1031400"/>
              </a:xfrm>
              <a:prstGeom prst="straightConnector1">
                <a:avLst/>
              </a:prstGeom>
              <a:noFill/>
              <a:ln w="38100" cap="flat" cmpd="sng">
                <a:solidFill>
                  <a:schemeClr val="accent5"/>
                </a:solidFill>
                <a:prstDash val="solid"/>
                <a:round/>
                <a:headEnd type="none" w="sm" len="sm"/>
                <a:tailEnd type="none" w="sm" len="sm"/>
              </a:ln>
            </p:spPr>
          </p:cxnSp>
        </p:grpSp>
        <p:sp>
          <p:nvSpPr>
            <p:cNvPr id="2581" name="Google Shape;2581;p76"/>
            <p:cNvSpPr txBox="1"/>
            <p:nvPr/>
          </p:nvSpPr>
          <p:spPr>
            <a:xfrm>
              <a:off x="2748833" y="4991244"/>
              <a:ext cx="143956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Import existing Spec. Explore API and Extend for our App.</a:t>
              </a:r>
              <a:endParaRPr sz="1400" b="0" i="0" u="none" strike="noStrike" cap="none">
                <a:solidFill>
                  <a:srgbClr val="000000"/>
                </a:solidFill>
                <a:latin typeface="Arial"/>
                <a:ea typeface="Arial"/>
                <a:cs typeface="Arial"/>
                <a:sym typeface="Arial"/>
              </a:endParaRPr>
            </a:p>
          </p:txBody>
        </p:sp>
      </p:grpSp>
      <p:grpSp>
        <p:nvGrpSpPr>
          <p:cNvPr id="2582" name="Google Shape;2582;p76"/>
          <p:cNvGrpSpPr/>
          <p:nvPr/>
        </p:nvGrpSpPr>
        <p:grpSpPr>
          <a:xfrm>
            <a:off x="4508834" y="1994150"/>
            <a:ext cx="1458943" cy="4104424"/>
            <a:chOff x="4434412" y="1994816"/>
            <a:chExt cx="1458943" cy="4104424"/>
          </a:xfrm>
        </p:grpSpPr>
        <p:grpSp>
          <p:nvGrpSpPr>
            <p:cNvPr id="2583" name="Google Shape;2583;p76"/>
            <p:cNvGrpSpPr/>
            <p:nvPr/>
          </p:nvGrpSpPr>
          <p:grpSpPr>
            <a:xfrm>
              <a:off x="4439895" y="1994816"/>
              <a:ext cx="1453460" cy="2837081"/>
              <a:chOff x="87285" y="1543712"/>
              <a:chExt cx="1453460" cy="2837081"/>
            </a:xfrm>
          </p:grpSpPr>
          <p:sp>
            <p:nvSpPr>
              <p:cNvPr id="2584" name="Google Shape;2584;p76"/>
              <p:cNvSpPr/>
              <p:nvPr/>
            </p:nvSpPr>
            <p:spPr>
              <a:xfrm>
                <a:off x="267286" y="2715065"/>
                <a:ext cx="1080000" cy="1080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5" name="Google Shape;2585;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3"/>
                    </a:solidFill>
                    <a:latin typeface="Calibri"/>
                    <a:ea typeface="Calibri"/>
                    <a:cs typeface="Calibri"/>
                    <a:sym typeface="Calibri"/>
                  </a:rPr>
                  <a:t>3</a:t>
                </a:r>
                <a:endParaRPr sz="1400" b="0" i="0" u="none" strike="noStrike" cap="none">
                  <a:solidFill>
                    <a:srgbClr val="000000"/>
                  </a:solidFill>
                  <a:latin typeface="Arial"/>
                  <a:ea typeface="Arial"/>
                  <a:cs typeface="Arial"/>
                  <a:sym typeface="Arial"/>
                </a:endParaRPr>
              </a:p>
            </p:txBody>
          </p:sp>
          <p:cxnSp>
            <p:nvCxnSpPr>
              <p:cNvPr id="2586" name="Google Shape;2586;p76"/>
              <p:cNvCxnSpPr/>
              <p:nvPr/>
            </p:nvCxnSpPr>
            <p:spPr>
              <a:xfrm>
                <a:off x="87285" y="4380793"/>
                <a:ext cx="1440000" cy="0"/>
              </a:xfrm>
              <a:prstGeom prst="straightConnector1">
                <a:avLst/>
              </a:prstGeom>
              <a:noFill/>
              <a:ln w="38100" cap="flat" cmpd="sng">
                <a:solidFill>
                  <a:schemeClr val="accent3"/>
                </a:solidFill>
                <a:prstDash val="solid"/>
                <a:round/>
                <a:headEnd type="none" w="sm" len="sm"/>
                <a:tailEnd type="none" w="sm" len="sm"/>
              </a:ln>
            </p:spPr>
          </p:cxnSp>
          <p:sp>
            <p:nvSpPr>
              <p:cNvPr id="2587" name="Google Shape;2587;p76"/>
              <p:cNvSpPr txBox="1"/>
              <p:nvPr/>
            </p:nvSpPr>
            <p:spPr>
              <a:xfrm>
                <a:off x="100744" y="3982866"/>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Mock APIs</a:t>
                </a:r>
                <a:endParaRPr sz="1400" b="0" i="0" u="none" strike="noStrike" cap="none">
                  <a:solidFill>
                    <a:srgbClr val="000000"/>
                  </a:solidFill>
                  <a:latin typeface="Arial"/>
                  <a:ea typeface="Arial"/>
                  <a:cs typeface="Arial"/>
                  <a:sym typeface="Arial"/>
                </a:endParaRPr>
              </a:p>
            </p:txBody>
          </p:sp>
          <p:sp>
            <p:nvSpPr>
              <p:cNvPr id="2588" name="Google Shape;2588;p76"/>
              <p:cNvSpPr/>
              <p:nvPr/>
            </p:nvSpPr>
            <p:spPr>
              <a:xfrm>
                <a:off x="731245" y="1543712"/>
                <a:ext cx="140677" cy="140677"/>
              </a:xfrm>
              <a:prstGeom prst="ellipse">
                <a:avLst/>
              </a:prstGeom>
              <a:solidFill>
                <a:schemeClr val="accent3"/>
              </a:solidFill>
              <a:ln w="254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89" name="Google Shape;2589;p76"/>
              <p:cNvCxnSpPr>
                <a:stCxn id="2584" idx="0"/>
                <a:endCxn id="2588" idx="4"/>
              </p:cNvCxnSpPr>
              <p:nvPr/>
            </p:nvCxnSpPr>
            <p:spPr>
              <a:xfrm rot="10800000">
                <a:off x="801586" y="1684265"/>
                <a:ext cx="5700" cy="1030800"/>
              </a:xfrm>
              <a:prstGeom prst="straightConnector1">
                <a:avLst/>
              </a:prstGeom>
              <a:noFill/>
              <a:ln w="38100" cap="flat" cmpd="sng">
                <a:solidFill>
                  <a:schemeClr val="accent3"/>
                </a:solidFill>
                <a:prstDash val="solid"/>
                <a:round/>
                <a:headEnd type="none" w="sm" len="sm"/>
                <a:tailEnd type="none" w="sm" len="sm"/>
              </a:ln>
            </p:spPr>
          </p:cxnSp>
        </p:grpSp>
        <p:sp>
          <p:nvSpPr>
            <p:cNvPr id="2590" name="Google Shape;2590;p76"/>
            <p:cNvSpPr txBox="1"/>
            <p:nvPr/>
          </p:nvSpPr>
          <p:spPr>
            <a:xfrm>
              <a:off x="4434412"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Fake it before you make it! Get Digital Teams working against your Mock APIs whilst you do the real work.</a:t>
              </a:r>
              <a:endParaRPr sz="1400" b="0" i="0" u="none" strike="noStrike" cap="none">
                <a:solidFill>
                  <a:srgbClr val="000000"/>
                </a:solidFill>
                <a:latin typeface="Arial"/>
                <a:ea typeface="Arial"/>
                <a:cs typeface="Arial"/>
                <a:sym typeface="Arial"/>
              </a:endParaRPr>
            </a:p>
          </p:txBody>
        </p:sp>
      </p:grpSp>
      <p:grpSp>
        <p:nvGrpSpPr>
          <p:cNvPr id="2591" name="Google Shape;2591;p76"/>
          <p:cNvGrpSpPr/>
          <p:nvPr/>
        </p:nvGrpSpPr>
        <p:grpSpPr>
          <a:xfrm>
            <a:off x="6193653" y="1994150"/>
            <a:ext cx="1444677" cy="4105089"/>
            <a:chOff x="6337643" y="1994151"/>
            <a:chExt cx="1444677" cy="4105089"/>
          </a:xfrm>
        </p:grpSpPr>
        <p:grpSp>
          <p:nvGrpSpPr>
            <p:cNvPr id="2592" name="Google Shape;2592;p76"/>
            <p:cNvGrpSpPr/>
            <p:nvPr/>
          </p:nvGrpSpPr>
          <p:grpSpPr>
            <a:xfrm>
              <a:off x="6337643" y="1994151"/>
              <a:ext cx="1440001" cy="2837746"/>
              <a:chOff x="87284" y="1543047"/>
              <a:chExt cx="1440001" cy="2837746"/>
            </a:xfrm>
          </p:grpSpPr>
          <p:sp>
            <p:nvSpPr>
              <p:cNvPr id="2593" name="Google Shape;2593;p76"/>
              <p:cNvSpPr/>
              <p:nvPr/>
            </p:nvSpPr>
            <p:spPr>
              <a:xfrm>
                <a:off x="267286" y="2715065"/>
                <a:ext cx="1080000" cy="1080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4" name="Google Shape;2594;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accent2"/>
                    </a:solidFill>
                    <a:latin typeface="Calibri"/>
                    <a:ea typeface="Calibri"/>
                    <a:cs typeface="Calibri"/>
                    <a:sym typeface="Calibri"/>
                  </a:rPr>
                  <a:t>4</a:t>
                </a:r>
                <a:endParaRPr sz="1400" b="0" i="0" u="none" strike="noStrike" cap="none">
                  <a:solidFill>
                    <a:srgbClr val="000000"/>
                  </a:solidFill>
                  <a:latin typeface="Arial"/>
                  <a:ea typeface="Arial"/>
                  <a:cs typeface="Arial"/>
                  <a:sym typeface="Arial"/>
                </a:endParaRPr>
              </a:p>
            </p:txBody>
          </p:sp>
          <p:cxnSp>
            <p:nvCxnSpPr>
              <p:cNvPr id="2595" name="Google Shape;2595;p76"/>
              <p:cNvCxnSpPr/>
              <p:nvPr/>
            </p:nvCxnSpPr>
            <p:spPr>
              <a:xfrm>
                <a:off x="87285" y="4380793"/>
                <a:ext cx="1440000" cy="0"/>
              </a:xfrm>
              <a:prstGeom prst="straightConnector1">
                <a:avLst/>
              </a:prstGeom>
              <a:noFill/>
              <a:ln w="38100" cap="flat" cmpd="sng">
                <a:solidFill>
                  <a:schemeClr val="accent2"/>
                </a:solidFill>
                <a:prstDash val="solid"/>
                <a:round/>
                <a:headEnd type="none" w="sm" len="sm"/>
                <a:tailEnd type="none" w="sm" len="sm"/>
              </a:ln>
            </p:spPr>
          </p:cxnSp>
          <p:sp>
            <p:nvSpPr>
              <p:cNvPr id="2596" name="Google Shape;2596;p76"/>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Implement &amp; Test APIs</a:t>
                </a:r>
                <a:endParaRPr sz="1400" b="0" i="0" u="none" strike="noStrike" cap="none">
                  <a:solidFill>
                    <a:srgbClr val="000000"/>
                  </a:solidFill>
                  <a:latin typeface="Arial"/>
                  <a:ea typeface="Arial"/>
                  <a:cs typeface="Arial"/>
                  <a:sym typeface="Arial"/>
                </a:endParaRPr>
              </a:p>
            </p:txBody>
          </p:sp>
          <p:sp>
            <p:nvSpPr>
              <p:cNvPr id="2597" name="Google Shape;2597;p76"/>
              <p:cNvSpPr/>
              <p:nvPr/>
            </p:nvSpPr>
            <p:spPr>
              <a:xfrm>
                <a:off x="750490" y="1543047"/>
                <a:ext cx="140677" cy="140677"/>
              </a:xfrm>
              <a:prstGeom prst="ellipse">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98" name="Google Shape;2598;p76"/>
              <p:cNvCxnSpPr>
                <a:stCxn id="2593" idx="0"/>
                <a:endCxn id="2597" idx="4"/>
              </p:cNvCxnSpPr>
              <p:nvPr/>
            </p:nvCxnSpPr>
            <p:spPr>
              <a:xfrm rot="10800000" flipH="1">
                <a:off x="807286" y="1683665"/>
                <a:ext cx="13500" cy="1031400"/>
              </a:xfrm>
              <a:prstGeom prst="straightConnector1">
                <a:avLst/>
              </a:prstGeom>
              <a:noFill/>
              <a:ln w="38100" cap="flat" cmpd="sng">
                <a:solidFill>
                  <a:schemeClr val="accent2"/>
                </a:solidFill>
                <a:prstDash val="solid"/>
                <a:round/>
                <a:headEnd type="none" w="sm" len="sm"/>
                <a:tailEnd type="none" w="sm" len="sm"/>
              </a:ln>
            </p:spPr>
          </p:cxnSp>
        </p:grpSp>
        <p:sp>
          <p:nvSpPr>
            <p:cNvPr id="2599" name="Google Shape;2599;p76"/>
            <p:cNvSpPr txBox="1"/>
            <p:nvPr/>
          </p:nvSpPr>
          <p:spPr>
            <a:xfrm>
              <a:off x="6342755" y="4991244"/>
              <a:ext cx="143956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Build out your API by implementing a Flo(go) application that orchestrates and re-uses existing APIs</a:t>
              </a:r>
              <a:endParaRPr sz="1400" b="0" i="0" u="none" strike="noStrike" cap="none">
                <a:solidFill>
                  <a:srgbClr val="000000"/>
                </a:solidFill>
                <a:latin typeface="Arial"/>
                <a:ea typeface="Arial"/>
                <a:cs typeface="Arial"/>
                <a:sym typeface="Arial"/>
              </a:endParaRPr>
            </a:p>
          </p:txBody>
        </p:sp>
      </p:grpSp>
      <p:grpSp>
        <p:nvGrpSpPr>
          <p:cNvPr id="2600" name="Google Shape;2600;p76"/>
          <p:cNvGrpSpPr/>
          <p:nvPr/>
        </p:nvGrpSpPr>
        <p:grpSpPr>
          <a:xfrm>
            <a:off x="7864206" y="1994150"/>
            <a:ext cx="1476369" cy="3939902"/>
            <a:chOff x="8003835" y="1994151"/>
            <a:chExt cx="1476369" cy="3939902"/>
          </a:xfrm>
        </p:grpSpPr>
        <p:grpSp>
          <p:nvGrpSpPr>
            <p:cNvPr id="2601" name="Google Shape;2601;p76"/>
            <p:cNvGrpSpPr/>
            <p:nvPr/>
          </p:nvGrpSpPr>
          <p:grpSpPr>
            <a:xfrm>
              <a:off x="8003835" y="1994151"/>
              <a:ext cx="1440001" cy="2837746"/>
              <a:chOff x="87284" y="1543047"/>
              <a:chExt cx="1440001" cy="2837746"/>
            </a:xfrm>
          </p:grpSpPr>
          <p:sp>
            <p:nvSpPr>
              <p:cNvPr id="2602" name="Google Shape;2602;p76"/>
              <p:cNvSpPr/>
              <p:nvPr/>
            </p:nvSpPr>
            <p:spPr>
              <a:xfrm>
                <a:off x="267286" y="2715065"/>
                <a:ext cx="1080000" cy="10800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03" name="Google Shape;2603;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92D050"/>
                    </a:solidFill>
                    <a:latin typeface="Calibri"/>
                    <a:ea typeface="Calibri"/>
                    <a:cs typeface="Calibri"/>
                    <a:sym typeface="Calibri"/>
                  </a:rPr>
                  <a:t>5</a:t>
                </a:r>
                <a:endParaRPr sz="1400" b="0" i="0" u="none" strike="noStrike" cap="none">
                  <a:solidFill>
                    <a:srgbClr val="000000"/>
                  </a:solidFill>
                  <a:latin typeface="Arial"/>
                  <a:ea typeface="Arial"/>
                  <a:cs typeface="Arial"/>
                  <a:sym typeface="Arial"/>
                </a:endParaRPr>
              </a:p>
            </p:txBody>
          </p:sp>
          <p:cxnSp>
            <p:nvCxnSpPr>
              <p:cNvPr id="2604" name="Google Shape;2604;p76"/>
              <p:cNvCxnSpPr/>
              <p:nvPr/>
            </p:nvCxnSpPr>
            <p:spPr>
              <a:xfrm>
                <a:off x="87285" y="4380793"/>
                <a:ext cx="1440000" cy="0"/>
              </a:xfrm>
              <a:prstGeom prst="straightConnector1">
                <a:avLst/>
              </a:prstGeom>
              <a:noFill/>
              <a:ln w="38100" cap="flat" cmpd="sng">
                <a:solidFill>
                  <a:srgbClr val="92D050"/>
                </a:solidFill>
                <a:prstDash val="solid"/>
                <a:round/>
                <a:headEnd type="none" w="sm" len="sm"/>
                <a:tailEnd type="none" w="sm" len="sm"/>
              </a:ln>
            </p:spPr>
          </p:cxnSp>
          <p:sp>
            <p:nvSpPr>
              <p:cNvPr id="2605" name="Google Shape;2605;p76"/>
              <p:cNvSpPr txBox="1"/>
              <p:nvPr/>
            </p:nvSpPr>
            <p:spPr>
              <a:xfrm>
                <a:off x="87284" y="3826565"/>
                <a:ext cx="144000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Contextual Offers</a:t>
                </a:r>
                <a:endParaRPr sz="1400" b="0" i="0" u="none" strike="noStrike" cap="none">
                  <a:solidFill>
                    <a:srgbClr val="000000"/>
                  </a:solidFill>
                  <a:latin typeface="Arial"/>
                  <a:ea typeface="Arial"/>
                  <a:cs typeface="Arial"/>
                  <a:sym typeface="Arial"/>
                </a:endParaRPr>
              </a:p>
            </p:txBody>
          </p:sp>
          <p:sp>
            <p:nvSpPr>
              <p:cNvPr id="2606" name="Google Shape;2606;p76"/>
              <p:cNvSpPr/>
              <p:nvPr/>
            </p:nvSpPr>
            <p:spPr>
              <a:xfrm>
                <a:off x="736945" y="1543047"/>
                <a:ext cx="140677" cy="140677"/>
              </a:xfrm>
              <a:prstGeom prst="ellipse">
                <a:avLst/>
              </a:prstGeom>
              <a:solidFill>
                <a:srgbClr val="92D050"/>
              </a:solidFill>
              <a:ln w="2540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07" name="Google Shape;2607;p76"/>
              <p:cNvCxnSpPr>
                <a:stCxn id="2602" idx="0"/>
                <a:endCxn id="2606" idx="4"/>
              </p:cNvCxnSpPr>
              <p:nvPr/>
            </p:nvCxnSpPr>
            <p:spPr>
              <a:xfrm rot="10800000">
                <a:off x="807286" y="1683665"/>
                <a:ext cx="0" cy="1031400"/>
              </a:xfrm>
              <a:prstGeom prst="straightConnector1">
                <a:avLst/>
              </a:prstGeom>
              <a:noFill/>
              <a:ln w="38100" cap="flat" cmpd="sng">
                <a:solidFill>
                  <a:srgbClr val="92D050"/>
                </a:solidFill>
                <a:prstDash val="solid"/>
                <a:round/>
                <a:headEnd type="none" w="sm" len="sm"/>
                <a:tailEnd type="none" w="sm" len="sm"/>
              </a:ln>
            </p:spPr>
          </p:cxnSp>
        </p:grpSp>
        <p:sp>
          <p:nvSpPr>
            <p:cNvPr id="2608" name="Google Shape;2608;p76"/>
            <p:cNvSpPr txBox="1"/>
            <p:nvPr/>
          </p:nvSpPr>
          <p:spPr>
            <a:xfrm>
              <a:off x="8040638" y="4995334"/>
              <a:ext cx="1439565" cy="93871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Use Cloud Events to create Contextual Customer Offers in your Event Driven Cloud Architecture</a:t>
              </a:r>
              <a:endParaRPr sz="1400" b="0" i="0" u="none" strike="noStrike" cap="none">
                <a:solidFill>
                  <a:srgbClr val="000000"/>
                </a:solidFill>
                <a:latin typeface="Arial"/>
                <a:ea typeface="Arial"/>
                <a:cs typeface="Arial"/>
                <a:sym typeface="Arial"/>
              </a:endParaRPr>
            </a:p>
          </p:txBody>
        </p:sp>
      </p:grpSp>
      <p:grpSp>
        <p:nvGrpSpPr>
          <p:cNvPr id="2609" name="Google Shape;2609;p76"/>
          <p:cNvGrpSpPr/>
          <p:nvPr/>
        </p:nvGrpSpPr>
        <p:grpSpPr>
          <a:xfrm>
            <a:off x="9566450" y="1994150"/>
            <a:ext cx="1508995" cy="3427981"/>
            <a:chOff x="9669091" y="1994150"/>
            <a:chExt cx="1508995" cy="3427981"/>
          </a:xfrm>
        </p:grpSpPr>
        <p:grpSp>
          <p:nvGrpSpPr>
            <p:cNvPr id="2610" name="Google Shape;2610;p76"/>
            <p:cNvGrpSpPr/>
            <p:nvPr/>
          </p:nvGrpSpPr>
          <p:grpSpPr>
            <a:xfrm>
              <a:off x="9669091" y="1994150"/>
              <a:ext cx="1440001" cy="2837747"/>
              <a:chOff x="87285" y="1543046"/>
              <a:chExt cx="1440001" cy="2837747"/>
            </a:xfrm>
          </p:grpSpPr>
          <p:sp>
            <p:nvSpPr>
              <p:cNvPr id="2611" name="Google Shape;2611;p76"/>
              <p:cNvSpPr/>
              <p:nvPr/>
            </p:nvSpPr>
            <p:spPr>
              <a:xfrm>
                <a:off x="267286" y="2715065"/>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12" name="Google Shape;2612;p76"/>
              <p:cNvSpPr/>
              <p:nvPr/>
            </p:nvSpPr>
            <p:spPr>
              <a:xfrm>
                <a:off x="447286" y="2895065"/>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13" name="Google Shape;2613;p76"/>
              <p:cNvCxnSpPr/>
              <p:nvPr/>
            </p:nvCxnSpPr>
            <p:spPr>
              <a:xfrm>
                <a:off x="87285" y="4380793"/>
                <a:ext cx="1440000" cy="0"/>
              </a:xfrm>
              <a:prstGeom prst="straightConnector1">
                <a:avLst/>
              </a:prstGeom>
              <a:noFill/>
              <a:ln w="38100" cap="flat" cmpd="sng">
                <a:solidFill>
                  <a:srgbClr val="00B050"/>
                </a:solidFill>
                <a:prstDash val="solid"/>
                <a:round/>
                <a:headEnd type="none" w="sm" len="sm"/>
                <a:tailEnd type="none" w="sm" len="sm"/>
              </a:ln>
            </p:spPr>
          </p:cxnSp>
          <p:sp>
            <p:nvSpPr>
              <p:cNvPr id="2614" name="Google Shape;2614;p76"/>
              <p:cNvSpPr txBox="1"/>
              <p:nvPr/>
            </p:nvSpPr>
            <p:spPr>
              <a:xfrm>
                <a:off x="87285" y="3934040"/>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15" name="Google Shape;2615;p76"/>
              <p:cNvSpPr/>
              <p:nvPr/>
            </p:nvSpPr>
            <p:spPr>
              <a:xfrm>
                <a:off x="735820" y="1543046"/>
                <a:ext cx="140677" cy="140677"/>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16" name="Google Shape;2616;p76"/>
              <p:cNvCxnSpPr>
                <a:stCxn id="2611" idx="0"/>
                <a:endCxn id="2615" idx="4"/>
              </p:cNvCxnSpPr>
              <p:nvPr/>
            </p:nvCxnSpPr>
            <p:spPr>
              <a:xfrm rot="10800000">
                <a:off x="806086" y="1683665"/>
                <a:ext cx="1200" cy="1031400"/>
              </a:xfrm>
              <a:prstGeom prst="straightConnector1">
                <a:avLst/>
              </a:prstGeom>
              <a:noFill/>
              <a:ln w="38100" cap="flat" cmpd="sng">
                <a:solidFill>
                  <a:srgbClr val="00B050"/>
                </a:solidFill>
                <a:prstDash val="solid"/>
                <a:round/>
                <a:headEnd type="none" w="sm" len="sm"/>
                <a:tailEnd type="none" w="sm" len="sm"/>
              </a:ln>
            </p:spPr>
          </p:cxnSp>
        </p:grpSp>
        <p:sp>
          <p:nvSpPr>
            <p:cNvPr id="2617" name="Google Shape;2617;p76"/>
            <p:cNvSpPr txBox="1"/>
            <p:nvPr/>
          </p:nvSpPr>
          <p:spPr>
            <a:xfrm>
              <a:off x="9738521" y="4991244"/>
              <a:ext cx="1439565"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Arial"/>
                  <a:ea typeface="Arial"/>
                  <a:cs typeface="Arial"/>
                  <a:sym typeface="Arial"/>
                </a:rPr>
                <a:t>Explore Analytics in the Cloud</a:t>
              </a:r>
              <a:endParaRPr sz="1400" b="0" i="0" u="none" strike="noStrike" cap="none">
                <a:solidFill>
                  <a:srgbClr val="000000"/>
                </a:solidFill>
                <a:latin typeface="Arial"/>
                <a:ea typeface="Arial"/>
                <a:cs typeface="Arial"/>
                <a:sym typeface="Arial"/>
              </a:endParaRPr>
            </a:p>
          </p:txBody>
        </p:sp>
      </p:grpSp>
      <p:sp>
        <p:nvSpPr>
          <p:cNvPr id="2618" name="Google Shape;2618;p76"/>
          <p:cNvSpPr/>
          <p:nvPr/>
        </p:nvSpPr>
        <p:spPr>
          <a:xfrm>
            <a:off x="1185550" y="1863090"/>
            <a:ext cx="8117532" cy="4343400"/>
          </a:xfrm>
          <a:prstGeom prst="rect">
            <a:avLst/>
          </a:prstGeom>
          <a:solidFill>
            <a:srgbClr val="F0F0F0">
              <a:alpha val="61568"/>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7010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22"/>
        <p:cNvGrpSpPr/>
        <p:nvPr/>
      </p:nvGrpSpPr>
      <p:grpSpPr>
        <a:xfrm>
          <a:off x="0" y="0"/>
          <a:ext cx="0" cy="0"/>
          <a:chOff x="0" y="0"/>
          <a:chExt cx="0" cy="0"/>
        </a:xfrm>
      </p:grpSpPr>
      <p:sp>
        <p:nvSpPr>
          <p:cNvPr id="2623" name="Google Shape;2623;p77"/>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Cloud Analytics</a:t>
            </a:r>
            <a:endParaRPr/>
          </a:p>
        </p:txBody>
      </p:sp>
      <p:sp>
        <p:nvSpPr>
          <p:cNvPr id="2624" name="Google Shape;2624;p7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625" name="Google Shape;2625;p77"/>
          <p:cNvSpPr/>
          <p:nvPr/>
        </p:nvSpPr>
        <p:spPr>
          <a:xfrm>
            <a:off x="10789665" y="110453"/>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6" name="Google Shape;2626;p77"/>
          <p:cNvSpPr/>
          <p:nvPr/>
        </p:nvSpPr>
        <p:spPr>
          <a:xfrm>
            <a:off x="10969665" y="29045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27" name="Google Shape;2627;p77"/>
          <p:cNvCxnSpPr/>
          <p:nvPr/>
        </p:nvCxnSpPr>
        <p:spPr>
          <a:xfrm>
            <a:off x="10609664" y="1776181"/>
            <a:ext cx="1440000" cy="0"/>
          </a:xfrm>
          <a:prstGeom prst="straightConnector1">
            <a:avLst/>
          </a:prstGeom>
          <a:noFill/>
          <a:ln w="38100" cap="flat" cmpd="sng">
            <a:solidFill>
              <a:srgbClr val="00B050"/>
            </a:solidFill>
            <a:prstDash val="solid"/>
            <a:round/>
            <a:headEnd type="none" w="sm" len="sm"/>
            <a:tailEnd type="none" w="sm" len="sm"/>
          </a:ln>
        </p:spPr>
      </p:cxnSp>
      <p:sp>
        <p:nvSpPr>
          <p:cNvPr id="2628" name="Google Shape;2628;p77"/>
          <p:cNvSpPr txBox="1"/>
          <p:nvPr/>
        </p:nvSpPr>
        <p:spPr>
          <a:xfrm>
            <a:off x="10609664" y="1329428"/>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29" name="Google Shape;2629;p77"/>
          <p:cNvSpPr txBox="1"/>
          <p:nvPr/>
        </p:nvSpPr>
        <p:spPr>
          <a:xfrm>
            <a:off x="277100" y="1997839"/>
            <a:ext cx="4220198"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We’ll start with a prebuilt Dashboard with embedded Data.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From the TIBCO Cloud Home Screen – select Analytics Processing, followed by “Spotfire”</a:t>
            </a:r>
            <a:endParaRPr sz="1400" b="0" i="0" u="none" strike="noStrike" cap="none">
              <a:solidFill>
                <a:srgbClr val="000000"/>
              </a:solidFill>
              <a:latin typeface="Arial"/>
              <a:ea typeface="Arial"/>
              <a:cs typeface="Arial"/>
              <a:sym typeface="Arial"/>
            </a:endParaRPr>
          </a:p>
        </p:txBody>
      </p:sp>
      <p:pic>
        <p:nvPicPr>
          <p:cNvPr id="2630" name="Google Shape;2630;p7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30999" y="1832118"/>
            <a:ext cx="5710182" cy="3193764"/>
          </a:xfrm>
          <a:prstGeom prst="rect">
            <a:avLst/>
          </a:prstGeom>
          <a:noFill/>
          <a:ln>
            <a:noFill/>
          </a:ln>
        </p:spPr>
      </p:pic>
    </p:spTree>
    <p:extLst>
      <p:ext uri="{BB962C8B-B14F-4D97-AF65-F5344CB8AC3E}">
        <p14:creationId xmlns:p14="http://schemas.microsoft.com/office/powerpoint/2010/main" val="3489671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78"/>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Cloud Analytics</a:t>
            </a:r>
            <a:endParaRPr/>
          </a:p>
        </p:txBody>
      </p:sp>
      <p:sp>
        <p:nvSpPr>
          <p:cNvPr id="2636" name="Google Shape;2636;p78"/>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637" name="Google Shape;2637;p78"/>
          <p:cNvSpPr/>
          <p:nvPr/>
        </p:nvSpPr>
        <p:spPr>
          <a:xfrm>
            <a:off x="10789665" y="110453"/>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8" name="Google Shape;2638;p78"/>
          <p:cNvSpPr/>
          <p:nvPr/>
        </p:nvSpPr>
        <p:spPr>
          <a:xfrm>
            <a:off x="10969665" y="29045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39" name="Google Shape;2639;p78"/>
          <p:cNvCxnSpPr/>
          <p:nvPr/>
        </p:nvCxnSpPr>
        <p:spPr>
          <a:xfrm>
            <a:off x="10609664" y="1776181"/>
            <a:ext cx="1440000" cy="0"/>
          </a:xfrm>
          <a:prstGeom prst="straightConnector1">
            <a:avLst/>
          </a:prstGeom>
          <a:noFill/>
          <a:ln w="38100" cap="flat" cmpd="sng">
            <a:solidFill>
              <a:srgbClr val="00B050"/>
            </a:solidFill>
            <a:prstDash val="solid"/>
            <a:round/>
            <a:headEnd type="none" w="sm" len="sm"/>
            <a:tailEnd type="none" w="sm" len="sm"/>
          </a:ln>
        </p:spPr>
      </p:cxnSp>
      <p:sp>
        <p:nvSpPr>
          <p:cNvPr id="2640" name="Google Shape;2640;p78"/>
          <p:cNvSpPr txBox="1"/>
          <p:nvPr/>
        </p:nvSpPr>
        <p:spPr>
          <a:xfrm>
            <a:off x="10609664" y="1329428"/>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41" name="Google Shape;2641;p78"/>
          <p:cNvSpPr txBox="1"/>
          <p:nvPr/>
        </p:nvSpPr>
        <p:spPr>
          <a:xfrm>
            <a:off x="277100" y="1997839"/>
            <a:ext cx="4220198" cy="317009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“Browse Local File”</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Navigate to where you extracted the connected customer experience artifacts and select project\Analytics\SFO GIS Analysis.dxp</a:t>
            </a: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open.</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pic>
        <p:nvPicPr>
          <p:cNvPr id="2642" name="Google Shape;2642;p78"/>
          <p:cNvPicPr preferRelativeResize="0"/>
          <p:nvPr/>
        </p:nvPicPr>
        <p:blipFill rotWithShape="1">
          <a:blip r:embed="rId3">
            <a:alphaModFix/>
          </a:blip>
          <a:srcRect/>
          <a:stretch/>
        </p:blipFill>
        <p:spPr>
          <a:xfrm>
            <a:off x="5254906" y="2030426"/>
            <a:ext cx="4514127" cy="2797147"/>
          </a:xfrm>
          <a:prstGeom prst="rect">
            <a:avLst/>
          </a:prstGeom>
          <a:noFill/>
          <a:ln>
            <a:noFill/>
          </a:ln>
        </p:spPr>
      </p:pic>
    </p:spTree>
    <p:extLst>
      <p:ext uri="{BB962C8B-B14F-4D97-AF65-F5344CB8AC3E}">
        <p14:creationId xmlns:p14="http://schemas.microsoft.com/office/powerpoint/2010/main" val="2855667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79"/>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Cloud Analytics</a:t>
            </a:r>
            <a:endParaRPr/>
          </a:p>
        </p:txBody>
      </p:sp>
      <p:sp>
        <p:nvSpPr>
          <p:cNvPr id="2648" name="Google Shape;2648;p79"/>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649" name="Google Shape;2649;p79"/>
          <p:cNvSpPr/>
          <p:nvPr/>
        </p:nvSpPr>
        <p:spPr>
          <a:xfrm>
            <a:off x="10789665" y="110453"/>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0" name="Google Shape;2650;p79"/>
          <p:cNvSpPr/>
          <p:nvPr/>
        </p:nvSpPr>
        <p:spPr>
          <a:xfrm>
            <a:off x="10969665" y="29045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51" name="Google Shape;2651;p79"/>
          <p:cNvCxnSpPr/>
          <p:nvPr/>
        </p:nvCxnSpPr>
        <p:spPr>
          <a:xfrm>
            <a:off x="10609664" y="1776181"/>
            <a:ext cx="1440000" cy="0"/>
          </a:xfrm>
          <a:prstGeom prst="straightConnector1">
            <a:avLst/>
          </a:prstGeom>
          <a:noFill/>
          <a:ln w="38100" cap="flat" cmpd="sng">
            <a:solidFill>
              <a:srgbClr val="00B050"/>
            </a:solidFill>
            <a:prstDash val="solid"/>
            <a:round/>
            <a:headEnd type="none" w="sm" len="sm"/>
            <a:tailEnd type="none" w="sm" len="sm"/>
          </a:ln>
        </p:spPr>
      </p:cxnSp>
      <p:sp>
        <p:nvSpPr>
          <p:cNvPr id="2652" name="Google Shape;2652;p79"/>
          <p:cNvSpPr txBox="1"/>
          <p:nvPr/>
        </p:nvSpPr>
        <p:spPr>
          <a:xfrm>
            <a:off x="10609664" y="1329428"/>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53" name="Google Shape;2653;p79"/>
          <p:cNvSpPr txBox="1"/>
          <p:nvPr/>
        </p:nvSpPr>
        <p:spPr>
          <a:xfrm>
            <a:off x="274216" y="1155063"/>
            <a:ext cx="4220198" cy="53245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Dashboard shows the results of a customer satisfaction survey.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a category such as Restaurant.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You will see the geo map of the airport highlight only Restaurants.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the background to select all categories.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Now under Top Promoters select art work.  The map will reflect the selection.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the tabs to see Terminal View and Survey Data.</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To save this analysis click on Viewing and select Editing.</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pic>
        <p:nvPicPr>
          <p:cNvPr id="2654" name="Google Shape;2654;p79"/>
          <p:cNvPicPr preferRelativeResize="0"/>
          <p:nvPr/>
        </p:nvPicPr>
        <p:blipFill rotWithShape="1">
          <a:blip r:embed="rId3">
            <a:alphaModFix/>
          </a:blip>
          <a:srcRect/>
          <a:stretch/>
        </p:blipFill>
        <p:spPr>
          <a:xfrm>
            <a:off x="4571558" y="1329428"/>
            <a:ext cx="5960962" cy="4209838"/>
          </a:xfrm>
          <a:prstGeom prst="rect">
            <a:avLst/>
          </a:prstGeom>
          <a:noFill/>
          <a:ln>
            <a:noFill/>
          </a:ln>
        </p:spPr>
      </p:pic>
      <p:sp>
        <p:nvSpPr>
          <p:cNvPr id="2655" name="Google Shape;2655;p79"/>
          <p:cNvSpPr/>
          <p:nvPr/>
        </p:nvSpPr>
        <p:spPr>
          <a:xfrm>
            <a:off x="10084956" y="1278231"/>
            <a:ext cx="486136" cy="513184"/>
          </a:xfrm>
          <a:prstGeom prst="ellipse">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8687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659"/>
        <p:cNvGrpSpPr/>
        <p:nvPr/>
      </p:nvGrpSpPr>
      <p:grpSpPr>
        <a:xfrm>
          <a:off x="0" y="0"/>
          <a:ext cx="0" cy="0"/>
          <a:chOff x="0" y="0"/>
          <a:chExt cx="0" cy="0"/>
        </a:xfrm>
      </p:grpSpPr>
      <p:sp>
        <p:nvSpPr>
          <p:cNvPr id="2660" name="Google Shape;2660;p80"/>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Create new Visualisations</a:t>
            </a:r>
            <a:endParaRPr/>
          </a:p>
        </p:txBody>
      </p:sp>
      <p:sp>
        <p:nvSpPr>
          <p:cNvPr id="2661" name="Google Shape;2661;p80"/>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662" name="Google Shape;2662;p80"/>
          <p:cNvSpPr/>
          <p:nvPr/>
        </p:nvSpPr>
        <p:spPr>
          <a:xfrm>
            <a:off x="10789665" y="110453"/>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63" name="Google Shape;2663;p80"/>
          <p:cNvSpPr/>
          <p:nvPr/>
        </p:nvSpPr>
        <p:spPr>
          <a:xfrm>
            <a:off x="10969665" y="29045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64" name="Google Shape;2664;p80"/>
          <p:cNvCxnSpPr/>
          <p:nvPr/>
        </p:nvCxnSpPr>
        <p:spPr>
          <a:xfrm>
            <a:off x="10609664" y="1776181"/>
            <a:ext cx="1440000" cy="0"/>
          </a:xfrm>
          <a:prstGeom prst="straightConnector1">
            <a:avLst/>
          </a:prstGeom>
          <a:noFill/>
          <a:ln w="38100" cap="flat" cmpd="sng">
            <a:solidFill>
              <a:srgbClr val="00B050"/>
            </a:solidFill>
            <a:prstDash val="solid"/>
            <a:round/>
            <a:headEnd type="none" w="sm" len="sm"/>
            <a:tailEnd type="none" w="sm" len="sm"/>
          </a:ln>
        </p:spPr>
      </p:cxnSp>
      <p:sp>
        <p:nvSpPr>
          <p:cNvPr id="2665" name="Google Shape;2665;p80"/>
          <p:cNvSpPr txBox="1"/>
          <p:nvPr/>
        </p:nvSpPr>
        <p:spPr>
          <a:xfrm>
            <a:off x="10609664" y="1329428"/>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66" name="Google Shape;2666;p80"/>
          <p:cNvSpPr txBox="1"/>
          <p:nvPr/>
        </p:nvSpPr>
        <p:spPr>
          <a:xfrm>
            <a:off x="274216" y="1155063"/>
            <a:ext cx="4220198" cy="40934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 this exercise you will be using natural language processing to create a pie chart to show survey Responses.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Click on + to add a new tab.</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Select Explore By Searching</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In What are you interested in? type Female versus Male and select create pie chart.</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pic>
        <p:nvPicPr>
          <p:cNvPr id="2667" name="Google Shape;2667;p8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241546" y="1009387"/>
            <a:ext cx="3664193" cy="1953726"/>
          </a:xfrm>
          <a:prstGeom prst="rect">
            <a:avLst/>
          </a:prstGeom>
          <a:noFill/>
          <a:ln>
            <a:noFill/>
          </a:ln>
        </p:spPr>
      </p:pic>
      <p:pic>
        <p:nvPicPr>
          <p:cNvPr id="2668" name="Google Shape;2668;p8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47504" y="3113589"/>
            <a:ext cx="2771172" cy="3281439"/>
          </a:xfrm>
          <a:prstGeom prst="rect">
            <a:avLst/>
          </a:prstGeom>
          <a:noFill/>
          <a:ln>
            <a:noFill/>
          </a:ln>
        </p:spPr>
      </p:pic>
    </p:spTree>
    <p:extLst>
      <p:ext uri="{BB962C8B-B14F-4D97-AF65-F5344CB8AC3E}">
        <p14:creationId xmlns:p14="http://schemas.microsoft.com/office/powerpoint/2010/main" val="2576117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81"/>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Create new Visualisations</a:t>
            </a:r>
            <a:endParaRPr/>
          </a:p>
        </p:txBody>
      </p:sp>
      <p:sp>
        <p:nvSpPr>
          <p:cNvPr id="2674" name="Google Shape;2674;p81"/>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marR="0" lvl="0" indent="0" algn="ctr" rtl="0">
              <a:lnSpc>
                <a:spcPct val="100000"/>
              </a:lnSpc>
              <a:spcBef>
                <a:spcPts val="0"/>
              </a:spcBef>
              <a:spcAft>
                <a:spcPts val="0"/>
              </a:spcAft>
              <a:buSzPts val="1400"/>
              <a:buNone/>
            </a:pPr>
            <a:endParaRPr sz="700">
              <a:solidFill>
                <a:srgbClr val="8D8D8D"/>
              </a:solidFill>
              <a:latin typeface="Verdana"/>
              <a:ea typeface="Verdana"/>
              <a:cs typeface="Verdana"/>
              <a:sym typeface="Verdana"/>
            </a:endParaRPr>
          </a:p>
        </p:txBody>
      </p:sp>
      <p:sp>
        <p:nvSpPr>
          <p:cNvPr id="2675" name="Google Shape;2675;p81"/>
          <p:cNvSpPr/>
          <p:nvPr/>
        </p:nvSpPr>
        <p:spPr>
          <a:xfrm>
            <a:off x="10789665" y="110453"/>
            <a:ext cx="1080000" cy="1080000"/>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6" name="Google Shape;2676;p81"/>
          <p:cNvSpPr/>
          <p:nvPr/>
        </p:nvSpPr>
        <p:spPr>
          <a:xfrm>
            <a:off x="10969665" y="290453"/>
            <a:ext cx="720000" cy="720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00B050"/>
                </a:solidFill>
                <a:latin typeface="Calibri"/>
                <a:ea typeface="Calibri"/>
                <a:cs typeface="Calibri"/>
                <a:sym typeface="Calibri"/>
              </a:rPr>
              <a:t>6</a:t>
            </a:r>
            <a:endParaRPr sz="1400" b="0" i="0" u="none" strike="noStrike" cap="none">
              <a:solidFill>
                <a:srgbClr val="000000"/>
              </a:solidFill>
              <a:latin typeface="Arial"/>
              <a:ea typeface="Arial"/>
              <a:cs typeface="Arial"/>
              <a:sym typeface="Arial"/>
            </a:endParaRPr>
          </a:p>
        </p:txBody>
      </p:sp>
      <p:cxnSp>
        <p:nvCxnSpPr>
          <p:cNvPr id="2677" name="Google Shape;2677;p81"/>
          <p:cNvCxnSpPr/>
          <p:nvPr/>
        </p:nvCxnSpPr>
        <p:spPr>
          <a:xfrm>
            <a:off x="10609664" y="1776181"/>
            <a:ext cx="1440000" cy="0"/>
          </a:xfrm>
          <a:prstGeom prst="straightConnector1">
            <a:avLst/>
          </a:prstGeom>
          <a:noFill/>
          <a:ln w="38100" cap="flat" cmpd="sng">
            <a:solidFill>
              <a:srgbClr val="00B050"/>
            </a:solidFill>
            <a:prstDash val="solid"/>
            <a:round/>
            <a:headEnd type="none" w="sm" len="sm"/>
            <a:tailEnd type="none" w="sm" len="sm"/>
          </a:ln>
        </p:spPr>
      </p:cxnSp>
      <p:sp>
        <p:nvSpPr>
          <p:cNvPr id="2678" name="Google Shape;2678;p81"/>
          <p:cNvSpPr txBox="1"/>
          <p:nvPr/>
        </p:nvSpPr>
        <p:spPr>
          <a:xfrm>
            <a:off x="10609664" y="1329428"/>
            <a:ext cx="144000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2"/>
                </a:solidFill>
                <a:latin typeface="Arial"/>
                <a:ea typeface="Arial"/>
                <a:cs typeface="Arial"/>
                <a:sym typeface="Arial"/>
              </a:rPr>
              <a:t>Cloud Analytics</a:t>
            </a:r>
            <a:endParaRPr sz="1400" b="0" i="0" u="none" strike="noStrike" cap="none">
              <a:solidFill>
                <a:srgbClr val="000000"/>
              </a:solidFill>
              <a:latin typeface="Arial"/>
              <a:ea typeface="Arial"/>
              <a:cs typeface="Arial"/>
              <a:sym typeface="Arial"/>
            </a:endParaRPr>
          </a:p>
        </p:txBody>
      </p:sp>
      <p:sp>
        <p:nvSpPr>
          <p:cNvPr id="2679" name="Google Shape;2679;p81"/>
          <p:cNvSpPr txBox="1"/>
          <p:nvPr/>
        </p:nvSpPr>
        <p:spPr>
          <a:xfrm>
            <a:off x="274216" y="1155063"/>
            <a:ext cx="4220198" cy="19389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Try creating different analysis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a:solidFill>
                  <a:srgbClr val="000000"/>
                </a:solidFill>
                <a:latin typeface="Arial"/>
                <a:ea typeface="Arial"/>
                <a:cs typeface="Arial"/>
                <a:sym typeface="Arial"/>
              </a:rPr>
              <a:t>Right-Click and Create Details Visualisation</a:t>
            </a: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pic>
        <p:nvPicPr>
          <p:cNvPr id="2680" name="Google Shape;2680;p8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16582" y="1010453"/>
            <a:ext cx="3708722" cy="2278986"/>
          </a:xfrm>
          <a:prstGeom prst="rect">
            <a:avLst/>
          </a:prstGeom>
          <a:noFill/>
          <a:ln>
            <a:noFill/>
          </a:ln>
        </p:spPr>
      </p:pic>
      <p:pic>
        <p:nvPicPr>
          <p:cNvPr id="2681" name="Google Shape;2681;p8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903993" y="3946886"/>
            <a:ext cx="4533900" cy="1765300"/>
          </a:xfrm>
          <a:prstGeom prst="rect">
            <a:avLst/>
          </a:prstGeom>
          <a:noFill/>
          <a:ln>
            <a:noFill/>
          </a:ln>
        </p:spPr>
      </p:pic>
    </p:spTree>
    <p:extLst>
      <p:ext uri="{BB962C8B-B14F-4D97-AF65-F5344CB8AC3E}">
        <p14:creationId xmlns:p14="http://schemas.microsoft.com/office/powerpoint/2010/main" val="415638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82"/>
          <p:cNvSpPr txBox="1">
            <a:spLocks noGrp="1"/>
          </p:cNvSpPr>
          <p:nvPr>
            <p:ph type="title"/>
          </p:nvPr>
        </p:nvSpPr>
        <p:spPr>
          <a:xfrm>
            <a:off x="786245" y="209260"/>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1800"/>
              <a:buNone/>
            </a:pPr>
            <a:r>
              <a:rPr lang="en-US"/>
              <a:t>Bringing it all back together</a:t>
            </a:r>
            <a:endParaRPr/>
          </a:p>
        </p:txBody>
      </p:sp>
      <p:pic>
        <p:nvPicPr>
          <p:cNvPr id="2687" name="Google Shape;2687;p82"/>
          <p:cNvPicPr preferRelativeResize="0"/>
          <p:nvPr/>
        </p:nvPicPr>
        <p:blipFill rotWithShape="1">
          <a:blip r:embed="rId3">
            <a:alphaModFix/>
          </a:blip>
          <a:srcRect/>
          <a:stretch/>
        </p:blipFill>
        <p:spPr>
          <a:xfrm>
            <a:off x="250662" y="1103541"/>
            <a:ext cx="5374810" cy="5374810"/>
          </a:xfrm>
          <a:prstGeom prst="rect">
            <a:avLst/>
          </a:prstGeom>
          <a:noFill/>
          <a:ln>
            <a:noFill/>
          </a:ln>
        </p:spPr>
      </p:pic>
      <p:pic>
        <p:nvPicPr>
          <p:cNvPr id="2688" name="Google Shape;2688;p8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096617" y="3712482"/>
            <a:ext cx="4435671" cy="2319792"/>
          </a:xfrm>
          <a:prstGeom prst="rect">
            <a:avLst/>
          </a:prstGeom>
          <a:noFill/>
          <a:ln>
            <a:noFill/>
          </a:ln>
        </p:spPr>
      </p:pic>
      <p:pic>
        <p:nvPicPr>
          <p:cNvPr id="2689" name="Google Shape;2689;p8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566530" y="914400"/>
            <a:ext cx="5243813" cy="2798082"/>
          </a:xfrm>
          <a:prstGeom prst="rect">
            <a:avLst/>
          </a:prstGeom>
          <a:noFill/>
          <a:ln>
            <a:noFill/>
          </a:ln>
        </p:spPr>
      </p:pic>
    </p:spTree>
    <p:extLst>
      <p:ext uri="{BB962C8B-B14F-4D97-AF65-F5344CB8AC3E}">
        <p14:creationId xmlns:p14="http://schemas.microsoft.com/office/powerpoint/2010/main" val="1177903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g6c30f14632_1_0"/>
          <p:cNvSpPr txBox="1"/>
          <p:nvPr/>
        </p:nvSpPr>
        <p:spPr>
          <a:xfrm>
            <a:off x="740229" y="2583201"/>
            <a:ext cx="53559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Arial"/>
                <a:ea typeface="Arial"/>
                <a:cs typeface="Arial"/>
                <a:sym typeface="Arial"/>
              </a:rPr>
              <a:t>Embracing Open Source, Event-Driven, Serverless, ML &amp; More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90833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g75e4fea71e_0_0"/>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2900"/>
              <a:buNone/>
            </a:pPr>
            <a:r>
              <a:rPr lang="en-US" sz="4000"/>
              <a:t>Built on Strong Core Principles</a:t>
            </a:r>
            <a:endParaRPr sz="4000"/>
          </a:p>
        </p:txBody>
      </p:sp>
      <p:graphicFrame>
        <p:nvGraphicFramePr>
          <p:cNvPr id="2700" name="Google Shape;2700;g75e4fea71e_0_0"/>
          <p:cNvGraphicFramePr/>
          <p:nvPr>
            <p:extLst>
              <p:ext uri="{D42A27DB-BD31-4B8C-83A1-F6EECF244321}">
                <p14:modId xmlns:p14="http://schemas.microsoft.com/office/powerpoint/2010/main" val="881375666"/>
              </p:ext>
            </p:extLst>
          </p:nvPr>
        </p:nvGraphicFramePr>
        <p:xfrm>
          <a:off x="4452005" y="987431"/>
          <a:ext cx="7458315" cy="5365875"/>
        </p:xfrm>
        <a:graphic>
          <a:graphicData uri="http://schemas.openxmlformats.org/drawingml/2006/table">
            <a:tbl>
              <a:tblPr>
                <a:noFill/>
              </a:tblPr>
              <a:tblGrid>
                <a:gridCol w="1391288">
                  <a:extLst>
                    <a:ext uri="{9D8B030D-6E8A-4147-A177-3AD203B41FA5}">
                      <a16:colId xmlns:a16="http://schemas.microsoft.com/office/drawing/2014/main" val="20000"/>
                    </a:ext>
                  </a:extLst>
                </a:gridCol>
                <a:gridCol w="6067027">
                  <a:extLst>
                    <a:ext uri="{9D8B030D-6E8A-4147-A177-3AD203B41FA5}">
                      <a16:colId xmlns:a16="http://schemas.microsoft.com/office/drawing/2014/main" val="20001"/>
                    </a:ext>
                  </a:extLst>
                </a:gridCol>
              </a:tblGrid>
              <a:tr h="1637125">
                <a:tc>
                  <a:txBody>
                    <a:bodyPr/>
                    <a:lstStyle/>
                    <a:p>
                      <a:pPr marL="0" marR="0" lvl="0" indent="0" algn="l" rtl="0">
                        <a:lnSpc>
                          <a:spcPct val="100000"/>
                        </a:lnSpc>
                        <a:spcBef>
                          <a:spcPts val="0"/>
                        </a:spcBef>
                        <a:spcAft>
                          <a:spcPts val="0"/>
                        </a:spcAft>
                        <a:buClr>
                          <a:srgbClr val="000000"/>
                        </a:buClr>
                        <a:buSzPts val="1900"/>
                        <a:buFont typeface="Arial"/>
                        <a:buNone/>
                      </a:pPr>
                      <a:endParaRPr sz="1900" b="1" u="none" strike="noStrike" cap="none">
                        <a:solidFill>
                          <a:schemeClr val="accent1"/>
                        </a:solidFill>
                        <a:latin typeface="Arial"/>
                        <a:ea typeface="Arial"/>
                        <a:cs typeface="Arial"/>
                        <a:sym typeface="Arial"/>
                      </a:endParaRPr>
                    </a:p>
                  </a:txBody>
                  <a:tcPr marL="91475" marR="91475" marT="45725" marB="45725" anchor="ctr">
                    <a:lnR w="57150" cap="flat" cmpd="sng">
                      <a:solidFill>
                        <a:schemeClr val="accent1"/>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a:latin typeface="Arial"/>
                          <a:ea typeface="Arial"/>
                          <a:cs typeface="Arial"/>
                          <a:sym typeface="Arial"/>
                        </a:rPr>
                        <a:t>Re-architected core capabilities as cloud-native ‘engines’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Deliver the same core cloud-native components across workloads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Significantly reduced or removed any proprietary dependencies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Devops/Cloudops/Dataops support delivered as open source</a:t>
                      </a:r>
                      <a:endParaRPr sz="1500" u="none" strike="noStrike" cap="none"/>
                    </a:p>
                  </a:txBody>
                  <a:tcPr marL="91475" marR="91475" marT="45725" marB="45725" anchor="ctr">
                    <a:lnL w="5715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0"/>
                  </a:ext>
                </a:extLst>
              </a:tr>
              <a:tr h="1910100">
                <a:tc>
                  <a:txBody>
                    <a:bodyPr/>
                    <a:lstStyle/>
                    <a:p>
                      <a:pPr marL="0" marR="0" lvl="0" indent="0" algn="l" rtl="0">
                        <a:lnSpc>
                          <a:spcPct val="100000"/>
                        </a:lnSpc>
                        <a:spcBef>
                          <a:spcPts val="0"/>
                        </a:spcBef>
                        <a:spcAft>
                          <a:spcPts val="0"/>
                        </a:spcAft>
                        <a:buClr>
                          <a:srgbClr val="000000"/>
                        </a:buClr>
                        <a:buSzPts val="1900"/>
                        <a:buFont typeface="Arial"/>
                        <a:buNone/>
                      </a:pPr>
                      <a:endParaRPr sz="1900" b="1" u="none" strike="noStrike" cap="none">
                        <a:solidFill>
                          <a:schemeClr val="accent5"/>
                        </a:solidFill>
                        <a:latin typeface="Arial"/>
                        <a:ea typeface="Arial"/>
                        <a:cs typeface="Arial"/>
                        <a:sym typeface="Arial"/>
                      </a:endParaRPr>
                    </a:p>
                  </a:txBody>
                  <a:tcPr marL="91475" marR="91475" marT="45725" marB="45725" anchor="ctr">
                    <a:lnR w="57150" cap="flat" cmpd="sng">
                      <a:solidFill>
                        <a:srgbClr val="BF7A00"/>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a:latin typeface="Arial"/>
                          <a:ea typeface="Arial"/>
                          <a:cs typeface="Arial"/>
                          <a:sym typeface="Arial"/>
                        </a:rPr>
                        <a:t>Provide customers the same tools used internally to extend capabilities</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Open source delivery of new key capabilities like Project Flogo</a:t>
                      </a:r>
                      <a:endParaRPr sz="1500" u="none" strike="noStrike" cap="none">
                        <a:latin typeface="Arial"/>
                        <a:ea typeface="Arial"/>
                        <a:cs typeface="Arial"/>
                        <a:sym typeface="Arial"/>
                      </a:endParaRPr>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Continued adoption of enterprise and emerging open source (e.g. Kafka, Pulsar)</a:t>
                      </a:r>
                      <a:endParaRPr sz="1500" u="none" strike="noStrike" cap="none"/>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a:latin typeface="Arial"/>
                          <a:ea typeface="Arial"/>
                          <a:cs typeface="Arial"/>
                          <a:sym typeface="Arial"/>
                        </a:rPr>
                        <a:t>Increasingly active engineering participation in larger scale OSS projects</a:t>
                      </a:r>
                      <a:endParaRPr sz="1500" u="none" strike="noStrike" cap="none"/>
                    </a:p>
                  </a:txBody>
                  <a:tcPr marL="91475" marR="91475" marT="45725" marB="45725" anchor="ctr">
                    <a:lnL w="57150" cap="flat" cmpd="sng">
                      <a:solidFill>
                        <a:srgbClr val="BF7A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3"/>
                      </a:solidFill>
                      <a:prstDash val="dot"/>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1"/>
                  </a:ext>
                </a:extLst>
              </a:tr>
              <a:tr h="1601925">
                <a:tc>
                  <a:txBody>
                    <a:bodyPr/>
                    <a:lstStyle/>
                    <a:p>
                      <a:pPr marL="0" marR="0" lvl="0" indent="0" algn="l" rtl="0">
                        <a:lnSpc>
                          <a:spcPct val="100000"/>
                        </a:lnSpc>
                        <a:spcBef>
                          <a:spcPts val="0"/>
                        </a:spcBef>
                        <a:spcAft>
                          <a:spcPts val="0"/>
                        </a:spcAft>
                        <a:buClr>
                          <a:srgbClr val="000000"/>
                        </a:buClr>
                        <a:buSzPts val="1900"/>
                        <a:buFont typeface="Arial"/>
                        <a:buNone/>
                      </a:pPr>
                      <a:endParaRPr sz="1900" b="1" i="1" u="none" strike="noStrike" cap="none">
                        <a:latin typeface="Arial"/>
                        <a:ea typeface="Arial"/>
                        <a:cs typeface="Arial"/>
                        <a:sym typeface="Arial"/>
                      </a:endParaRPr>
                    </a:p>
                  </a:txBody>
                  <a:tcPr marL="91475" marR="91475" marT="45725" marB="45725" anchor="ctr">
                    <a:lnR w="57150" cap="flat" cmpd="sng">
                      <a:solidFill>
                        <a:srgbClr val="A5A5A5"/>
                      </a:solidFill>
                      <a:prstDash val="solid"/>
                      <a:round/>
                      <a:headEnd type="none" w="sm" len="sm"/>
                      <a:tailEnd type="none" w="sm" len="sm"/>
                    </a:lnR>
                    <a:lnT w="57150" cap="flat" cmpd="sng">
                      <a:solidFill>
                        <a:schemeClr val="lt1"/>
                      </a:solidFill>
                      <a:prstDash val="solid"/>
                      <a:round/>
                      <a:headEnd type="none" w="sm" len="sm"/>
                      <a:tailEnd type="none" w="sm" len="sm"/>
                    </a:lnT>
                    <a:lnB w="57150" cap="flat" cmpd="sng">
                      <a:solidFill>
                        <a:schemeClr val="lt1"/>
                      </a:solidFill>
                      <a:prstDash val="solid"/>
                      <a:round/>
                      <a:headEnd type="none" w="sm" len="sm"/>
                      <a:tailEnd type="none" w="sm" len="sm"/>
                    </a:lnB>
                    <a:solidFill>
                      <a:schemeClr val="lt1"/>
                    </a:solidFill>
                  </a:tcPr>
                </a:tc>
                <a:tc>
                  <a:txBody>
                    <a:bodyPr/>
                    <a:lstStyle/>
                    <a:p>
                      <a:pPr marL="215900" marR="0" lvl="0" indent="-215900" algn="l" rtl="0">
                        <a:lnSpc>
                          <a:spcPct val="100000"/>
                        </a:lnSpc>
                        <a:spcBef>
                          <a:spcPts val="0"/>
                        </a:spcBef>
                        <a:spcAft>
                          <a:spcPts val="0"/>
                        </a:spcAft>
                        <a:buClr>
                          <a:schemeClr val="accent1"/>
                        </a:buClr>
                        <a:buSzPts val="1100"/>
                        <a:buFont typeface="Arial"/>
                        <a:buChar char="•"/>
                      </a:pPr>
                      <a:r>
                        <a:rPr lang="en-US" sz="1500" u="none" strike="noStrike" cap="none" dirty="0">
                          <a:latin typeface="Arial"/>
                          <a:ea typeface="Arial"/>
                          <a:cs typeface="Arial"/>
                          <a:sym typeface="Arial"/>
                        </a:rPr>
                        <a:t>Application of AI principles and technology across capabilities to enhance workflow and user productivity</a:t>
                      </a:r>
                      <a:endParaRPr sz="1500" u="none" strike="noStrike" cap="none" dirty="0"/>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dirty="0">
                          <a:latin typeface="Arial"/>
                          <a:ea typeface="Arial"/>
                          <a:cs typeface="Arial"/>
                          <a:sym typeface="Arial"/>
                        </a:rPr>
                        <a:t>Integration to leading AI frameworks both for real-time projects (</a:t>
                      </a:r>
                      <a:r>
                        <a:rPr lang="en-US" sz="1500" u="none" strike="noStrike" cap="none" dirty="0" err="1">
                          <a:latin typeface="Arial"/>
                          <a:ea typeface="Arial"/>
                          <a:cs typeface="Arial"/>
                          <a:sym typeface="Arial"/>
                        </a:rPr>
                        <a:t>Flogo</a:t>
                      </a:r>
                      <a:r>
                        <a:rPr lang="en-US" sz="1500" u="none" strike="noStrike" cap="none" dirty="0">
                          <a:latin typeface="Arial"/>
                          <a:ea typeface="Arial"/>
                          <a:cs typeface="Arial"/>
                          <a:sym typeface="Arial"/>
                        </a:rPr>
                        <a:t> with TensorFlow) as well as Data Science modeling and design</a:t>
                      </a:r>
                      <a:endParaRPr sz="1500" u="none" strike="noStrike" cap="none" dirty="0"/>
                    </a:p>
                    <a:p>
                      <a:pPr marL="215900" marR="0" lvl="0" indent="-215900" algn="l" rtl="0">
                        <a:lnSpc>
                          <a:spcPct val="100000"/>
                        </a:lnSpc>
                        <a:spcBef>
                          <a:spcPts val="500"/>
                        </a:spcBef>
                        <a:spcAft>
                          <a:spcPts val="0"/>
                        </a:spcAft>
                        <a:buClr>
                          <a:schemeClr val="accent1"/>
                        </a:buClr>
                        <a:buSzPts val="1100"/>
                        <a:buFont typeface="Arial"/>
                        <a:buChar char="•"/>
                      </a:pPr>
                      <a:r>
                        <a:rPr lang="en-US" sz="1500" u="none" strike="noStrike" cap="none" dirty="0">
                          <a:latin typeface="Arial"/>
                          <a:ea typeface="Arial"/>
                          <a:cs typeface="Arial"/>
                          <a:sym typeface="Arial"/>
                        </a:rPr>
                        <a:t>Increasing use of AI as a platform for developing new capabilities such as adaptive business logic and execution</a:t>
                      </a:r>
                      <a:endParaRPr sz="1500" u="none" strike="noStrike" cap="none" dirty="0">
                        <a:latin typeface="Arial"/>
                        <a:ea typeface="Arial"/>
                        <a:cs typeface="Arial"/>
                        <a:sym typeface="Arial"/>
                      </a:endParaRPr>
                    </a:p>
                  </a:txBody>
                  <a:tcPr marL="91475" marR="91475" marT="45725" marB="45725" anchor="ctr">
                    <a:lnL w="57150" cap="flat" cmpd="sng">
                      <a:solidFill>
                        <a:srgbClr val="A5A5A5"/>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accent3"/>
                      </a:solidFill>
                      <a:prstDash val="dot"/>
                      <a:round/>
                      <a:headEnd type="none" w="sm" len="sm"/>
                      <a:tailEnd type="none" w="sm" len="sm"/>
                    </a:lnT>
                    <a:lnB w="12700" cap="flat" cmpd="sng">
                      <a:solidFill>
                        <a:schemeClr val="accent3"/>
                      </a:solidFill>
                      <a:prstDash val="dot"/>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grpSp>
        <p:nvGrpSpPr>
          <p:cNvPr id="2701" name="Google Shape;2701;g75e4fea71e_0_0"/>
          <p:cNvGrpSpPr/>
          <p:nvPr/>
        </p:nvGrpSpPr>
        <p:grpSpPr>
          <a:xfrm>
            <a:off x="4304687" y="1271503"/>
            <a:ext cx="1664100" cy="1225298"/>
            <a:chOff x="3308159" y="5267386"/>
            <a:chExt cx="1664100" cy="1225298"/>
          </a:xfrm>
        </p:grpSpPr>
        <p:sp>
          <p:nvSpPr>
            <p:cNvPr id="2702" name="Google Shape;2702;g75e4fea71e_0_0"/>
            <p:cNvSpPr txBox="1"/>
            <p:nvPr/>
          </p:nvSpPr>
          <p:spPr>
            <a:xfrm>
              <a:off x="3308159" y="6123384"/>
              <a:ext cx="16641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dirty="0">
                  <a:solidFill>
                    <a:schemeClr val="dk1"/>
                  </a:solidFill>
                  <a:latin typeface="Verdana"/>
                  <a:ea typeface="Verdana"/>
                  <a:cs typeface="Verdana"/>
                  <a:sym typeface="Verdana"/>
                </a:rPr>
                <a:t>Cloud Native</a:t>
              </a:r>
              <a:endParaRPr sz="1467" b="0" i="0" u="none" strike="noStrike" cap="none" dirty="0">
                <a:solidFill>
                  <a:srgbClr val="000000"/>
                </a:solidFill>
                <a:latin typeface="Arial"/>
                <a:ea typeface="Arial"/>
                <a:cs typeface="Arial"/>
                <a:sym typeface="Arial"/>
              </a:endParaRPr>
            </a:p>
          </p:txBody>
        </p:sp>
        <p:pic>
          <p:nvPicPr>
            <p:cNvPr id="2703" name="Google Shape;2703;g75e4fea71e_0_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65553" y="5267386"/>
              <a:ext cx="749386" cy="749386"/>
            </a:xfrm>
            <a:prstGeom prst="rect">
              <a:avLst/>
            </a:prstGeom>
            <a:noFill/>
            <a:ln>
              <a:noFill/>
            </a:ln>
          </p:spPr>
        </p:pic>
      </p:grpSp>
      <p:grpSp>
        <p:nvGrpSpPr>
          <p:cNvPr id="2704" name="Google Shape;2704;g75e4fea71e_0_0"/>
          <p:cNvGrpSpPr/>
          <p:nvPr/>
        </p:nvGrpSpPr>
        <p:grpSpPr>
          <a:xfrm>
            <a:off x="4203796" y="3094908"/>
            <a:ext cx="1866000" cy="1102534"/>
            <a:chOff x="5163020" y="5390150"/>
            <a:chExt cx="1866000" cy="1102534"/>
          </a:xfrm>
        </p:grpSpPr>
        <p:sp>
          <p:nvSpPr>
            <p:cNvPr id="2705" name="Google Shape;2705;g75e4fea71e_0_0"/>
            <p:cNvSpPr txBox="1"/>
            <p:nvPr/>
          </p:nvSpPr>
          <p:spPr>
            <a:xfrm>
              <a:off x="5163020" y="6123384"/>
              <a:ext cx="18660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dirty="0">
                  <a:solidFill>
                    <a:schemeClr val="dk1"/>
                  </a:solidFill>
                  <a:latin typeface="Verdana"/>
                  <a:ea typeface="Verdana"/>
                  <a:cs typeface="Verdana"/>
                  <a:sym typeface="Verdana"/>
                </a:rPr>
                <a:t>Open Platform</a:t>
              </a:r>
              <a:endParaRPr sz="1467" b="0" i="0" u="none" strike="noStrike" cap="none" dirty="0">
                <a:solidFill>
                  <a:srgbClr val="000000"/>
                </a:solidFill>
                <a:latin typeface="Arial"/>
                <a:ea typeface="Arial"/>
                <a:cs typeface="Arial"/>
                <a:sym typeface="Arial"/>
              </a:endParaRPr>
            </a:p>
          </p:txBody>
        </p:sp>
        <p:pic>
          <p:nvPicPr>
            <p:cNvPr id="2706" name="Google Shape;2706;g75e4fea71e_0_0"/>
            <p:cNvPicPr preferRelativeResize="0"/>
            <p:nvPr/>
          </p:nvPicPr>
          <p:blipFill rotWithShape="1">
            <a:blip r:embed="rId4">
              <a:alphaModFix/>
            </a:blip>
            <a:srcRect/>
            <a:stretch/>
          </p:blipFill>
          <p:spPr>
            <a:xfrm>
              <a:off x="5753578" y="5390150"/>
              <a:ext cx="684842" cy="684842"/>
            </a:xfrm>
            <a:prstGeom prst="rect">
              <a:avLst/>
            </a:prstGeom>
            <a:noFill/>
            <a:ln>
              <a:noFill/>
            </a:ln>
          </p:spPr>
        </p:pic>
      </p:grpSp>
      <p:grpSp>
        <p:nvGrpSpPr>
          <p:cNvPr id="2707" name="Google Shape;2707;g75e4fea71e_0_0"/>
          <p:cNvGrpSpPr/>
          <p:nvPr/>
        </p:nvGrpSpPr>
        <p:grpSpPr>
          <a:xfrm>
            <a:off x="4228417" y="4652301"/>
            <a:ext cx="1816800" cy="1159966"/>
            <a:chOff x="7263723" y="5332718"/>
            <a:chExt cx="1816800" cy="1159966"/>
          </a:xfrm>
        </p:grpSpPr>
        <p:pic>
          <p:nvPicPr>
            <p:cNvPr id="2708" name="Google Shape;2708;g75e4fea71e_0_0"/>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731920" y="5332718"/>
              <a:ext cx="787715" cy="790666"/>
            </a:xfrm>
            <a:prstGeom prst="rect">
              <a:avLst/>
            </a:prstGeom>
            <a:noFill/>
            <a:ln>
              <a:noFill/>
            </a:ln>
          </p:spPr>
        </p:pic>
        <p:sp>
          <p:nvSpPr>
            <p:cNvPr id="2709" name="Google Shape;2709;g75e4fea71e_0_0"/>
            <p:cNvSpPr txBox="1"/>
            <p:nvPr/>
          </p:nvSpPr>
          <p:spPr>
            <a:xfrm>
              <a:off x="7263723" y="6123384"/>
              <a:ext cx="18168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67"/>
                <a:buFont typeface="Arial"/>
                <a:buNone/>
              </a:pPr>
              <a:r>
                <a:rPr lang="en-US" sz="1867" b="0" i="0" u="none" strike="noStrike" cap="none" dirty="0">
                  <a:solidFill>
                    <a:schemeClr val="dk1"/>
                  </a:solidFill>
                  <a:latin typeface="Verdana"/>
                  <a:ea typeface="Verdana"/>
                  <a:cs typeface="Verdana"/>
                  <a:sym typeface="Verdana"/>
                </a:rPr>
                <a:t>AI Foundation</a:t>
              </a:r>
              <a:endParaRPr sz="1467" b="0" i="0" u="none" strike="noStrike" cap="none" dirty="0">
                <a:solidFill>
                  <a:srgbClr val="000000"/>
                </a:solidFill>
                <a:latin typeface="Arial"/>
                <a:ea typeface="Arial"/>
                <a:cs typeface="Arial"/>
                <a:sym typeface="Arial"/>
              </a:endParaRPr>
            </a:p>
          </p:txBody>
        </p:sp>
      </p:grpSp>
      <p:sp>
        <p:nvSpPr>
          <p:cNvPr id="2710" name="Google Shape;2710;g75e4fea71e_0_0"/>
          <p:cNvSpPr txBox="1">
            <a:spLocks noGrp="1"/>
          </p:cNvSpPr>
          <p:nvPr>
            <p:ph type="sldNum" idx="12"/>
          </p:nvPr>
        </p:nvSpPr>
        <p:spPr>
          <a:xfrm>
            <a:off x="13847" y="6479596"/>
            <a:ext cx="5097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500"/>
              <a:buNone/>
            </a:pPr>
            <a:fld id="{00000000-1234-1234-1234-123412341234}" type="slidenum">
              <a:rPr lang="en-US" sz="667">
                <a:solidFill>
                  <a:srgbClr val="BFBFBF"/>
                </a:solidFill>
                <a:latin typeface="Verdana"/>
                <a:ea typeface="Verdana"/>
                <a:cs typeface="Verdana"/>
                <a:sym typeface="Verdana"/>
              </a:rPr>
              <a:t>88</a:t>
            </a:fld>
            <a:endParaRPr sz="667">
              <a:solidFill>
                <a:srgbClr val="BFBFBF"/>
              </a:solidFill>
              <a:latin typeface="Verdana"/>
              <a:ea typeface="Verdana"/>
              <a:cs typeface="Verdana"/>
              <a:sym typeface="Verdana"/>
            </a:endParaRPr>
          </a:p>
        </p:txBody>
      </p:sp>
      <p:sp>
        <p:nvSpPr>
          <p:cNvPr id="2711" name="Google Shape;2711;g75e4fea71e_0_0"/>
          <p:cNvSpPr txBox="1"/>
          <p:nvPr/>
        </p:nvSpPr>
        <p:spPr>
          <a:xfrm>
            <a:off x="277100" y="6479599"/>
            <a:ext cx="2545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67"/>
              <a:buFont typeface="Arial"/>
              <a:buNone/>
            </a:pPr>
            <a:r>
              <a:rPr lang="en-US" sz="667" b="0" i="0" u="none" strike="noStrike" cap="none">
                <a:solidFill>
                  <a:srgbClr val="8D8D8D"/>
                </a:solidFill>
                <a:latin typeface="Verdana"/>
                <a:ea typeface="Verdana"/>
                <a:cs typeface="Verdana"/>
                <a:sym typeface="Verdana"/>
              </a:rPr>
              <a:t>© Copyright 2000-2020 TIBCO Software Inc.        </a:t>
            </a:r>
            <a:endParaRPr sz="667" b="0" i="0" u="none" strike="noStrike" cap="none">
              <a:solidFill>
                <a:srgbClr val="8D8D8D"/>
              </a:solidFill>
              <a:latin typeface="Verdana"/>
              <a:ea typeface="Verdana"/>
              <a:cs typeface="Verdana"/>
              <a:sym typeface="Verdana"/>
            </a:endParaRPr>
          </a:p>
        </p:txBody>
      </p:sp>
      <p:pic>
        <p:nvPicPr>
          <p:cNvPr id="2712" name="Google Shape;2712;g75e4fea71e_0_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 y="2566174"/>
            <a:ext cx="4528950" cy="1504949"/>
          </a:xfrm>
          <a:prstGeom prst="rect">
            <a:avLst/>
          </a:prstGeom>
          <a:noFill/>
          <a:ln>
            <a:noFill/>
          </a:ln>
        </p:spPr>
      </p:pic>
      <p:sp>
        <p:nvSpPr>
          <p:cNvPr id="2713" name="Google Shape;2713;g75e4fea71e_0_0"/>
          <p:cNvSpPr txBox="1"/>
          <p:nvPr/>
        </p:nvSpPr>
        <p:spPr>
          <a:xfrm>
            <a:off x="3253205" y="3141683"/>
            <a:ext cx="1198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r>
              <a:rPr lang="en-US" sz="1467">
                <a:solidFill>
                  <a:schemeClr val="accent2"/>
                </a:solidFill>
                <a:latin typeface="Verdana"/>
                <a:ea typeface="Verdana"/>
                <a:cs typeface="Verdana"/>
                <a:sym typeface="Verdana"/>
              </a:rPr>
              <a:t>PREDICT</a:t>
            </a:r>
            <a:endParaRPr sz="1467" b="0" i="0" u="none" strike="noStrike" cap="none">
              <a:solidFill>
                <a:srgbClr val="000000"/>
              </a:solidFill>
              <a:latin typeface="Arial"/>
              <a:ea typeface="Arial"/>
              <a:cs typeface="Arial"/>
              <a:sym typeface="Arial"/>
            </a:endParaRPr>
          </a:p>
        </p:txBody>
      </p:sp>
      <p:sp>
        <p:nvSpPr>
          <p:cNvPr id="2714" name="Google Shape;2714;g75e4fea71e_0_0"/>
          <p:cNvSpPr txBox="1"/>
          <p:nvPr/>
        </p:nvSpPr>
        <p:spPr>
          <a:xfrm>
            <a:off x="76905" y="3141658"/>
            <a:ext cx="1198800" cy="307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67"/>
              <a:buFont typeface="Arial"/>
              <a:buNone/>
            </a:pPr>
            <a:r>
              <a:rPr lang="en-US" sz="1467" b="0" i="0" u="none" strike="noStrike" cap="none">
                <a:solidFill>
                  <a:schemeClr val="accent1"/>
                </a:solidFill>
                <a:latin typeface="Verdana"/>
                <a:ea typeface="Verdana"/>
                <a:cs typeface="Verdana"/>
                <a:sym typeface="Verdana"/>
              </a:rPr>
              <a:t>CONNECT</a:t>
            </a:r>
            <a:endParaRPr sz="1467" b="0" i="0" u="none" strike="noStrike" cap="none">
              <a:solidFill>
                <a:srgbClr val="000000"/>
              </a:solidFill>
              <a:latin typeface="Arial"/>
              <a:ea typeface="Arial"/>
              <a:cs typeface="Arial"/>
              <a:sym typeface="Arial"/>
            </a:endParaRPr>
          </a:p>
        </p:txBody>
      </p:sp>
      <p:sp>
        <p:nvSpPr>
          <p:cNvPr id="2715" name="Google Shape;2715;g75e4fea71e_0_0"/>
          <p:cNvSpPr txBox="1"/>
          <p:nvPr/>
        </p:nvSpPr>
        <p:spPr>
          <a:xfrm>
            <a:off x="1857053" y="3164733"/>
            <a:ext cx="81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67"/>
              <a:buFont typeface="Arial"/>
              <a:buNone/>
            </a:pPr>
            <a:r>
              <a:rPr lang="en-US" sz="1467" b="0" i="0" u="none" strike="noStrike" cap="none">
                <a:solidFill>
                  <a:srgbClr val="83BC00"/>
                </a:solidFill>
                <a:latin typeface="Verdana"/>
                <a:ea typeface="Verdana"/>
                <a:cs typeface="Verdana"/>
                <a:sym typeface="Verdana"/>
              </a:rPr>
              <a:t>UNIFY</a:t>
            </a:r>
            <a:endParaRPr sz="14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6027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g6c30f14632_1_380"/>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89</a:t>
            </a:fld>
            <a:endParaRPr/>
          </a:p>
        </p:txBody>
      </p:sp>
      <p:sp>
        <p:nvSpPr>
          <p:cNvPr id="2722" name="Google Shape;2722;g6c30f14632_1_380"/>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Verdana"/>
                <a:ea typeface="Verdana"/>
                <a:cs typeface="Verdana"/>
                <a:sym typeface="Verdana"/>
              </a:rPr>
              <a:t>© Copyright 2000-2020 TIBCO Software Inc.        </a:t>
            </a:r>
            <a:endParaRPr/>
          </a:p>
        </p:txBody>
      </p:sp>
      <p:sp>
        <p:nvSpPr>
          <p:cNvPr id="2723" name="Google Shape;2723;g6c30f14632_1_380"/>
          <p:cNvSpPr txBox="1">
            <a:spLocks noGrp="1"/>
          </p:cNvSpPr>
          <p:nvPr>
            <p:ph type="body" idx="1"/>
          </p:nvPr>
        </p:nvSpPr>
        <p:spPr>
          <a:xfrm>
            <a:off x="3236125" y="3355350"/>
            <a:ext cx="5968500" cy="1120800"/>
          </a:xfrm>
          <a:prstGeom prst="rect">
            <a:avLst/>
          </a:prstGeom>
          <a:solidFill>
            <a:srgbClr val="FFFFFF"/>
          </a:solidFill>
          <a:ln w="9525" cap="flat" cmpd="sng">
            <a:solidFill>
              <a:srgbClr val="4A86E8"/>
            </a:solidFill>
            <a:prstDash val="solid"/>
            <a:round/>
            <a:headEnd type="none" w="sm" len="sm"/>
            <a:tailEnd type="none" w="sm" len="sm"/>
          </a:ln>
          <a:effectLst>
            <a:outerShdw blurRad="57150" dist="19050" dir="5400000" algn="bl" rotWithShape="0">
              <a:srgbClr val="000000">
                <a:alpha val="48627"/>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900"/>
              <a:buNone/>
            </a:pPr>
            <a:r>
              <a:rPr lang="en-US" sz="2400">
                <a:solidFill>
                  <a:schemeClr val="dk1"/>
                </a:solidFill>
                <a:latin typeface="Roboto"/>
                <a:ea typeface="Roboto"/>
                <a:cs typeface="Roboto"/>
                <a:sym typeface="Roboto"/>
              </a:rPr>
              <a:t>Embrace open standards in your product development </a:t>
            </a:r>
            <a:endParaRPr sz="2400" i="1">
              <a:solidFill>
                <a:schemeClr val="dk1"/>
              </a:solidFill>
              <a:latin typeface="Roboto"/>
              <a:ea typeface="Roboto"/>
              <a:cs typeface="Roboto"/>
              <a:sym typeface="Roboto"/>
            </a:endParaRPr>
          </a:p>
        </p:txBody>
      </p:sp>
      <p:sp>
        <p:nvSpPr>
          <p:cNvPr id="2724" name="Google Shape;2724;g6c30f14632_1_380"/>
          <p:cNvSpPr txBox="1">
            <a:spLocks noGrp="1"/>
          </p:cNvSpPr>
          <p:nvPr>
            <p:ph type="body" idx="2"/>
          </p:nvPr>
        </p:nvSpPr>
        <p:spPr>
          <a:xfrm>
            <a:off x="3247100" y="4658900"/>
            <a:ext cx="5968500" cy="1306500"/>
          </a:xfrm>
          <a:prstGeom prst="rect">
            <a:avLst/>
          </a:prstGeom>
          <a:solidFill>
            <a:srgbClr val="FFFFFF"/>
          </a:solidFill>
          <a:ln w="9525" cap="flat" cmpd="sng">
            <a:solidFill>
              <a:srgbClr val="4A86E8"/>
            </a:solidFill>
            <a:prstDash val="solid"/>
            <a:round/>
            <a:headEnd type="none" w="sm" len="sm"/>
            <a:tailEnd type="none" w="sm" len="sm"/>
          </a:ln>
          <a:effectLst>
            <a:outerShdw blurRad="57150" dist="19050" dir="5400000" algn="bl" rotWithShape="0">
              <a:srgbClr val="000000">
                <a:alpha val="48627"/>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900"/>
              <a:buNone/>
            </a:pPr>
            <a:r>
              <a:rPr lang="en-US" sz="2400">
                <a:solidFill>
                  <a:srgbClr val="3C4043"/>
                </a:solidFill>
                <a:highlight>
                  <a:srgbClr val="FFFFFF"/>
                </a:highlight>
                <a:latin typeface="Roboto"/>
                <a:ea typeface="Roboto"/>
                <a:cs typeface="Roboto"/>
                <a:sym typeface="Roboto"/>
              </a:rPr>
              <a:t>Build on a foundation of leading open source software</a:t>
            </a:r>
            <a:endParaRPr sz="2400" i="1"/>
          </a:p>
        </p:txBody>
      </p:sp>
      <p:sp>
        <p:nvSpPr>
          <p:cNvPr id="2725" name="Google Shape;2725;g6c30f14632_1_380"/>
          <p:cNvSpPr txBox="1">
            <a:spLocks noGrp="1"/>
          </p:cNvSpPr>
          <p:nvPr>
            <p:ph type="body" idx="3"/>
          </p:nvPr>
        </p:nvSpPr>
        <p:spPr>
          <a:xfrm>
            <a:off x="3236125" y="1958150"/>
            <a:ext cx="5968500" cy="1179300"/>
          </a:xfrm>
          <a:prstGeom prst="rect">
            <a:avLst/>
          </a:prstGeom>
          <a:solidFill>
            <a:srgbClr val="FFFFFF"/>
          </a:solidFill>
          <a:ln w="9525" cap="flat" cmpd="sng">
            <a:solidFill>
              <a:srgbClr val="4A86E8"/>
            </a:solidFill>
            <a:prstDash val="solid"/>
            <a:round/>
            <a:headEnd type="none" w="sm" len="sm"/>
            <a:tailEnd type="none" w="sm" len="sm"/>
          </a:ln>
          <a:effectLst>
            <a:outerShdw blurRad="57150" dist="19050" dir="5400000" algn="bl" rotWithShape="0">
              <a:srgbClr val="000000">
                <a:alpha val="48627"/>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900"/>
              <a:buNone/>
            </a:pPr>
            <a:r>
              <a:rPr lang="en-US" sz="2400">
                <a:solidFill>
                  <a:srgbClr val="3C4043"/>
                </a:solidFill>
                <a:highlight>
                  <a:srgbClr val="FFFFFF"/>
                </a:highlight>
                <a:latin typeface="Roboto"/>
                <a:ea typeface="Roboto"/>
                <a:cs typeface="Roboto"/>
                <a:sym typeface="Roboto"/>
              </a:rPr>
              <a:t>Use preferred open source projects with enterprise support from TIBCO</a:t>
            </a:r>
            <a:endParaRPr sz="2400" i="1">
              <a:solidFill>
                <a:srgbClr val="3C4043"/>
              </a:solidFill>
              <a:highlight>
                <a:srgbClr val="FFFFFF"/>
              </a:highlight>
              <a:latin typeface="Roboto"/>
              <a:ea typeface="Roboto"/>
              <a:cs typeface="Roboto"/>
              <a:sym typeface="Roboto"/>
            </a:endParaRPr>
          </a:p>
        </p:txBody>
      </p:sp>
      <p:sp>
        <p:nvSpPr>
          <p:cNvPr id="2726" name="Google Shape;2726;g6c30f14632_1_380"/>
          <p:cNvSpPr txBox="1">
            <a:spLocks noGrp="1"/>
          </p:cNvSpPr>
          <p:nvPr>
            <p:ph type="title"/>
          </p:nvPr>
        </p:nvSpPr>
        <p:spPr>
          <a:xfrm>
            <a:off x="786250" y="210300"/>
            <a:ext cx="11273400" cy="67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00"/>
              <a:buNone/>
            </a:pPr>
            <a:r>
              <a:rPr lang="en-US" sz="3400"/>
              <a:t>Inclusive </a:t>
            </a:r>
            <a:r>
              <a:rPr lang="en-US" sz="3400">
                <a:solidFill>
                  <a:schemeClr val="dk1"/>
                </a:solidFill>
              </a:rPr>
              <a:t>approach</a:t>
            </a:r>
            <a:r>
              <a:rPr lang="en-US" sz="3400"/>
              <a:t> to an open platform</a:t>
            </a:r>
            <a:endParaRPr sz="3400"/>
          </a:p>
          <a:p>
            <a:pPr marL="0" lvl="0" indent="0" algn="l" rtl="0">
              <a:lnSpc>
                <a:spcPct val="90000"/>
              </a:lnSpc>
              <a:spcBef>
                <a:spcPts val="0"/>
              </a:spcBef>
              <a:spcAft>
                <a:spcPts val="0"/>
              </a:spcAft>
              <a:buSzPts val="1900"/>
              <a:buNone/>
            </a:pPr>
            <a:endParaRPr sz="3400"/>
          </a:p>
          <a:p>
            <a:pPr marL="0" lvl="0" indent="0" algn="l" rtl="0">
              <a:lnSpc>
                <a:spcPct val="90000"/>
              </a:lnSpc>
              <a:spcBef>
                <a:spcPts val="0"/>
              </a:spcBef>
              <a:spcAft>
                <a:spcPts val="0"/>
              </a:spcAft>
              <a:buSzPts val="1900"/>
              <a:buNone/>
            </a:pPr>
            <a:endParaRPr i="1"/>
          </a:p>
          <a:p>
            <a:pPr marL="0" lvl="0" indent="0" algn="l" rtl="0">
              <a:lnSpc>
                <a:spcPct val="90000"/>
              </a:lnSpc>
              <a:spcBef>
                <a:spcPts val="0"/>
              </a:spcBef>
              <a:spcAft>
                <a:spcPts val="0"/>
              </a:spcAft>
              <a:buSzPts val="1900"/>
              <a:buNone/>
            </a:pPr>
            <a:endParaRPr sz="3000" b="1" i="1"/>
          </a:p>
        </p:txBody>
      </p:sp>
      <p:pic>
        <p:nvPicPr>
          <p:cNvPr id="2727" name="Google Shape;2727;g6c30f14632_1_380" descr="main-qimg-584b2d27360ea867c70d14214767574c.png"/>
          <p:cNvPicPr preferRelativeResize="0"/>
          <p:nvPr/>
        </p:nvPicPr>
        <p:blipFill rotWithShape="1">
          <a:blip r:embed="rId3">
            <a:alphaModFix/>
          </a:blip>
          <a:srcRect/>
          <a:stretch/>
        </p:blipFill>
        <p:spPr>
          <a:xfrm>
            <a:off x="10561075" y="3093851"/>
            <a:ext cx="857524" cy="668458"/>
          </a:xfrm>
          <a:prstGeom prst="rect">
            <a:avLst/>
          </a:prstGeom>
          <a:noFill/>
          <a:ln>
            <a:noFill/>
          </a:ln>
        </p:spPr>
      </p:pic>
      <p:pic>
        <p:nvPicPr>
          <p:cNvPr id="2728" name="Google Shape;2728;g6c30f14632_1_380" descr="nodejs.png"/>
          <p:cNvPicPr preferRelativeResize="0"/>
          <p:nvPr/>
        </p:nvPicPr>
        <p:blipFill rotWithShape="1">
          <a:blip r:embed="rId4">
            <a:alphaModFix/>
          </a:blip>
          <a:srcRect/>
          <a:stretch/>
        </p:blipFill>
        <p:spPr>
          <a:xfrm>
            <a:off x="821160" y="3674262"/>
            <a:ext cx="1003257" cy="422066"/>
          </a:xfrm>
          <a:prstGeom prst="rect">
            <a:avLst/>
          </a:prstGeom>
          <a:noFill/>
          <a:ln>
            <a:noFill/>
          </a:ln>
        </p:spPr>
      </p:pic>
      <p:pic>
        <p:nvPicPr>
          <p:cNvPr id="2729" name="Google Shape;2729;g6c30f14632_1_380" descr="angular-card.png"/>
          <p:cNvPicPr preferRelativeResize="0"/>
          <p:nvPr/>
        </p:nvPicPr>
        <p:blipFill rotWithShape="1">
          <a:blip r:embed="rId5">
            <a:alphaModFix/>
          </a:blip>
          <a:srcRect/>
          <a:stretch/>
        </p:blipFill>
        <p:spPr>
          <a:xfrm>
            <a:off x="820359" y="4359563"/>
            <a:ext cx="972391" cy="596575"/>
          </a:xfrm>
          <a:prstGeom prst="rect">
            <a:avLst/>
          </a:prstGeom>
          <a:noFill/>
          <a:ln>
            <a:noFill/>
          </a:ln>
        </p:spPr>
      </p:pic>
      <p:pic>
        <p:nvPicPr>
          <p:cNvPr id="2730" name="Google Shape;2730;g6c30f14632_1_38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0780844" y="4729110"/>
            <a:ext cx="417969" cy="467123"/>
          </a:xfrm>
          <a:prstGeom prst="rect">
            <a:avLst/>
          </a:prstGeom>
          <a:noFill/>
          <a:ln>
            <a:noFill/>
          </a:ln>
        </p:spPr>
      </p:pic>
      <p:pic>
        <p:nvPicPr>
          <p:cNvPr id="2731" name="Google Shape;2731;g6c30f14632_1_380"/>
          <p:cNvPicPr preferRelativeResize="0"/>
          <p:nvPr/>
        </p:nvPicPr>
        <p:blipFill rotWithShape="1">
          <a:blip r:embed="rId7">
            <a:alphaModFix/>
          </a:blip>
          <a:srcRect/>
          <a:stretch/>
        </p:blipFill>
        <p:spPr>
          <a:xfrm>
            <a:off x="820350" y="2108700"/>
            <a:ext cx="1166301" cy="768789"/>
          </a:xfrm>
          <a:prstGeom prst="rect">
            <a:avLst/>
          </a:prstGeom>
          <a:noFill/>
          <a:ln>
            <a:noFill/>
          </a:ln>
        </p:spPr>
      </p:pic>
      <p:pic>
        <p:nvPicPr>
          <p:cNvPr id="2732" name="Google Shape;2732;g6c30f14632_1_38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0586982" y="5256222"/>
            <a:ext cx="805670" cy="472154"/>
          </a:xfrm>
          <a:prstGeom prst="rect">
            <a:avLst/>
          </a:prstGeom>
          <a:noFill/>
          <a:ln>
            <a:noFill/>
          </a:ln>
        </p:spPr>
      </p:pic>
      <p:pic>
        <p:nvPicPr>
          <p:cNvPr id="2733" name="Google Shape;2733;g6c30f14632_1_380"/>
          <p:cNvPicPr preferRelativeResize="0"/>
          <p:nvPr/>
        </p:nvPicPr>
        <p:blipFill rotWithShape="1">
          <a:blip r:embed="rId9">
            <a:alphaModFix/>
          </a:blip>
          <a:srcRect/>
          <a:stretch/>
        </p:blipFill>
        <p:spPr>
          <a:xfrm>
            <a:off x="10741612" y="3973366"/>
            <a:ext cx="496449" cy="467132"/>
          </a:xfrm>
          <a:prstGeom prst="rect">
            <a:avLst/>
          </a:prstGeom>
          <a:noFill/>
          <a:ln>
            <a:noFill/>
          </a:ln>
        </p:spPr>
      </p:pic>
      <p:pic>
        <p:nvPicPr>
          <p:cNvPr id="2734" name="Google Shape;2734;g6c30f14632_1_380" descr="Artboard 2 copy 3.png"/>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116083" y="2093277"/>
            <a:ext cx="1359947" cy="941925"/>
          </a:xfrm>
          <a:prstGeom prst="rect">
            <a:avLst/>
          </a:prstGeom>
          <a:noFill/>
          <a:ln>
            <a:noFill/>
          </a:ln>
        </p:spPr>
      </p:pic>
      <p:pic>
        <p:nvPicPr>
          <p:cNvPr id="2735" name="Google Shape;2735;g6c30f14632_1_380"/>
          <p:cNvPicPr preferRelativeResize="0"/>
          <p:nvPr/>
        </p:nvPicPr>
        <p:blipFill rotWithShape="1">
          <a:blip r:embed="rId11" cstate="screen">
            <a:alphaModFix amt="93000"/>
            <a:extLst>
              <a:ext uri="{28A0092B-C50C-407E-A947-70E740481C1C}">
                <a14:useLocalDpi xmlns:a14="http://schemas.microsoft.com/office/drawing/2010/main"/>
              </a:ext>
            </a:extLst>
          </a:blip>
          <a:srcRect/>
          <a:stretch/>
        </p:blipFill>
        <p:spPr>
          <a:xfrm>
            <a:off x="820350" y="5271125"/>
            <a:ext cx="1166300" cy="265065"/>
          </a:xfrm>
          <a:prstGeom prst="rect">
            <a:avLst/>
          </a:prstGeom>
          <a:noFill/>
          <a:ln>
            <a:noFill/>
          </a:ln>
        </p:spPr>
      </p:pic>
      <p:pic>
        <p:nvPicPr>
          <p:cNvPr id="2736" name="Google Shape;2736;g6c30f14632_1_380"/>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723531" y="3106613"/>
            <a:ext cx="1359950" cy="262924"/>
          </a:xfrm>
          <a:prstGeom prst="rect">
            <a:avLst/>
          </a:prstGeom>
          <a:noFill/>
          <a:ln>
            <a:noFill/>
          </a:ln>
        </p:spPr>
      </p:pic>
      <p:sp>
        <p:nvSpPr>
          <p:cNvPr id="2737" name="Google Shape;2737;g6c30f14632_1_380"/>
          <p:cNvSpPr/>
          <p:nvPr/>
        </p:nvSpPr>
        <p:spPr>
          <a:xfrm>
            <a:off x="786251" y="766625"/>
            <a:ext cx="9853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accent1"/>
                </a:solidFill>
                <a:latin typeface="Verdana"/>
                <a:ea typeface="Verdana"/>
                <a:cs typeface="Verdana"/>
                <a:sym typeface="Verdana"/>
              </a:rPr>
              <a:t>Best-of-Breed Innovation and Faster Time-to-Market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26113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66"/>
        <p:cNvGrpSpPr/>
        <p:nvPr/>
      </p:nvGrpSpPr>
      <p:grpSpPr>
        <a:xfrm>
          <a:off x="0" y="0"/>
          <a:ext cx="0" cy="0"/>
          <a:chOff x="0" y="0"/>
          <a:chExt cx="0" cy="0"/>
        </a:xfrm>
      </p:grpSpPr>
      <p:sp>
        <p:nvSpPr>
          <p:cNvPr id="767" name="Google Shape;767;p4"/>
          <p:cNvSpPr/>
          <p:nvPr/>
        </p:nvSpPr>
        <p:spPr>
          <a:xfrm>
            <a:off x="4385867" y="800"/>
            <a:ext cx="7806000" cy="6858000"/>
          </a:xfrm>
          <a:prstGeom prst="rect">
            <a:avLst/>
          </a:prstGeom>
          <a:solidFill>
            <a:schemeClr val="tx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8" name="Google Shape;768;p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800"/>
            <a:ext cx="2677800" cy="892600"/>
          </a:xfrm>
          <a:prstGeom prst="rect">
            <a:avLst/>
          </a:prstGeom>
          <a:noFill/>
          <a:ln>
            <a:noFill/>
          </a:ln>
        </p:spPr>
      </p:pic>
      <p:sp>
        <p:nvSpPr>
          <p:cNvPr id="769" name="Google Shape;769;p4"/>
          <p:cNvSpPr/>
          <p:nvPr/>
        </p:nvSpPr>
        <p:spPr>
          <a:xfrm>
            <a:off x="159000" y="3971100"/>
            <a:ext cx="4116900" cy="794100"/>
          </a:xfrm>
          <a:prstGeom prst="roundRect">
            <a:avLst>
              <a:gd name="adj"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Rishikesh Palve</a:t>
            </a:r>
            <a:endParaRPr sz="1900" b="0" i="0" u="none" strike="noStrike" cap="none">
              <a:solidFill>
                <a:srgbClr val="FFFFFF"/>
              </a:solidFill>
              <a:latin typeface="Roboto"/>
              <a:ea typeface="Roboto"/>
              <a:cs typeface="Roboto"/>
              <a:sym typeface="Roboto"/>
            </a:endParaRPr>
          </a:p>
        </p:txBody>
      </p:sp>
      <p:sp>
        <p:nvSpPr>
          <p:cNvPr id="770" name="Google Shape;770;p4"/>
          <p:cNvSpPr txBox="1"/>
          <p:nvPr/>
        </p:nvSpPr>
        <p:spPr>
          <a:xfrm>
            <a:off x="315033" y="5351600"/>
            <a:ext cx="3863100" cy="708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33333"/>
              </a:lnSpc>
              <a:spcBef>
                <a:spcPts val="24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Senior Product Manager</a:t>
            </a:r>
            <a:endParaRPr sz="1900" b="0" i="0" u="none" strike="noStrike" cap="none">
              <a:solidFill>
                <a:srgbClr val="FFFFFF"/>
              </a:solidFill>
              <a:latin typeface="Roboto"/>
              <a:ea typeface="Roboto"/>
              <a:cs typeface="Roboto"/>
              <a:sym typeface="Roboto"/>
            </a:endParaRPr>
          </a:p>
        </p:txBody>
      </p:sp>
      <p:sp>
        <p:nvSpPr>
          <p:cNvPr id="771" name="Google Shape;771;p4"/>
          <p:cNvSpPr txBox="1"/>
          <p:nvPr/>
        </p:nvSpPr>
        <p:spPr>
          <a:xfrm>
            <a:off x="5322133" y="540200"/>
            <a:ext cx="5754000" cy="4675200"/>
          </a:xfrm>
          <a:prstGeom prst="rect">
            <a:avLst/>
          </a:prstGeom>
          <a:noFill/>
          <a:ln>
            <a:noFill/>
          </a:ln>
        </p:spPr>
        <p:txBody>
          <a:bodyPr spcFirstLastPara="1" wrap="square" lIns="121900" tIns="121900" rIns="121900" bIns="121900" anchor="t" anchorCtr="0">
            <a:noAutofit/>
          </a:bodyPr>
          <a:lstStyle/>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am a Senior Product Manager at TIBCO. I have over 9 years of experience working in various roles  across different  groups such as P&amp;T, Customer Engineering, PreSales and Product Management. </a:t>
            </a:r>
            <a:endParaRPr sz="1900" b="0" i="0" u="none" strike="noStrike" cap="none">
              <a:solidFill>
                <a:srgbClr val="FFFFFF"/>
              </a:solidFill>
              <a:latin typeface="Roboto"/>
              <a:ea typeface="Roboto"/>
              <a:cs typeface="Roboto"/>
              <a:sym typeface="Roboto"/>
            </a:endParaRPr>
          </a:p>
          <a:p>
            <a:pPr marL="304800" marR="304800" lvl="0" indent="0" algn="l" rtl="0">
              <a:lnSpc>
                <a:spcPct val="142857"/>
              </a:lnSpc>
              <a:spcBef>
                <a:spcPts val="3200"/>
              </a:spcBef>
              <a:spcAft>
                <a:spcPts val="0"/>
              </a:spcAft>
              <a:buClr>
                <a:srgbClr val="000000"/>
              </a:buClr>
              <a:buSzPts val="1900"/>
              <a:buFont typeface="Arial"/>
              <a:buNone/>
            </a:pPr>
            <a:r>
              <a:rPr lang="en-US" sz="1900" b="0" i="0" u="none" strike="noStrike" cap="none">
                <a:solidFill>
                  <a:srgbClr val="FFFFFF"/>
                </a:solidFill>
                <a:latin typeface="Roboto"/>
                <a:ea typeface="Roboto"/>
                <a:cs typeface="Roboto"/>
                <a:sym typeface="Roboto"/>
              </a:rPr>
              <a:t>I take keen interest in APIs, Microservices, Event-driven architectures and Cloud-Native ecosystem. At TIBCO, I am responsible for building product roadmap and vision for our Cloud-Native, Event-driven  product capabilities that are part of the TIBCO Connected Intelligence platform.</a:t>
            </a:r>
            <a:endParaRPr sz="1900" b="0" i="0" u="none" strike="noStrike" cap="none">
              <a:solidFill>
                <a:srgbClr val="FFFFFF"/>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Roboto"/>
              <a:ea typeface="Roboto"/>
              <a:cs typeface="Roboto"/>
              <a:sym typeface="Roboto"/>
            </a:endParaRPr>
          </a:p>
        </p:txBody>
      </p:sp>
      <p:pic>
        <p:nvPicPr>
          <p:cNvPr id="772" name="Google Shape;772;p4"/>
          <p:cNvPicPr preferRelativeResize="0"/>
          <p:nvPr/>
        </p:nvPicPr>
        <p:blipFill rotWithShape="1">
          <a:blip r:embed="rId4">
            <a:alphaModFix/>
          </a:blip>
          <a:srcRect/>
          <a:stretch/>
        </p:blipFill>
        <p:spPr>
          <a:xfrm>
            <a:off x="976633" y="1091400"/>
            <a:ext cx="2540000" cy="2540000"/>
          </a:xfrm>
          <a:prstGeom prst="rect">
            <a:avLst/>
          </a:prstGeom>
          <a:noFill/>
          <a:ln>
            <a:noFill/>
          </a:ln>
        </p:spPr>
      </p:pic>
    </p:spTree>
    <p:extLst>
      <p:ext uri="{BB962C8B-B14F-4D97-AF65-F5344CB8AC3E}">
        <p14:creationId xmlns:p14="http://schemas.microsoft.com/office/powerpoint/2010/main" val="105701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2"/>
        <p:cNvGrpSpPr/>
        <p:nvPr/>
      </p:nvGrpSpPr>
      <p:grpSpPr>
        <a:xfrm>
          <a:off x="0" y="0"/>
          <a:ext cx="0" cy="0"/>
          <a:chOff x="0" y="0"/>
          <a:chExt cx="0" cy="0"/>
        </a:xfrm>
      </p:grpSpPr>
      <p:sp>
        <p:nvSpPr>
          <p:cNvPr id="2743" name="Google Shape;2743;g6c30f14632_1_400"/>
          <p:cNvSpPr txBox="1">
            <a:spLocks noGrp="1"/>
          </p:cNvSpPr>
          <p:nvPr>
            <p:ph type="title"/>
          </p:nvPr>
        </p:nvSpPr>
        <p:spPr>
          <a:xfrm>
            <a:off x="786251" y="210301"/>
            <a:ext cx="11273400" cy="67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00"/>
              <a:buNone/>
            </a:pPr>
            <a:r>
              <a:rPr lang="en-US" sz="3200"/>
              <a:t>Inclusive approach to an open platform</a:t>
            </a:r>
            <a:endParaRPr sz="3200"/>
          </a:p>
          <a:p>
            <a:pPr marL="0" lvl="0" indent="0" algn="l" rtl="0">
              <a:lnSpc>
                <a:spcPct val="90000"/>
              </a:lnSpc>
              <a:spcBef>
                <a:spcPts val="0"/>
              </a:spcBef>
              <a:spcAft>
                <a:spcPts val="0"/>
              </a:spcAft>
              <a:buSzPts val="1900"/>
              <a:buNone/>
            </a:pPr>
            <a:endParaRPr sz="3400"/>
          </a:p>
          <a:p>
            <a:pPr marL="0" lvl="0" indent="0" algn="l" rtl="0">
              <a:lnSpc>
                <a:spcPct val="90000"/>
              </a:lnSpc>
              <a:spcBef>
                <a:spcPts val="0"/>
              </a:spcBef>
              <a:spcAft>
                <a:spcPts val="0"/>
              </a:spcAft>
              <a:buSzPts val="1900"/>
              <a:buNone/>
            </a:pPr>
            <a:endParaRPr i="1"/>
          </a:p>
          <a:p>
            <a:pPr marL="0" lvl="0" indent="0" algn="l" rtl="0">
              <a:lnSpc>
                <a:spcPct val="90000"/>
              </a:lnSpc>
              <a:spcBef>
                <a:spcPts val="0"/>
              </a:spcBef>
              <a:spcAft>
                <a:spcPts val="0"/>
              </a:spcAft>
              <a:buSzPts val="1900"/>
              <a:buNone/>
            </a:pPr>
            <a:endParaRPr sz="3000" b="1" i="1"/>
          </a:p>
        </p:txBody>
      </p:sp>
      <p:sp>
        <p:nvSpPr>
          <p:cNvPr id="2744" name="Google Shape;2744;g6c30f14632_1_400"/>
          <p:cNvSpPr/>
          <p:nvPr/>
        </p:nvSpPr>
        <p:spPr>
          <a:xfrm>
            <a:off x="786251" y="766625"/>
            <a:ext cx="9853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chemeClr val="accent1"/>
                </a:solidFill>
                <a:latin typeface="Verdana"/>
                <a:ea typeface="Verdana"/>
                <a:cs typeface="Verdana"/>
                <a:sym typeface="Verdana"/>
              </a:rPr>
              <a:t>Best-of-Breed Innovation and Faster Time-to-Market</a:t>
            </a:r>
            <a:endParaRPr sz="1400" b="0" i="0" u="none" strike="noStrike" cap="none">
              <a:solidFill>
                <a:srgbClr val="000000"/>
              </a:solidFill>
              <a:latin typeface="Arial"/>
              <a:ea typeface="Arial"/>
              <a:cs typeface="Arial"/>
              <a:sym typeface="Arial"/>
            </a:endParaRPr>
          </a:p>
        </p:txBody>
      </p:sp>
      <p:pic>
        <p:nvPicPr>
          <p:cNvPr id="2745" name="Google Shape;2745;g6c30f14632_1_400"/>
          <p:cNvPicPr preferRelativeResize="0"/>
          <p:nvPr/>
        </p:nvPicPr>
        <p:blipFill rotWithShape="1">
          <a:blip r:embed="rId3">
            <a:alphaModFix/>
          </a:blip>
          <a:srcRect/>
          <a:stretch/>
        </p:blipFill>
        <p:spPr>
          <a:xfrm>
            <a:off x="7352566" y="527853"/>
            <a:ext cx="4173684" cy="2877425"/>
          </a:xfrm>
          <a:prstGeom prst="rect">
            <a:avLst/>
          </a:prstGeom>
          <a:noFill/>
          <a:ln>
            <a:noFill/>
          </a:ln>
        </p:spPr>
      </p:pic>
      <p:sp>
        <p:nvSpPr>
          <p:cNvPr id="2746" name="Google Shape;2746;g6c30f14632_1_400"/>
          <p:cNvSpPr txBox="1"/>
          <p:nvPr/>
        </p:nvSpPr>
        <p:spPr>
          <a:xfrm>
            <a:off x="5889551" y="2763485"/>
            <a:ext cx="2438400" cy="1668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b="1"/>
              <a:t>Project Flogo</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100+ Active Contributors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800+ Contributions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1.2k+ GitHub Stars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56k+ Docker Pulls</a:t>
            </a:r>
            <a:endParaRPr sz="1400" b="0" i="0" u="none" strike="noStrike" cap="none">
              <a:solidFill>
                <a:srgbClr val="000000"/>
              </a:solidFill>
              <a:latin typeface="Arial"/>
              <a:ea typeface="Arial"/>
              <a:cs typeface="Arial"/>
              <a:sym typeface="Arial"/>
            </a:endParaRPr>
          </a:p>
        </p:txBody>
      </p:sp>
      <p:sp>
        <p:nvSpPr>
          <p:cNvPr id="2747" name="Google Shape;2747;g6c30f14632_1_400"/>
          <p:cNvSpPr txBox="1"/>
          <p:nvPr/>
        </p:nvSpPr>
        <p:spPr>
          <a:xfrm>
            <a:off x="5904979" y="4781221"/>
            <a:ext cx="2435400" cy="1344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Expanding Capabilities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Events, Streams, Rules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API Microgateway</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CatalystML Specification</a:t>
            </a:r>
            <a:endParaRPr sz="1400" b="0" i="0" u="none" strike="noStrike" cap="none">
              <a:solidFill>
                <a:srgbClr val="000000"/>
              </a:solidFill>
              <a:latin typeface="Arial"/>
              <a:ea typeface="Arial"/>
              <a:cs typeface="Arial"/>
              <a:sym typeface="Arial"/>
            </a:endParaRPr>
          </a:p>
        </p:txBody>
      </p:sp>
      <p:sp>
        <p:nvSpPr>
          <p:cNvPr id="2748" name="Google Shape;2748;g6c30f14632_1_400"/>
          <p:cNvSpPr txBox="1"/>
          <p:nvPr/>
        </p:nvSpPr>
        <p:spPr>
          <a:xfrm>
            <a:off x="8838303" y="3862627"/>
            <a:ext cx="1854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Customer Adoption</a:t>
            </a:r>
            <a:endParaRPr sz="1400" b="0" i="0" u="none" strike="noStrike" cap="none">
              <a:solidFill>
                <a:srgbClr val="000000"/>
              </a:solidFill>
              <a:latin typeface="Arial"/>
              <a:ea typeface="Arial"/>
              <a:cs typeface="Arial"/>
              <a:sym typeface="Arial"/>
            </a:endParaRPr>
          </a:p>
        </p:txBody>
      </p:sp>
      <p:pic>
        <p:nvPicPr>
          <p:cNvPr id="2749" name="Google Shape;2749;g6c30f14632_1_400"/>
          <p:cNvPicPr preferRelativeResize="0"/>
          <p:nvPr/>
        </p:nvPicPr>
        <p:blipFill rotWithShape="1">
          <a:blip r:embed="rId4">
            <a:alphaModFix/>
          </a:blip>
          <a:srcRect/>
          <a:stretch/>
        </p:blipFill>
        <p:spPr>
          <a:xfrm>
            <a:off x="8855981" y="4339681"/>
            <a:ext cx="2372560" cy="389100"/>
          </a:xfrm>
          <a:prstGeom prst="rect">
            <a:avLst/>
          </a:prstGeom>
          <a:noFill/>
          <a:ln>
            <a:noFill/>
          </a:ln>
        </p:spPr>
      </p:pic>
      <p:pic>
        <p:nvPicPr>
          <p:cNvPr id="2750" name="Google Shape;2750;g6c30f14632_1_400"/>
          <p:cNvPicPr preferRelativeResize="0"/>
          <p:nvPr/>
        </p:nvPicPr>
        <p:blipFill rotWithShape="1">
          <a:blip r:embed="rId5">
            <a:alphaModFix/>
          </a:blip>
          <a:srcRect/>
          <a:stretch/>
        </p:blipFill>
        <p:spPr>
          <a:xfrm>
            <a:off x="8855981" y="4762881"/>
            <a:ext cx="1418240" cy="270352"/>
          </a:xfrm>
          <a:prstGeom prst="rect">
            <a:avLst/>
          </a:prstGeom>
          <a:noFill/>
          <a:ln>
            <a:noFill/>
          </a:ln>
        </p:spPr>
      </p:pic>
      <p:pic>
        <p:nvPicPr>
          <p:cNvPr id="2751" name="Google Shape;2751;g6c30f14632_1_400"/>
          <p:cNvPicPr preferRelativeResize="0"/>
          <p:nvPr/>
        </p:nvPicPr>
        <p:blipFill rotWithShape="1">
          <a:blip r:embed="rId6">
            <a:alphaModFix/>
          </a:blip>
          <a:srcRect/>
          <a:stretch/>
        </p:blipFill>
        <p:spPr>
          <a:xfrm>
            <a:off x="10258751" y="4763797"/>
            <a:ext cx="1164333" cy="809575"/>
          </a:xfrm>
          <a:prstGeom prst="rect">
            <a:avLst/>
          </a:prstGeom>
          <a:noFill/>
          <a:ln>
            <a:noFill/>
          </a:ln>
        </p:spPr>
      </p:pic>
      <p:pic>
        <p:nvPicPr>
          <p:cNvPr id="2752" name="Google Shape;2752;g6c30f14632_1_400"/>
          <p:cNvPicPr preferRelativeResize="0"/>
          <p:nvPr/>
        </p:nvPicPr>
        <p:blipFill rotWithShape="1">
          <a:blip r:embed="rId7">
            <a:alphaModFix/>
          </a:blip>
          <a:srcRect/>
          <a:stretch/>
        </p:blipFill>
        <p:spPr>
          <a:xfrm>
            <a:off x="9089761" y="5739384"/>
            <a:ext cx="1905000" cy="228600"/>
          </a:xfrm>
          <a:prstGeom prst="rect">
            <a:avLst/>
          </a:prstGeom>
          <a:noFill/>
          <a:ln>
            <a:noFill/>
          </a:ln>
        </p:spPr>
      </p:pic>
      <p:pic>
        <p:nvPicPr>
          <p:cNvPr id="2753" name="Google Shape;2753;g6c30f14632_1_40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94517" y="2954864"/>
            <a:ext cx="417969" cy="467123"/>
          </a:xfrm>
          <a:prstGeom prst="rect">
            <a:avLst/>
          </a:prstGeom>
          <a:noFill/>
          <a:ln>
            <a:noFill/>
          </a:ln>
        </p:spPr>
      </p:pic>
      <p:pic>
        <p:nvPicPr>
          <p:cNvPr id="2754" name="Google Shape;2754;g6c30f14632_1_400"/>
          <p:cNvPicPr preferRelativeResize="0"/>
          <p:nvPr/>
        </p:nvPicPr>
        <p:blipFill rotWithShape="1">
          <a:blip r:embed="rId9">
            <a:alphaModFix/>
          </a:blip>
          <a:srcRect/>
          <a:stretch/>
        </p:blipFill>
        <p:spPr>
          <a:xfrm>
            <a:off x="820351" y="1880100"/>
            <a:ext cx="1166301" cy="768789"/>
          </a:xfrm>
          <a:prstGeom prst="rect">
            <a:avLst/>
          </a:prstGeom>
          <a:noFill/>
          <a:ln>
            <a:noFill/>
          </a:ln>
        </p:spPr>
      </p:pic>
      <p:pic>
        <p:nvPicPr>
          <p:cNvPr id="2755" name="Google Shape;2755;g6c30f14632_1_400"/>
          <p:cNvPicPr preferRelativeResize="0"/>
          <p:nvPr/>
        </p:nvPicPr>
        <p:blipFill rotWithShape="1">
          <a:blip r:embed="rId10" cstate="screen">
            <a:alphaModFix amt="93000"/>
            <a:extLst>
              <a:ext uri="{28A0092B-C50C-407E-A947-70E740481C1C}">
                <a14:useLocalDpi xmlns:a14="http://schemas.microsoft.com/office/drawing/2010/main"/>
              </a:ext>
            </a:extLst>
          </a:blip>
          <a:srcRect/>
          <a:stretch/>
        </p:blipFill>
        <p:spPr>
          <a:xfrm>
            <a:off x="820351" y="4827318"/>
            <a:ext cx="1166300" cy="265065"/>
          </a:xfrm>
          <a:prstGeom prst="rect">
            <a:avLst/>
          </a:prstGeom>
          <a:noFill/>
          <a:ln>
            <a:noFill/>
          </a:ln>
        </p:spPr>
      </p:pic>
      <p:sp>
        <p:nvSpPr>
          <p:cNvPr id="2756" name="Google Shape;2756;g6c30f14632_1_400"/>
          <p:cNvSpPr txBox="1"/>
          <p:nvPr/>
        </p:nvSpPr>
        <p:spPr>
          <a:xfrm>
            <a:off x="2330751" y="1880101"/>
            <a:ext cx="2969100" cy="1668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Messaging</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Commercial Support</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Bridge into TIBCO Messaging</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Management, Monitoring</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App-Dev support through Flogo</a:t>
            </a:r>
            <a:endParaRPr sz="1400" b="0" i="0" u="none" strike="noStrike" cap="none">
              <a:solidFill>
                <a:srgbClr val="000000"/>
              </a:solidFill>
              <a:latin typeface="Arial"/>
              <a:ea typeface="Arial"/>
              <a:cs typeface="Arial"/>
              <a:sym typeface="Arial"/>
            </a:endParaRPr>
          </a:p>
        </p:txBody>
      </p:sp>
      <p:sp>
        <p:nvSpPr>
          <p:cNvPr id="2757" name="Google Shape;2757;g6c30f14632_1_400"/>
          <p:cNvSpPr txBox="1"/>
          <p:nvPr/>
        </p:nvSpPr>
        <p:spPr>
          <a:xfrm>
            <a:off x="2288883" y="4318137"/>
            <a:ext cx="2989800" cy="13449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AsyncAPI</a:t>
            </a:r>
            <a:endParaRPr sz="1400" b="1"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Handle, process APIs</a:t>
            </a:r>
            <a:endParaRPr sz="1400" b="0" i="0" u="none" strike="noStrike" cap="none">
              <a:solidFill>
                <a:srgbClr val="000000"/>
              </a:solidFill>
              <a:latin typeface="Arial"/>
              <a:ea typeface="Arial"/>
              <a:cs typeface="Arial"/>
              <a:sym typeface="Arial"/>
            </a:endParaRPr>
          </a:p>
          <a:p>
            <a:pPr marL="285743" marR="0" lvl="0" indent="-285743"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Expand to support consumption</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and app-dev patterns</a:t>
            </a:r>
            <a:endParaRPr sz="1400" b="0" i="0" u="none" strike="noStrike" cap="none">
              <a:solidFill>
                <a:srgbClr val="000000"/>
              </a:solidFill>
              <a:latin typeface="Arial"/>
              <a:ea typeface="Arial"/>
              <a:cs typeface="Arial"/>
              <a:sym typeface="Arial"/>
            </a:endParaRPr>
          </a:p>
        </p:txBody>
      </p:sp>
      <p:sp>
        <p:nvSpPr>
          <p:cNvPr id="2758" name="Google Shape;2758;g6c30f14632_1_400"/>
          <p:cNvSpPr txBox="1">
            <a:spLocks noGrp="1"/>
          </p:cNvSpPr>
          <p:nvPr>
            <p:ph type="ftr" idx="11"/>
          </p:nvPr>
        </p:nvSpPr>
        <p:spPr>
          <a:xfrm>
            <a:off x="277100" y="6479599"/>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759" name="Google Shape;2759;g6c30f14632_1_400"/>
          <p:cNvSpPr txBox="1">
            <a:spLocks noGrp="1"/>
          </p:cNvSpPr>
          <p:nvPr>
            <p:ph type="sldNum" idx="12"/>
          </p:nvPr>
        </p:nvSpPr>
        <p:spPr>
          <a:xfrm>
            <a:off x="13847" y="6479597"/>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90</a:t>
            </a:fld>
            <a:endParaRPr/>
          </a:p>
        </p:txBody>
      </p:sp>
    </p:spTree>
    <p:extLst>
      <p:ext uri="{BB962C8B-B14F-4D97-AF65-F5344CB8AC3E}">
        <p14:creationId xmlns:p14="http://schemas.microsoft.com/office/powerpoint/2010/main" val="2491625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g6c30f14632_1_421"/>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766" name="Google Shape;2766;g6c30f14632_1_421"/>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91</a:t>
            </a:fld>
            <a:endParaRPr/>
          </a:p>
        </p:txBody>
      </p:sp>
      <p:sp>
        <p:nvSpPr>
          <p:cNvPr id="2767" name="Google Shape;2767;g6c30f14632_1_421"/>
          <p:cNvSpPr txBox="1">
            <a:spLocks noGrp="1"/>
          </p:cNvSpPr>
          <p:nvPr>
            <p:ph type="title"/>
          </p:nvPr>
        </p:nvSpPr>
        <p:spPr>
          <a:xfrm>
            <a:off x="786245" y="209261"/>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00"/>
              <a:buNone/>
            </a:pPr>
            <a:r>
              <a:rPr lang="en-US"/>
              <a:t>Building a Powerful Community</a:t>
            </a:r>
            <a:endParaRPr/>
          </a:p>
        </p:txBody>
      </p:sp>
      <p:sp>
        <p:nvSpPr>
          <p:cNvPr id="2768" name="Google Shape;2768;g6c30f14632_1_421"/>
          <p:cNvSpPr/>
          <p:nvPr/>
        </p:nvSpPr>
        <p:spPr>
          <a:xfrm>
            <a:off x="1214379" y="2117166"/>
            <a:ext cx="1536000" cy="50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rgbClr val="000000"/>
                </a:solidFill>
                <a:latin typeface="Arial"/>
                <a:ea typeface="Arial"/>
                <a:cs typeface="Arial"/>
                <a:sym typeface="Arial"/>
              </a:rPr>
              <a:t>56,000+</a:t>
            </a:r>
            <a:endParaRPr sz="1400" b="0" i="0" u="none" strike="noStrike" cap="none">
              <a:solidFill>
                <a:srgbClr val="000000"/>
              </a:solidFill>
              <a:latin typeface="Arial"/>
              <a:ea typeface="Arial"/>
              <a:cs typeface="Arial"/>
              <a:sym typeface="Arial"/>
            </a:endParaRPr>
          </a:p>
        </p:txBody>
      </p:sp>
      <p:pic>
        <p:nvPicPr>
          <p:cNvPr id="2769" name="Google Shape;2769;g6c30f14632_1_421"/>
          <p:cNvPicPr preferRelativeResize="0"/>
          <p:nvPr/>
        </p:nvPicPr>
        <p:blipFill rotWithShape="1">
          <a:blip r:embed="rId3">
            <a:alphaModFix/>
          </a:blip>
          <a:srcRect/>
          <a:stretch/>
        </p:blipFill>
        <p:spPr>
          <a:xfrm>
            <a:off x="1214381" y="1364996"/>
            <a:ext cx="962075" cy="752168"/>
          </a:xfrm>
          <a:prstGeom prst="rect">
            <a:avLst/>
          </a:prstGeom>
          <a:noFill/>
          <a:ln>
            <a:noFill/>
          </a:ln>
        </p:spPr>
      </p:pic>
      <p:sp>
        <p:nvSpPr>
          <p:cNvPr id="2770" name="Google Shape;2770;g6c30f14632_1_421"/>
          <p:cNvSpPr/>
          <p:nvPr/>
        </p:nvSpPr>
        <p:spPr>
          <a:xfrm rot="5400000">
            <a:off x="2127464" y="1576248"/>
            <a:ext cx="427500" cy="329700"/>
          </a:xfrm>
          <a:prstGeom prst="rightArrow">
            <a:avLst>
              <a:gd name="adj1" fmla="val 50000"/>
              <a:gd name="adj2" fmla="val 50000"/>
            </a:avLst>
          </a:prstGeom>
          <a:solidFill>
            <a:schemeClr val="accent1"/>
          </a:solidFill>
          <a:ln w="25400" cap="flat" cmpd="sng">
            <a:solidFill>
              <a:srgbClr val="007B9C"/>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2771" name="Google Shape;2771;g6c30f14632_1_421"/>
          <p:cNvSpPr/>
          <p:nvPr/>
        </p:nvSpPr>
        <p:spPr>
          <a:xfrm>
            <a:off x="1501282" y="2944712"/>
            <a:ext cx="953700" cy="916200"/>
          </a:xfrm>
          <a:prstGeom prst="star5">
            <a:avLst>
              <a:gd name="adj" fmla="val 19098"/>
              <a:gd name="hf" fmla="val 105146"/>
              <a:gd name="vf" fmla="val 110557"/>
            </a:avLst>
          </a:prstGeom>
          <a:solidFill>
            <a:schemeClr val="accent1"/>
          </a:solidFill>
          <a:ln w="25400" cap="flat" cmpd="sng">
            <a:solidFill>
              <a:srgbClr val="007B9C"/>
            </a:solidFill>
            <a:prstDash val="solid"/>
            <a:round/>
            <a:headEnd type="none" w="sm" len="sm"/>
            <a:tailEnd type="none" w="sm" len="sm"/>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2772" name="Google Shape;2772;g6c30f14632_1_421"/>
          <p:cNvSpPr/>
          <p:nvPr/>
        </p:nvSpPr>
        <p:spPr>
          <a:xfrm>
            <a:off x="1210171" y="3968719"/>
            <a:ext cx="1536000" cy="502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67"/>
              <a:buFont typeface="Arial"/>
              <a:buNone/>
            </a:pPr>
            <a:r>
              <a:rPr lang="en-US" sz="2667" b="0" i="0" u="none" strike="noStrike" cap="none">
                <a:solidFill>
                  <a:srgbClr val="000000"/>
                </a:solidFill>
                <a:latin typeface="Arial"/>
                <a:ea typeface="Arial"/>
                <a:cs typeface="Arial"/>
                <a:sym typeface="Arial"/>
              </a:rPr>
              <a:t>1,200+</a:t>
            </a:r>
            <a:endParaRPr sz="1400" b="0" i="0" u="none" strike="noStrike" cap="none">
              <a:solidFill>
                <a:srgbClr val="000000"/>
              </a:solidFill>
              <a:latin typeface="Arial"/>
              <a:ea typeface="Arial"/>
              <a:cs typeface="Arial"/>
              <a:sym typeface="Arial"/>
            </a:endParaRPr>
          </a:p>
        </p:txBody>
      </p:sp>
      <p:pic>
        <p:nvPicPr>
          <p:cNvPr id="2773" name="Google Shape;2773;g6c30f14632_1_42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38532" y="1406923"/>
            <a:ext cx="8197378" cy="4907984"/>
          </a:xfrm>
          <a:prstGeom prst="rect">
            <a:avLst/>
          </a:prstGeom>
          <a:noFill/>
          <a:ln>
            <a:noFill/>
          </a:ln>
        </p:spPr>
      </p:pic>
      <p:pic>
        <p:nvPicPr>
          <p:cNvPr id="2774" name="Google Shape;2774;g6c30f14632_1_421"/>
          <p:cNvPicPr preferRelativeResize="0"/>
          <p:nvPr/>
        </p:nvPicPr>
        <p:blipFill rotWithShape="1">
          <a:blip r:embed="rId5">
            <a:alphaModFix/>
          </a:blip>
          <a:srcRect/>
          <a:stretch/>
        </p:blipFill>
        <p:spPr>
          <a:xfrm>
            <a:off x="1086471" y="4788930"/>
            <a:ext cx="1777120" cy="923543"/>
          </a:xfrm>
          <a:prstGeom prst="rect">
            <a:avLst/>
          </a:prstGeom>
          <a:noFill/>
          <a:ln>
            <a:noFill/>
          </a:ln>
        </p:spPr>
      </p:pic>
      <p:sp>
        <p:nvSpPr>
          <p:cNvPr id="2775" name="Google Shape;2775;g6c30f14632_1_421"/>
          <p:cNvSpPr/>
          <p:nvPr/>
        </p:nvSpPr>
        <p:spPr>
          <a:xfrm>
            <a:off x="1210171" y="5695306"/>
            <a:ext cx="1536000" cy="91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667"/>
              <a:buFont typeface="Arial"/>
              <a:buNone/>
            </a:pPr>
            <a:r>
              <a:rPr lang="en-US" sz="2667" b="0" i="0" u="none" strike="noStrike" cap="none">
                <a:solidFill>
                  <a:srgbClr val="000000"/>
                </a:solidFill>
                <a:latin typeface="Arial"/>
                <a:ea typeface="Arial"/>
                <a:cs typeface="Arial"/>
                <a:sym typeface="Arial"/>
              </a:rPr>
              <a:t>800+</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667"/>
              <a:buFont typeface="Arial"/>
              <a:buNone/>
            </a:pPr>
            <a:r>
              <a:rPr lang="en-US" sz="2667" b="0" i="0" u="none" strike="noStrike" cap="none">
                <a:solidFill>
                  <a:srgbClr val="000000"/>
                </a:solidFill>
                <a:latin typeface="Arial"/>
                <a:ea typeface="Arial"/>
                <a:cs typeface="Arial"/>
                <a:sym typeface="Arial"/>
              </a:rPr>
              <a:t>Contribs</a:t>
            </a:r>
            <a:endParaRPr sz="2667" b="0" i="0" u="none" strike="noStrike" cap="none">
              <a:solidFill>
                <a:srgbClr val="000000"/>
              </a:solidFill>
              <a:latin typeface="Arial"/>
              <a:ea typeface="Arial"/>
              <a:cs typeface="Arial"/>
              <a:sym typeface="Arial"/>
            </a:endParaRPr>
          </a:p>
        </p:txBody>
      </p:sp>
      <p:pic>
        <p:nvPicPr>
          <p:cNvPr id="2776" name="Google Shape;2776;g6c30f14632_1_421"/>
          <p:cNvPicPr preferRelativeResize="0"/>
          <p:nvPr/>
        </p:nvPicPr>
        <p:blipFill rotWithShape="1">
          <a:blip r:embed="rId6">
            <a:alphaModFix/>
          </a:blip>
          <a:srcRect/>
          <a:stretch/>
        </p:blipFill>
        <p:spPr>
          <a:xfrm>
            <a:off x="9912927" y="1179717"/>
            <a:ext cx="1128700" cy="695256"/>
          </a:xfrm>
          <a:prstGeom prst="rect">
            <a:avLst/>
          </a:prstGeom>
          <a:noFill/>
          <a:ln>
            <a:noFill/>
          </a:ln>
        </p:spPr>
      </p:pic>
    </p:spTree>
    <p:extLst>
      <p:ext uri="{BB962C8B-B14F-4D97-AF65-F5344CB8AC3E}">
        <p14:creationId xmlns:p14="http://schemas.microsoft.com/office/powerpoint/2010/main" val="1468682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81"/>
        <p:cNvGrpSpPr/>
        <p:nvPr/>
      </p:nvGrpSpPr>
      <p:grpSpPr>
        <a:xfrm>
          <a:off x="0" y="0"/>
          <a:ext cx="0" cy="0"/>
          <a:chOff x="0" y="0"/>
          <a:chExt cx="0" cy="0"/>
        </a:xfrm>
      </p:grpSpPr>
      <p:sp>
        <p:nvSpPr>
          <p:cNvPr id="2782" name="Google Shape;2782;g6c30f14632_1_4"/>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783" name="Google Shape;2783;g6c30f14632_1_4"/>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92</a:t>
            </a:fld>
            <a:endParaRPr/>
          </a:p>
        </p:txBody>
      </p:sp>
      <p:sp>
        <p:nvSpPr>
          <p:cNvPr id="2784" name="Google Shape;2784;g6c30f14632_1_4"/>
          <p:cNvSpPr txBox="1">
            <a:spLocks noGrp="1"/>
          </p:cNvSpPr>
          <p:nvPr>
            <p:ph type="title"/>
          </p:nvPr>
        </p:nvSpPr>
        <p:spPr>
          <a:xfrm>
            <a:off x="838200" y="365125"/>
            <a:ext cx="10515600" cy="13257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rgbClr val="333333"/>
              </a:buClr>
              <a:buSzPts val="1800"/>
              <a:buNone/>
            </a:pPr>
            <a:r>
              <a:rPr lang="en-US"/>
              <a:t>Key Product Milestones</a:t>
            </a:r>
            <a:endParaRPr/>
          </a:p>
        </p:txBody>
      </p:sp>
      <p:sp>
        <p:nvSpPr>
          <p:cNvPr id="2785" name="Google Shape;2785;g6c30f14632_1_4"/>
          <p:cNvSpPr/>
          <p:nvPr/>
        </p:nvSpPr>
        <p:spPr>
          <a:xfrm>
            <a:off x="203200" y="3327400"/>
            <a:ext cx="11887200" cy="914400"/>
          </a:xfrm>
          <a:prstGeom prst="rightArrow">
            <a:avLst>
              <a:gd name="adj1" fmla="val 50000"/>
              <a:gd name="adj2" fmla="val 50000"/>
            </a:avLst>
          </a:prstGeom>
          <a:solidFill>
            <a:srgbClr val="16A9D4"/>
          </a:solidFill>
          <a:ln>
            <a:noFill/>
          </a:ln>
          <a:effectLst>
            <a:outerShdw blurRad="40000" dist="23000" dir="5400000" rotWithShape="0">
              <a:srgbClr val="000000">
                <a:alpha val="32941"/>
              </a:srgbClr>
            </a:outerShdw>
          </a:effectLst>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lt1"/>
              </a:solidFill>
              <a:latin typeface="Arial"/>
              <a:ea typeface="Arial"/>
              <a:cs typeface="Arial"/>
              <a:sym typeface="Arial"/>
            </a:endParaRPr>
          </a:p>
        </p:txBody>
      </p:sp>
      <p:pic>
        <p:nvPicPr>
          <p:cNvPr id="2786" name="Google Shape;2786;g6c30f14632_1_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1058" y="2184065"/>
            <a:ext cx="503487" cy="505372"/>
          </a:xfrm>
          <a:prstGeom prst="rect">
            <a:avLst/>
          </a:prstGeom>
          <a:noFill/>
          <a:ln>
            <a:noFill/>
          </a:ln>
        </p:spPr>
      </p:pic>
      <p:sp>
        <p:nvSpPr>
          <p:cNvPr id="2787" name="Google Shape;2787;g6c30f14632_1_4"/>
          <p:cNvSpPr txBox="1"/>
          <p:nvPr/>
        </p:nvSpPr>
        <p:spPr>
          <a:xfrm>
            <a:off x="0" y="2819400"/>
            <a:ext cx="1625700" cy="5079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Single Subscription</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Feb 2018</a:t>
            </a:r>
            <a:endParaRPr sz="1200" b="1" i="1" u="none" strike="noStrike" cap="none">
              <a:solidFill>
                <a:srgbClr val="0097A7"/>
              </a:solidFill>
              <a:latin typeface="Arial"/>
              <a:ea typeface="Arial"/>
              <a:cs typeface="Arial"/>
              <a:sym typeface="Arial"/>
            </a:endParaRPr>
          </a:p>
        </p:txBody>
      </p:sp>
      <p:pic>
        <p:nvPicPr>
          <p:cNvPr id="2788" name="Google Shape;2788;g6c30f14632_1_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72915" y="5054601"/>
            <a:ext cx="505372" cy="505372"/>
          </a:xfrm>
          <a:prstGeom prst="rect">
            <a:avLst/>
          </a:prstGeom>
          <a:noFill/>
          <a:ln>
            <a:noFill/>
          </a:ln>
        </p:spPr>
      </p:pic>
      <p:sp>
        <p:nvSpPr>
          <p:cNvPr id="2789" name="Google Shape;2789;g6c30f14632_1_4"/>
          <p:cNvSpPr txBox="1"/>
          <p:nvPr/>
        </p:nvSpPr>
        <p:spPr>
          <a:xfrm>
            <a:off x="609600" y="4385636"/>
            <a:ext cx="2031900" cy="4461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TCI on AWS </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Marketplace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chemeClr val="accent5"/>
                </a:solidFill>
                <a:latin typeface="Arial"/>
                <a:ea typeface="Arial"/>
                <a:cs typeface="Arial"/>
                <a:sym typeface="Arial"/>
              </a:rPr>
              <a:t>May 2018</a:t>
            </a:r>
            <a:endParaRPr sz="1200" b="1" i="1" u="none" strike="noStrike" cap="none">
              <a:solidFill>
                <a:schemeClr val="accent5"/>
              </a:solidFill>
              <a:latin typeface="Arial"/>
              <a:ea typeface="Arial"/>
              <a:cs typeface="Arial"/>
              <a:sym typeface="Arial"/>
            </a:endParaRPr>
          </a:p>
        </p:txBody>
      </p:sp>
      <p:pic>
        <p:nvPicPr>
          <p:cNvPr id="2790" name="Google Shape;2790;g6c30f14632_1_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304430" y="1185961"/>
            <a:ext cx="505372" cy="505372"/>
          </a:xfrm>
          <a:prstGeom prst="rect">
            <a:avLst/>
          </a:prstGeom>
          <a:noFill/>
          <a:ln>
            <a:noFill/>
          </a:ln>
        </p:spPr>
      </p:pic>
      <p:sp>
        <p:nvSpPr>
          <p:cNvPr id="2791" name="Google Shape;2791;g6c30f14632_1_4"/>
          <p:cNvSpPr txBox="1"/>
          <p:nvPr/>
        </p:nvSpPr>
        <p:spPr>
          <a:xfrm>
            <a:off x="1761432" y="1721751"/>
            <a:ext cx="1591500" cy="4797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Scribe Acquisition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chemeClr val="accent5"/>
                </a:solidFill>
                <a:latin typeface="Arial"/>
                <a:ea typeface="Arial"/>
                <a:cs typeface="Arial"/>
                <a:sym typeface="Arial"/>
              </a:rPr>
              <a:t>Jun 2018</a:t>
            </a:r>
            <a:endParaRPr sz="1200" b="1" i="1" u="none" strike="noStrike" cap="none">
              <a:solidFill>
                <a:schemeClr val="accent5"/>
              </a:solidFill>
              <a:latin typeface="Arial"/>
              <a:ea typeface="Arial"/>
              <a:cs typeface="Arial"/>
              <a:sym typeface="Arial"/>
            </a:endParaRPr>
          </a:p>
        </p:txBody>
      </p:sp>
      <p:pic>
        <p:nvPicPr>
          <p:cNvPr id="2792" name="Google Shape;2792;g6c30f14632_1_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484343" y="5899708"/>
            <a:ext cx="503487" cy="505372"/>
          </a:xfrm>
          <a:prstGeom prst="rect">
            <a:avLst/>
          </a:prstGeom>
          <a:noFill/>
          <a:ln>
            <a:noFill/>
          </a:ln>
        </p:spPr>
      </p:pic>
      <p:sp>
        <p:nvSpPr>
          <p:cNvPr id="2793" name="Google Shape;2793;g6c30f14632_1_4"/>
          <p:cNvSpPr txBox="1"/>
          <p:nvPr/>
        </p:nvSpPr>
        <p:spPr>
          <a:xfrm>
            <a:off x="2809803" y="5084940"/>
            <a:ext cx="1752000" cy="4770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Scribe Integrated </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in TCI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(TCI-Connect)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chemeClr val="accent5"/>
                </a:solidFill>
                <a:latin typeface="Arial"/>
                <a:ea typeface="Arial"/>
                <a:cs typeface="Arial"/>
                <a:sym typeface="Arial"/>
              </a:rPr>
              <a:t>Sep 2018</a:t>
            </a:r>
            <a:endParaRPr sz="1200" b="1" i="1" u="none" strike="noStrike" cap="none">
              <a:solidFill>
                <a:schemeClr val="accent5"/>
              </a:solidFill>
              <a:latin typeface="Arial"/>
              <a:ea typeface="Arial"/>
              <a:cs typeface="Arial"/>
              <a:sym typeface="Arial"/>
            </a:endParaRPr>
          </a:p>
        </p:txBody>
      </p:sp>
      <p:pic>
        <p:nvPicPr>
          <p:cNvPr id="2794" name="Google Shape;2794;g6c30f14632_1_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787358" y="2184064"/>
            <a:ext cx="501684" cy="503563"/>
          </a:xfrm>
          <a:prstGeom prst="rect">
            <a:avLst/>
          </a:prstGeom>
          <a:noFill/>
          <a:ln>
            <a:noFill/>
          </a:ln>
        </p:spPr>
      </p:pic>
      <p:pic>
        <p:nvPicPr>
          <p:cNvPr id="2795" name="Google Shape;2795;g6c30f14632_1_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3704553" y="2220925"/>
            <a:ext cx="505372" cy="505372"/>
          </a:xfrm>
          <a:prstGeom prst="rect">
            <a:avLst/>
          </a:prstGeom>
          <a:noFill/>
          <a:ln>
            <a:noFill/>
          </a:ln>
        </p:spPr>
      </p:pic>
      <p:sp>
        <p:nvSpPr>
          <p:cNvPr id="2796" name="Google Shape;2796;g6c30f14632_1_4"/>
          <p:cNvSpPr txBox="1"/>
          <p:nvPr/>
        </p:nvSpPr>
        <p:spPr>
          <a:xfrm>
            <a:off x="3240877" y="2757288"/>
            <a:ext cx="1432800" cy="4686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Smart Mapping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Sep 2018</a:t>
            </a:r>
            <a:endParaRPr sz="1200" b="1" i="1" u="none" strike="noStrike" cap="none">
              <a:solidFill>
                <a:srgbClr val="0097A7"/>
              </a:solidFill>
              <a:latin typeface="Arial"/>
              <a:ea typeface="Arial"/>
              <a:cs typeface="Arial"/>
              <a:sym typeface="Arial"/>
            </a:endParaRPr>
          </a:p>
        </p:txBody>
      </p:sp>
      <p:pic>
        <p:nvPicPr>
          <p:cNvPr id="2797" name="Google Shape;2797;g6c30f14632_1_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952463" y="1135391"/>
            <a:ext cx="503013" cy="503013"/>
          </a:xfrm>
          <a:prstGeom prst="rect">
            <a:avLst/>
          </a:prstGeom>
          <a:noFill/>
          <a:ln>
            <a:noFill/>
          </a:ln>
        </p:spPr>
      </p:pic>
      <p:sp>
        <p:nvSpPr>
          <p:cNvPr id="2798" name="Google Shape;2798;g6c30f14632_1_4"/>
          <p:cNvSpPr txBox="1"/>
          <p:nvPr/>
        </p:nvSpPr>
        <p:spPr>
          <a:xfrm>
            <a:off x="5397539" y="1690687"/>
            <a:ext cx="1612800" cy="5364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Persona Driven UX</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Apr 2020</a:t>
            </a:r>
            <a:endParaRPr sz="1200" b="1" i="1" u="none" strike="noStrike" cap="none">
              <a:solidFill>
                <a:srgbClr val="0097A7"/>
              </a:solidFill>
              <a:latin typeface="Arial"/>
              <a:ea typeface="Arial"/>
              <a:cs typeface="Arial"/>
              <a:sym typeface="Arial"/>
            </a:endParaRPr>
          </a:p>
        </p:txBody>
      </p:sp>
      <p:sp>
        <p:nvSpPr>
          <p:cNvPr id="2799" name="Google Shape;2799;g6c30f14632_1_4"/>
          <p:cNvSpPr txBox="1"/>
          <p:nvPr/>
        </p:nvSpPr>
        <p:spPr>
          <a:xfrm>
            <a:off x="7112001" y="2726297"/>
            <a:ext cx="1852500" cy="5364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Multi-Org Hierarchies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Jun 2020</a:t>
            </a:r>
            <a:endParaRPr sz="1200" b="1" i="1" u="none" strike="noStrike" cap="none">
              <a:solidFill>
                <a:srgbClr val="0097A7"/>
              </a:solidFill>
              <a:latin typeface="Arial"/>
              <a:ea typeface="Arial"/>
              <a:cs typeface="Arial"/>
              <a:sym typeface="Arial"/>
            </a:endParaRPr>
          </a:p>
        </p:txBody>
      </p:sp>
      <p:pic>
        <p:nvPicPr>
          <p:cNvPr id="2800" name="Google Shape;2800;g6c30f14632_1_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4942226" y="5058700"/>
            <a:ext cx="505124" cy="503240"/>
          </a:xfrm>
          <a:prstGeom prst="rect">
            <a:avLst/>
          </a:prstGeom>
          <a:noFill/>
          <a:ln>
            <a:noFill/>
          </a:ln>
        </p:spPr>
      </p:pic>
      <p:sp>
        <p:nvSpPr>
          <p:cNvPr id="2801" name="Google Shape;2801;g6c30f14632_1_4"/>
          <p:cNvSpPr txBox="1"/>
          <p:nvPr/>
        </p:nvSpPr>
        <p:spPr>
          <a:xfrm>
            <a:off x="4496776" y="4392568"/>
            <a:ext cx="1395900" cy="5604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PAYG Per sec </a:t>
            </a:r>
            <a:endParaRPr sz="12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Billing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Nov 2018</a:t>
            </a:r>
            <a:endParaRPr sz="1200" b="1" i="1" u="none" strike="noStrike" cap="none">
              <a:solidFill>
                <a:srgbClr val="0097A7"/>
              </a:solidFill>
              <a:latin typeface="Arial"/>
              <a:ea typeface="Arial"/>
              <a:cs typeface="Arial"/>
              <a:sym typeface="Arial"/>
            </a:endParaRPr>
          </a:p>
        </p:txBody>
      </p:sp>
      <p:pic>
        <p:nvPicPr>
          <p:cNvPr id="2802" name="Google Shape;2802;g6c30f14632_1_4"/>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9180640" y="1092200"/>
            <a:ext cx="2096961" cy="602000"/>
          </a:xfrm>
          <a:prstGeom prst="rect">
            <a:avLst/>
          </a:prstGeom>
          <a:noFill/>
          <a:ln>
            <a:noFill/>
          </a:ln>
        </p:spPr>
      </p:pic>
      <p:pic>
        <p:nvPicPr>
          <p:cNvPr id="2803" name="Google Shape;2803;g6c30f14632_1_4"/>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6712865" y="5712021"/>
            <a:ext cx="617985" cy="617985"/>
          </a:xfrm>
          <a:prstGeom prst="rect">
            <a:avLst/>
          </a:prstGeom>
          <a:noFill/>
          <a:ln>
            <a:noFill/>
          </a:ln>
        </p:spPr>
      </p:pic>
      <p:sp>
        <p:nvSpPr>
          <p:cNvPr id="2804" name="Google Shape;2804;g6c30f14632_1_4"/>
          <p:cNvSpPr txBox="1"/>
          <p:nvPr/>
        </p:nvSpPr>
        <p:spPr>
          <a:xfrm>
            <a:off x="6197600" y="5080583"/>
            <a:ext cx="1818300" cy="4770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GraphQL Support</a:t>
            </a:r>
            <a:endParaRPr sz="18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in TCI-Develop/Flogo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chemeClr val="accent5"/>
                </a:solidFill>
                <a:latin typeface="Arial"/>
                <a:ea typeface="Arial"/>
                <a:cs typeface="Arial"/>
                <a:sym typeface="Arial"/>
              </a:rPr>
              <a:t>May 2020</a:t>
            </a:r>
            <a:endParaRPr sz="1200" b="1" i="1" u="none" strike="noStrike" cap="none">
              <a:solidFill>
                <a:schemeClr val="accent5"/>
              </a:solidFill>
              <a:latin typeface="Arial"/>
              <a:ea typeface="Arial"/>
              <a:cs typeface="Arial"/>
              <a:sym typeface="Arial"/>
            </a:endParaRPr>
          </a:p>
        </p:txBody>
      </p:sp>
      <p:sp>
        <p:nvSpPr>
          <p:cNvPr id="2805" name="Google Shape;2805;g6c30f14632_1_4"/>
          <p:cNvSpPr txBox="1"/>
          <p:nvPr/>
        </p:nvSpPr>
        <p:spPr>
          <a:xfrm>
            <a:off x="9551340" y="5103768"/>
            <a:ext cx="2004600" cy="4770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TCI-Integrate Power Releases: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BW6.6 / BWCE2.5</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chemeClr val="accent5"/>
                </a:solidFill>
                <a:latin typeface="Arial"/>
                <a:ea typeface="Arial"/>
                <a:cs typeface="Arial"/>
                <a:sym typeface="Arial"/>
              </a:rPr>
              <a:t>Nov 2020</a:t>
            </a:r>
            <a:endParaRPr sz="1200" b="1" i="1" u="none" strike="noStrike" cap="none">
              <a:solidFill>
                <a:schemeClr val="accent5"/>
              </a:solidFill>
              <a:latin typeface="Arial"/>
              <a:ea typeface="Arial"/>
              <a:cs typeface="Arial"/>
              <a:sym typeface="Arial"/>
            </a:endParaRPr>
          </a:p>
        </p:txBody>
      </p:sp>
      <p:pic>
        <p:nvPicPr>
          <p:cNvPr id="2806" name="Google Shape;2806;g6c30f14632_1_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8716498" y="4983480"/>
            <a:ext cx="678180" cy="680720"/>
          </a:xfrm>
          <a:prstGeom prst="rect">
            <a:avLst/>
          </a:prstGeom>
          <a:noFill/>
          <a:ln>
            <a:noFill/>
          </a:ln>
        </p:spPr>
      </p:pic>
      <p:sp>
        <p:nvSpPr>
          <p:cNvPr id="2807" name="Google Shape;2807;g6c30f14632_1_4"/>
          <p:cNvSpPr txBox="1"/>
          <p:nvPr/>
        </p:nvSpPr>
        <p:spPr>
          <a:xfrm>
            <a:off x="8357576" y="4392568"/>
            <a:ext cx="1395900" cy="5604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Simpler TCI Pricing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1" u="none" strike="noStrike" cap="none">
                <a:solidFill>
                  <a:srgbClr val="0097A7"/>
                </a:solidFill>
                <a:latin typeface="Arial"/>
                <a:ea typeface="Arial"/>
                <a:cs typeface="Arial"/>
                <a:sym typeface="Arial"/>
              </a:rPr>
              <a:t>Aug 2020</a:t>
            </a:r>
            <a:endParaRPr sz="1200" b="1" i="1" u="none" strike="noStrike" cap="none">
              <a:solidFill>
                <a:srgbClr val="0097A7"/>
              </a:solidFill>
              <a:latin typeface="Arial"/>
              <a:ea typeface="Arial"/>
              <a:cs typeface="Arial"/>
              <a:sym typeface="Arial"/>
            </a:endParaRPr>
          </a:p>
        </p:txBody>
      </p:sp>
      <p:sp>
        <p:nvSpPr>
          <p:cNvPr id="2808" name="Google Shape;2808;g6c30f14632_1_4"/>
          <p:cNvSpPr txBox="1"/>
          <p:nvPr/>
        </p:nvSpPr>
        <p:spPr>
          <a:xfrm>
            <a:off x="9422688" y="1691333"/>
            <a:ext cx="1612800" cy="536400"/>
          </a:xfrm>
          <a:prstGeom prst="rect">
            <a:avLst/>
          </a:prstGeom>
          <a:noFill/>
          <a:ln>
            <a:noFill/>
          </a:ln>
        </p:spPr>
        <p:txBody>
          <a:bodyPr spcFirstLastPara="1" wrap="square" lIns="91400" tIns="45700" rIns="91400"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Arial"/>
                <a:ea typeface="Arial"/>
                <a:cs typeface="Arial"/>
                <a:sym typeface="Arial"/>
              </a:rPr>
              <a:t>TCI-Connect (</a:t>
            </a:r>
            <a:r>
              <a:rPr lang="en-US" sz="1200" b="1" i="1" u="none" strike="noStrike" cap="none">
                <a:solidFill>
                  <a:srgbClr val="118697"/>
                </a:solidFill>
                <a:latin typeface="Arial"/>
                <a:ea typeface="Arial"/>
                <a:cs typeface="Arial"/>
                <a:sym typeface="Arial"/>
              </a:rPr>
              <a:t>Q3’19</a:t>
            </a:r>
            <a:r>
              <a:rPr lang="en-US" sz="1200" b="1" i="0" u="none" strike="noStrike" cap="none">
                <a:solidFill>
                  <a:srgbClr val="000000"/>
                </a:solidFill>
                <a:latin typeface="Arial"/>
                <a:ea typeface="Arial"/>
                <a:cs typeface="Arial"/>
                <a:sym typeface="Arial"/>
              </a:rPr>
              <a:t>) &amp; TCI (</a:t>
            </a:r>
            <a:r>
              <a:rPr lang="en-US" sz="1200" b="1" i="1" u="none" strike="noStrike" cap="none">
                <a:solidFill>
                  <a:srgbClr val="118697"/>
                </a:solidFill>
                <a:latin typeface="Arial"/>
                <a:ea typeface="Arial"/>
                <a:cs typeface="Arial"/>
                <a:sym typeface="Arial"/>
              </a:rPr>
              <a:t>Q4’19</a:t>
            </a:r>
            <a:r>
              <a:rPr lang="en-US" sz="1200" b="1" i="0" u="none" strike="noStrike" cap="none">
                <a:solidFill>
                  <a:srgbClr val="000000"/>
                </a:solidFill>
                <a:latin typeface="Arial"/>
                <a:ea typeface="Arial"/>
                <a:cs typeface="Arial"/>
                <a:sym typeface="Arial"/>
              </a:rPr>
              <a:t>)</a:t>
            </a:r>
            <a:endParaRPr sz="1200" b="1" i="1" u="none" strike="noStrike" cap="none">
              <a:solidFill>
                <a:srgbClr val="0097A7"/>
              </a:solidFill>
              <a:latin typeface="Arial"/>
              <a:ea typeface="Arial"/>
              <a:cs typeface="Arial"/>
              <a:sym typeface="Arial"/>
            </a:endParaRPr>
          </a:p>
        </p:txBody>
      </p:sp>
      <p:cxnSp>
        <p:nvCxnSpPr>
          <p:cNvPr id="2809" name="Google Shape;2809;g6c30f14632_1_4"/>
          <p:cNvCxnSpPr/>
          <p:nvPr/>
        </p:nvCxnSpPr>
        <p:spPr>
          <a:xfrm>
            <a:off x="838200" y="3225800"/>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0" name="Google Shape;2810;g6c30f14632_1_4"/>
          <p:cNvCxnSpPr/>
          <p:nvPr/>
        </p:nvCxnSpPr>
        <p:spPr>
          <a:xfrm>
            <a:off x="1625600" y="4080836"/>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1" name="Google Shape;2811;g6c30f14632_1_4"/>
          <p:cNvCxnSpPr/>
          <p:nvPr/>
        </p:nvCxnSpPr>
        <p:spPr>
          <a:xfrm>
            <a:off x="3957237" y="3225800"/>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2" name="Google Shape;2812;g6c30f14632_1_4"/>
          <p:cNvCxnSpPr/>
          <p:nvPr/>
        </p:nvCxnSpPr>
        <p:spPr>
          <a:xfrm>
            <a:off x="8038199" y="3226393"/>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3" name="Google Shape;2813;g6c30f14632_1_4"/>
          <p:cNvCxnSpPr/>
          <p:nvPr/>
        </p:nvCxnSpPr>
        <p:spPr>
          <a:xfrm>
            <a:off x="5194787" y="4069876"/>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4" name="Google Shape;2814;g6c30f14632_1_4"/>
          <p:cNvCxnSpPr/>
          <p:nvPr/>
        </p:nvCxnSpPr>
        <p:spPr>
          <a:xfrm>
            <a:off x="9055587" y="4089833"/>
            <a:ext cx="0" cy="3048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5" name="Google Shape;2815;g6c30f14632_1_4"/>
          <p:cNvCxnSpPr/>
          <p:nvPr/>
        </p:nvCxnSpPr>
        <p:spPr>
          <a:xfrm>
            <a:off x="2557115" y="2413000"/>
            <a:ext cx="0" cy="11175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6" name="Google Shape;2816;g6c30f14632_1_4"/>
          <p:cNvCxnSpPr/>
          <p:nvPr/>
        </p:nvCxnSpPr>
        <p:spPr>
          <a:xfrm>
            <a:off x="6203969" y="2413593"/>
            <a:ext cx="0" cy="11175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7" name="Google Shape;2817;g6c30f14632_1_4"/>
          <p:cNvCxnSpPr/>
          <p:nvPr/>
        </p:nvCxnSpPr>
        <p:spPr>
          <a:xfrm>
            <a:off x="10229119" y="2413000"/>
            <a:ext cx="0" cy="11175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8" name="Google Shape;2818;g6c30f14632_1_4"/>
          <p:cNvCxnSpPr/>
          <p:nvPr/>
        </p:nvCxnSpPr>
        <p:spPr>
          <a:xfrm>
            <a:off x="3736087" y="4069876"/>
            <a:ext cx="1200" cy="10152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19" name="Google Shape;2819;g6c30f14632_1_4"/>
          <p:cNvCxnSpPr/>
          <p:nvPr/>
        </p:nvCxnSpPr>
        <p:spPr>
          <a:xfrm>
            <a:off x="7021857" y="4069876"/>
            <a:ext cx="1200" cy="10152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cxnSp>
        <p:nvCxnSpPr>
          <p:cNvPr id="2820" name="Google Shape;2820;g6c30f14632_1_4"/>
          <p:cNvCxnSpPr/>
          <p:nvPr/>
        </p:nvCxnSpPr>
        <p:spPr>
          <a:xfrm>
            <a:off x="10553611" y="4070119"/>
            <a:ext cx="1200" cy="101520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294"/>
              </a:srgbClr>
            </a:outerShdw>
          </a:effectLst>
        </p:spPr>
      </p:cxnSp>
      <p:sp>
        <p:nvSpPr>
          <p:cNvPr id="2821" name="Google Shape;2821;g6c30f14632_1_4"/>
          <p:cNvSpPr txBox="1"/>
          <p:nvPr/>
        </p:nvSpPr>
        <p:spPr>
          <a:xfrm>
            <a:off x="203200" y="3599935"/>
            <a:ext cx="10842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Arial"/>
                <a:ea typeface="Arial"/>
                <a:cs typeface="Arial"/>
                <a:sym typeface="Arial"/>
              </a:rPr>
              <a:t>Q1 2018</a:t>
            </a:r>
            <a:endParaRPr sz="1600" b="1" i="1" u="none" strike="noStrike" cap="none">
              <a:solidFill>
                <a:schemeClr val="lt1"/>
              </a:solidFill>
              <a:latin typeface="Arial"/>
              <a:ea typeface="Arial"/>
              <a:cs typeface="Arial"/>
              <a:sym typeface="Arial"/>
            </a:endParaRPr>
          </a:p>
        </p:txBody>
      </p:sp>
      <p:sp>
        <p:nvSpPr>
          <p:cNvPr id="2822" name="Google Shape;2822;g6c30f14632_1_4"/>
          <p:cNvSpPr txBox="1"/>
          <p:nvPr/>
        </p:nvSpPr>
        <p:spPr>
          <a:xfrm>
            <a:off x="10012859" y="3594941"/>
            <a:ext cx="1084200" cy="3693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Arial"/>
                <a:ea typeface="Arial"/>
                <a:cs typeface="Arial"/>
                <a:sym typeface="Arial"/>
              </a:rPr>
              <a:t>Q4 2020</a:t>
            </a:r>
            <a:endParaRPr sz="1600" b="1" i="1" u="none" strike="noStrike" cap="none">
              <a:solidFill>
                <a:schemeClr val="lt1"/>
              </a:solidFill>
              <a:latin typeface="Arial"/>
              <a:ea typeface="Arial"/>
              <a:cs typeface="Arial"/>
              <a:sym typeface="Arial"/>
            </a:endParaRPr>
          </a:p>
        </p:txBody>
      </p:sp>
      <p:pic>
        <p:nvPicPr>
          <p:cNvPr id="2823" name="Google Shape;2823;g6c30f14632_1_4"/>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305958" y="5964707"/>
            <a:ext cx="495303" cy="499027"/>
          </a:xfrm>
          <a:prstGeom prst="rect">
            <a:avLst/>
          </a:prstGeom>
          <a:noFill/>
          <a:ln>
            <a:noFill/>
          </a:ln>
        </p:spPr>
      </p:pic>
    </p:spTree>
    <p:extLst>
      <p:ext uri="{BB962C8B-B14F-4D97-AF65-F5344CB8AC3E}">
        <p14:creationId xmlns:p14="http://schemas.microsoft.com/office/powerpoint/2010/main" val="120920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g6c30f14632_1_50"/>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830" name="Google Shape;2830;g6c30f14632_1_50"/>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93</a:t>
            </a:fld>
            <a:endParaRPr/>
          </a:p>
        </p:txBody>
      </p:sp>
      <p:sp>
        <p:nvSpPr>
          <p:cNvPr id="2831" name="Google Shape;2831;g6c30f14632_1_50"/>
          <p:cNvSpPr/>
          <p:nvPr/>
        </p:nvSpPr>
        <p:spPr>
          <a:xfrm>
            <a:off x="6105534" y="2217767"/>
            <a:ext cx="5731500" cy="3533700"/>
          </a:xfrm>
          <a:prstGeom prst="rect">
            <a:avLst/>
          </a:prstGeom>
          <a:noFill/>
          <a:ln w="28575" cap="flat" cmpd="sng">
            <a:solidFill>
              <a:schemeClr val="dk2"/>
            </a:solidFill>
            <a:prstDash val="solid"/>
            <a:round/>
            <a:headEnd type="none" w="sm" len="sm"/>
            <a:tailEnd type="none" w="sm" len="sm"/>
          </a:ln>
          <a:effectLst>
            <a:outerShdw blurRad="57150" dist="19050" dir="5400000" algn="bl" rotWithShape="0">
              <a:srgbClr val="000000">
                <a:alpha val="47843"/>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832" name="Google Shape;2832;g6c30f14632_1_50"/>
          <p:cNvSpPr/>
          <p:nvPr/>
        </p:nvSpPr>
        <p:spPr>
          <a:xfrm>
            <a:off x="6263634" y="2385801"/>
            <a:ext cx="2789100" cy="1787700"/>
          </a:xfrm>
          <a:prstGeom prst="rect">
            <a:avLst/>
          </a:prstGeom>
          <a:solidFill>
            <a:srgbClr val="EFEFE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833" name="Google Shape;2833;g6c30f14632_1_50"/>
          <p:cNvSpPr/>
          <p:nvPr/>
        </p:nvSpPr>
        <p:spPr>
          <a:xfrm>
            <a:off x="9219934" y="3355565"/>
            <a:ext cx="2443500" cy="841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2834" name="Google Shape;2834;g6c30f14632_1_50"/>
          <p:cNvSpPr txBox="1"/>
          <p:nvPr/>
        </p:nvSpPr>
        <p:spPr>
          <a:xfrm>
            <a:off x="841249" y="365761"/>
            <a:ext cx="11776500" cy="763500"/>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chemeClr val="dk1"/>
              </a:buClr>
              <a:buSzPts val="2800"/>
              <a:buFont typeface="Calibri"/>
              <a:buNone/>
            </a:pPr>
            <a:r>
              <a:rPr lang="en-US" sz="3200" b="0" i="0" u="none" strike="noStrike" cap="none">
                <a:solidFill>
                  <a:schemeClr val="dk1"/>
                </a:solidFill>
                <a:latin typeface="Calibri"/>
                <a:ea typeface="Calibri"/>
                <a:cs typeface="Calibri"/>
                <a:sym typeface="Calibri"/>
              </a:rPr>
              <a:t>Announcing TIBCO Cloud</a:t>
            </a:r>
            <a:r>
              <a:rPr lang="en-US" sz="3200" b="0" i="0" u="none" strike="noStrike" cap="none" baseline="30000">
                <a:solidFill>
                  <a:schemeClr val="dk1"/>
                </a:solidFill>
                <a:latin typeface="Calibri"/>
                <a:ea typeface="Calibri"/>
                <a:cs typeface="Calibri"/>
                <a:sym typeface="Calibri"/>
              </a:rPr>
              <a:t>TM</a:t>
            </a:r>
            <a:r>
              <a:rPr lang="en-US" sz="3200" b="0" i="0" u="none" strike="noStrike" cap="none">
                <a:solidFill>
                  <a:schemeClr val="dk1"/>
                </a:solidFill>
                <a:latin typeface="Calibri"/>
                <a:ea typeface="Calibri"/>
                <a:cs typeface="Calibri"/>
                <a:sym typeface="Calibri"/>
              </a:rPr>
              <a:t> Integration on Azure</a:t>
            </a:r>
            <a:endParaRPr sz="3200" b="0" i="0" u="none" strike="noStrike" cap="none">
              <a:solidFill>
                <a:schemeClr val="dk1"/>
              </a:solidFill>
              <a:latin typeface="Calibri"/>
              <a:ea typeface="Calibri"/>
              <a:cs typeface="Calibri"/>
              <a:sym typeface="Calibri"/>
            </a:endParaRPr>
          </a:p>
        </p:txBody>
      </p:sp>
      <p:pic>
        <p:nvPicPr>
          <p:cNvPr id="2835" name="Google Shape;2835;g6c30f14632_1_50"/>
          <p:cNvPicPr preferRelativeResize="0"/>
          <p:nvPr/>
        </p:nvPicPr>
        <p:blipFill rotWithShape="1">
          <a:blip r:embed="rId3">
            <a:alphaModFix/>
          </a:blip>
          <a:srcRect/>
          <a:stretch/>
        </p:blipFill>
        <p:spPr>
          <a:xfrm>
            <a:off x="6764433" y="4302767"/>
            <a:ext cx="4193923" cy="1204000"/>
          </a:xfrm>
          <a:prstGeom prst="rect">
            <a:avLst/>
          </a:prstGeom>
          <a:noFill/>
          <a:ln>
            <a:noFill/>
          </a:ln>
        </p:spPr>
      </p:pic>
      <p:pic>
        <p:nvPicPr>
          <p:cNvPr id="2836" name="Google Shape;2836;g6c30f14632_1_5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399503" y="2458453"/>
            <a:ext cx="1739167" cy="657567"/>
          </a:xfrm>
          <a:prstGeom prst="rect">
            <a:avLst/>
          </a:prstGeom>
          <a:noFill/>
          <a:ln>
            <a:noFill/>
          </a:ln>
        </p:spPr>
      </p:pic>
      <p:sp>
        <p:nvSpPr>
          <p:cNvPr id="2837" name="Google Shape;2837;g6c30f14632_1_50"/>
          <p:cNvSpPr txBox="1"/>
          <p:nvPr/>
        </p:nvSpPr>
        <p:spPr>
          <a:xfrm>
            <a:off x="354867" y="2408367"/>
            <a:ext cx="5731500" cy="27897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Integrate your solutions all within a managed environment in </a:t>
            </a:r>
            <a:r>
              <a:rPr lang="en-US" sz="3200" b="0" i="1" u="none" strike="noStrike" cap="none">
                <a:solidFill>
                  <a:schemeClr val="dk1"/>
                </a:solidFill>
                <a:latin typeface="Calibri"/>
                <a:ea typeface="Calibri"/>
                <a:cs typeface="Calibri"/>
                <a:sym typeface="Calibri"/>
              </a:rPr>
              <a:t>Microsoft Azure</a:t>
            </a:r>
            <a:endParaRPr sz="3200" b="0" i="1"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Also available on </a:t>
            </a:r>
            <a:r>
              <a:rPr lang="en-US" sz="3200" b="0" i="1" u="none" strike="noStrike" cap="none">
                <a:solidFill>
                  <a:schemeClr val="dk1"/>
                </a:solidFill>
                <a:latin typeface="Calibri"/>
                <a:ea typeface="Calibri"/>
                <a:cs typeface="Calibri"/>
                <a:sym typeface="Calibri"/>
              </a:rPr>
              <a:t>Azure Marketplace</a:t>
            </a:r>
            <a:endParaRPr sz="3200" b="0" i="1" u="none" strike="noStrike" cap="none">
              <a:solidFill>
                <a:schemeClr val="dk1"/>
              </a:solidFill>
              <a:latin typeface="Calibri"/>
              <a:ea typeface="Calibri"/>
              <a:cs typeface="Calibri"/>
              <a:sym typeface="Calibri"/>
            </a:endParaRPr>
          </a:p>
        </p:txBody>
      </p:sp>
      <p:pic>
        <p:nvPicPr>
          <p:cNvPr id="2838" name="Google Shape;2838;g6c30f14632_1_50"/>
          <p:cNvPicPr preferRelativeResize="0"/>
          <p:nvPr/>
        </p:nvPicPr>
        <p:blipFill rotWithShape="1">
          <a:blip r:embed="rId5">
            <a:alphaModFix/>
          </a:blip>
          <a:srcRect/>
          <a:stretch/>
        </p:blipFill>
        <p:spPr>
          <a:xfrm>
            <a:off x="9399503" y="3400469"/>
            <a:ext cx="1739167" cy="649191"/>
          </a:xfrm>
          <a:prstGeom prst="rect">
            <a:avLst/>
          </a:prstGeom>
          <a:noFill/>
          <a:ln>
            <a:noFill/>
          </a:ln>
        </p:spPr>
      </p:pic>
      <p:sp>
        <p:nvSpPr>
          <p:cNvPr id="2839" name="Google Shape;2839;g6c30f14632_1_50"/>
          <p:cNvSpPr txBox="1"/>
          <p:nvPr/>
        </p:nvSpPr>
        <p:spPr>
          <a:xfrm>
            <a:off x="841249" y="890017"/>
            <a:ext cx="11570700" cy="561300"/>
          </a:xfrm>
          <a:prstGeom prst="rect">
            <a:avLst/>
          </a:prstGeom>
          <a:noFill/>
          <a:ln>
            <a:noFill/>
          </a:ln>
        </p:spPr>
        <p:txBody>
          <a:bodyPr spcFirstLastPara="1" wrap="square" lIns="121900" tIns="60925" rIns="121900" bIns="60925" anchor="t"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1" u="none" strike="noStrike" cap="none">
                <a:solidFill>
                  <a:srgbClr val="00A9D7"/>
                </a:solidFill>
                <a:latin typeface="verdana"/>
                <a:ea typeface="verdana"/>
                <a:cs typeface="verdana"/>
                <a:sym typeface="verdana"/>
              </a:rPr>
              <a:t>TIBCO Cloud Integration capabilities now additionally available on Microsoft Azure</a:t>
            </a:r>
            <a:endParaRPr sz="1900" b="0" i="0" u="none" strike="noStrike" cap="none">
              <a:solidFill>
                <a:srgbClr val="333333"/>
              </a:solidFill>
              <a:latin typeface="verdana"/>
              <a:ea typeface="verdana"/>
              <a:cs typeface="verdana"/>
              <a:sym typeface="verdana"/>
            </a:endParaRPr>
          </a:p>
        </p:txBody>
      </p:sp>
      <p:sp>
        <p:nvSpPr>
          <p:cNvPr id="2840" name="Google Shape;2840;g6c30f14632_1_50"/>
          <p:cNvSpPr/>
          <p:nvPr/>
        </p:nvSpPr>
        <p:spPr>
          <a:xfrm>
            <a:off x="9219918" y="2408355"/>
            <a:ext cx="2443500" cy="841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pic>
        <p:nvPicPr>
          <p:cNvPr id="2841" name="Google Shape;2841;g6c30f14632_1_50"/>
          <p:cNvPicPr preferRelativeResize="0"/>
          <p:nvPr/>
        </p:nvPicPr>
        <p:blipFill rotWithShape="1">
          <a:blip r:embed="rId6">
            <a:alphaModFix/>
          </a:blip>
          <a:srcRect/>
          <a:stretch/>
        </p:blipFill>
        <p:spPr>
          <a:xfrm>
            <a:off x="6764433" y="2385864"/>
            <a:ext cx="1787600" cy="1787600"/>
          </a:xfrm>
          <a:prstGeom prst="rect">
            <a:avLst/>
          </a:prstGeom>
          <a:noFill/>
          <a:ln>
            <a:noFill/>
          </a:ln>
        </p:spPr>
      </p:pic>
      <p:grpSp>
        <p:nvGrpSpPr>
          <p:cNvPr id="2842" name="Google Shape;2842;g6c30f14632_1_50"/>
          <p:cNvGrpSpPr/>
          <p:nvPr/>
        </p:nvGrpSpPr>
        <p:grpSpPr>
          <a:xfrm>
            <a:off x="-1" y="1202"/>
            <a:ext cx="12192001" cy="6856799"/>
            <a:chOff x="-1" y="1201"/>
            <a:chExt cx="12192001" cy="6856799"/>
          </a:xfrm>
        </p:grpSpPr>
        <p:pic>
          <p:nvPicPr>
            <p:cNvPr id="2843" name="Google Shape;2843;g6c30f14632_1_5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104241" y="6339632"/>
              <a:ext cx="3087759" cy="518368"/>
            </a:xfrm>
            <a:prstGeom prst="rect">
              <a:avLst/>
            </a:prstGeom>
            <a:noFill/>
            <a:ln>
              <a:noFill/>
            </a:ln>
          </p:spPr>
        </p:pic>
        <p:pic>
          <p:nvPicPr>
            <p:cNvPr id="2844" name="Google Shape;2844;g6c30f14632_1_5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021261" y="6467757"/>
              <a:ext cx="901799" cy="235697"/>
            </a:xfrm>
            <a:prstGeom prst="rect">
              <a:avLst/>
            </a:prstGeom>
            <a:noFill/>
            <a:ln>
              <a:noFill/>
            </a:ln>
          </p:spPr>
        </p:pic>
        <p:pic>
          <p:nvPicPr>
            <p:cNvPr id="2845" name="Google Shape;2845;g6c30f14632_1_5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 y="1201"/>
              <a:ext cx="927101" cy="315596"/>
            </a:xfrm>
            <a:prstGeom prst="rect">
              <a:avLst/>
            </a:prstGeom>
            <a:noFill/>
            <a:ln>
              <a:noFill/>
            </a:ln>
          </p:spPr>
        </p:pic>
      </p:grpSp>
    </p:spTree>
    <p:extLst>
      <p:ext uri="{BB962C8B-B14F-4D97-AF65-F5344CB8AC3E}">
        <p14:creationId xmlns:p14="http://schemas.microsoft.com/office/powerpoint/2010/main" val="232372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g6c30f14632_1_80"/>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852" name="Google Shape;2852;g6c30f14632_1_80"/>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94</a:t>
            </a:fld>
            <a:endParaRPr/>
          </a:p>
        </p:txBody>
      </p:sp>
      <p:sp>
        <p:nvSpPr>
          <p:cNvPr id="2853" name="Google Shape;2853;g6c30f14632_1_80"/>
          <p:cNvSpPr/>
          <p:nvPr/>
        </p:nvSpPr>
        <p:spPr>
          <a:xfrm>
            <a:off x="4487673" y="1523427"/>
            <a:ext cx="3292500" cy="3292800"/>
          </a:xfrm>
          <a:prstGeom prst="donut">
            <a:avLst>
              <a:gd name="adj" fmla="val 16067"/>
            </a:avLst>
          </a:prstGeom>
          <a:solidFill>
            <a:srgbClr val="000000">
              <a:alpha val="8627"/>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4" name="Google Shape;2854;g6c30f14632_1_80"/>
          <p:cNvGrpSpPr/>
          <p:nvPr/>
        </p:nvGrpSpPr>
        <p:grpSpPr>
          <a:xfrm>
            <a:off x="2210650" y="2135969"/>
            <a:ext cx="8003677" cy="3838849"/>
            <a:chOff x="1540686" y="1638300"/>
            <a:chExt cx="6175200" cy="2961389"/>
          </a:xfrm>
        </p:grpSpPr>
        <p:cxnSp>
          <p:nvCxnSpPr>
            <p:cNvPr id="2855" name="Google Shape;2855;g6c30f14632_1_80"/>
            <p:cNvCxnSpPr/>
            <p:nvPr/>
          </p:nvCxnSpPr>
          <p:spPr>
            <a:xfrm>
              <a:off x="3178969" y="1638300"/>
              <a:ext cx="433500" cy="252300"/>
            </a:xfrm>
            <a:prstGeom prst="straightConnector1">
              <a:avLst/>
            </a:prstGeom>
            <a:noFill/>
            <a:ln w="19050" cap="flat" cmpd="sng">
              <a:solidFill>
                <a:srgbClr val="65F0AD"/>
              </a:solidFill>
              <a:prstDash val="solid"/>
              <a:round/>
              <a:headEnd type="oval" w="med" len="med"/>
              <a:tailEnd type="none" w="sm" len="sm"/>
            </a:ln>
          </p:spPr>
        </p:cxnSp>
        <p:sp>
          <p:nvSpPr>
            <p:cNvPr id="2856" name="Google Shape;2856;g6c30f14632_1_80"/>
            <p:cNvSpPr txBox="1"/>
            <p:nvPr/>
          </p:nvSpPr>
          <p:spPr>
            <a:xfrm>
              <a:off x="1540686" y="4018589"/>
              <a:ext cx="6175200" cy="5811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rgbClr val="000000"/>
                </a:buClr>
                <a:buSzPts val="3200"/>
                <a:buFont typeface="Arial"/>
                <a:buNone/>
              </a:pPr>
              <a:r>
                <a:rPr lang="en-US" sz="3200" b="0" i="0" u="none" strike="noStrike" cap="none">
                  <a:solidFill>
                    <a:srgbClr val="000000"/>
                  </a:solidFill>
                  <a:latin typeface="Roboto"/>
                  <a:ea typeface="Roboto"/>
                  <a:cs typeface="Roboto"/>
                  <a:sym typeface="Roboto"/>
                </a:rPr>
                <a:t>Production Org</a:t>
              </a:r>
              <a:endParaRPr sz="3200" b="0" i="0" u="none" strike="noStrike" cap="none">
                <a:solidFill>
                  <a:srgbClr val="0000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US" sz="2400" b="1" i="0" u="none" strike="noStrike" cap="none">
                  <a:solidFill>
                    <a:srgbClr val="000000"/>
                  </a:solidFill>
                  <a:latin typeface="Roboto"/>
                  <a:ea typeface="Roboto"/>
                  <a:cs typeface="Roboto"/>
                  <a:sym typeface="Roboto"/>
                </a:rPr>
                <a:t>Copy from QA Used to Replace the Operational Version </a:t>
              </a:r>
              <a:endParaRPr sz="2400" b="1" i="0" u="none" strike="noStrike" cap="none">
                <a:solidFill>
                  <a:srgbClr val="0000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3200"/>
                <a:buFont typeface="Arial"/>
                <a:buNone/>
              </a:pPr>
              <a:endParaRPr sz="3200" b="0" i="0" u="none" strike="noStrike" cap="none">
                <a:solidFill>
                  <a:srgbClr val="0000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3200"/>
                <a:buFont typeface="Arial"/>
                <a:buNone/>
              </a:pPr>
              <a:endParaRPr sz="3200" b="0" i="0" u="none" strike="noStrike" cap="none">
                <a:solidFill>
                  <a:srgbClr val="0000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900"/>
                <a:buFont typeface="Arial"/>
                <a:buNone/>
              </a:pPr>
              <a:endParaRPr sz="1900" b="1" i="0" u="none" strike="noStrike" cap="none">
                <a:solidFill>
                  <a:srgbClr val="000000"/>
                </a:solidFill>
                <a:latin typeface="Roboto"/>
                <a:ea typeface="Roboto"/>
                <a:cs typeface="Roboto"/>
                <a:sym typeface="Roboto"/>
              </a:endParaRPr>
            </a:p>
          </p:txBody>
        </p:sp>
      </p:grpSp>
      <p:grpSp>
        <p:nvGrpSpPr>
          <p:cNvPr id="2857" name="Google Shape;2857;g6c30f14632_1_80"/>
          <p:cNvGrpSpPr/>
          <p:nvPr/>
        </p:nvGrpSpPr>
        <p:grpSpPr>
          <a:xfrm>
            <a:off x="972347" y="1523472"/>
            <a:ext cx="6954274" cy="2758397"/>
            <a:chOff x="585281" y="1165806"/>
            <a:chExt cx="5365538" cy="2127900"/>
          </a:xfrm>
        </p:grpSpPr>
        <p:cxnSp>
          <p:nvCxnSpPr>
            <p:cNvPr id="2858" name="Google Shape;2858;g6c30f14632_1_80"/>
            <p:cNvCxnSpPr/>
            <p:nvPr/>
          </p:nvCxnSpPr>
          <p:spPr>
            <a:xfrm flipH="1">
              <a:off x="5517319" y="1638300"/>
              <a:ext cx="433500" cy="252300"/>
            </a:xfrm>
            <a:prstGeom prst="straightConnector1">
              <a:avLst/>
            </a:prstGeom>
            <a:noFill/>
            <a:ln w="19050" cap="flat" cmpd="sng">
              <a:solidFill>
                <a:srgbClr val="085631"/>
              </a:solidFill>
              <a:prstDash val="solid"/>
              <a:round/>
              <a:headEnd type="oval" w="med" len="med"/>
              <a:tailEnd type="none" w="sm" len="sm"/>
            </a:ln>
          </p:spPr>
        </p:cxnSp>
        <p:sp>
          <p:nvSpPr>
            <p:cNvPr id="2859" name="Google Shape;2859;g6c30f14632_1_80"/>
            <p:cNvSpPr txBox="1"/>
            <p:nvPr/>
          </p:nvSpPr>
          <p:spPr>
            <a:xfrm>
              <a:off x="585281" y="1165806"/>
              <a:ext cx="2456700" cy="21279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0"/>
                </a:spcAft>
                <a:buClr>
                  <a:srgbClr val="000000"/>
                </a:buClr>
                <a:buSzPts val="3200"/>
                <a:buFont typeface="Arial"/>
                <a:buNone/>
              </a:pPr>
              <a:r>
                <a:rPr lang="en-US" sz="3200" b="0" i="0" u="none" strike="noStrike" cap="none">
                  <a:solidFill>
                    <a:srgbClr val="000000"/>
                  </a:solidFill>
                  <a:latin typeface="Roboto"/>
                  <a:ea typeface="Roboto"/>
                  <a:cs typeface="Roboto"/>
                  <a:sym typeface="Roboto"/>
                </a:rPr>
                <a:t>Dev Child</a:t>
              </a:r>
              <a:endParaRPr sz="2400" b="0" i="0" u="none" strike="noStrike" cap="none">
                <a:solidFill>
                  <a:srgbClr val="00000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400"/>
                <a:buFont typeface="Arial"/>
                <a:buNone/>
              </a:pPr>
              <a:r>
                <a:rPr lang="en-US" sz="2400" b="1" i="0" u="none" strike="noStrike" cap="none">
                  <a:solidFill>
                    <a:srgbClr val="000000"/>
                  </a:solidFill>
                  <a:latin typeface="Roboto"/>
                  <a:ea typeface="Roboto"/>
                  <a:cs typeface="Roboto"/>
                  <a:sym typeface="Roboto"/>
                </a:rPr>
                <a:t>Create and Collaborate on App Development </a:t>
              </a:r>
              <a:endParaRPr sz="2400" b="1" i="0" u="none" strike="noStrike" cap="none">
                <a:solidFill>
                  <a:srgbClr val="000000"/>
                </a:solidFill>
                <a:latin typeface="Roboto"/>
                <a:ea typeface="Roboto"/>
                <a:cs typeface="Roboto"/>
                <a:sym typeface="Roboto"/>
              </a:endParaRPr>
            </a:p>
          </p:txBody>
        </p:sp>
      </p:grpSp>
      <p:grpSp>
        <p:nvGrpSpPr>
          <p:cNvPr id="2860" name="Google Shape;2860;g6c30f14632_1_80"/>
          <p:cNvGrpSpPr/>
          <p:nvPr/>
        </p:nvGrpSpPr>
        <p:grpSpPr>
          <a:xfrm>
            <a:off x="6095984" y="1523458"/>
            <a:ext cx="5135273" cy="3844734"/>
            <a:chOff x="4556399" y="944990"/>
            <a:chExt cx="5710300" cy="3050650"/>
          </a:xfrm>
        </p:grpSpPr>
        <p:cxnSp>
          <p:nvCxnSpPr>
            <p:cNvPr id="2861" name="Google Shape;2861;g6c30f14632_1_80"/>
            <p:cNvCxnSpPr/>
            <p:nvPr/>
          </p:nvCxnSpPr>
          <p:spPr>
            <a:xfrm rot="10800000">
              <a:off x="4556399" y="3535140"/>
              <a:ext cx="0" cy="460500"/>
            </a:xfrm>
            <a:prstGeom prst="straightConnector1">
              <a:avLst/>
            </a:prstGeom>
            <a:noFill/>
            <a:ln w="19050" cap="flat" cmpd="sng">
              <a:solidFill>
                <a:srgbClr val="0E9453"/>
              </a:solidFill>
              <a:prstDash val="solid"/>
              <a:round/>
              <a:headEnd type="oval" w="med" len="med"/>
              <a:tailEnd type="none" w="sm" len="sm"/>
            </a:ln>
          </p:spPr>
        </p:cxnSp>
        <p:sp>
          <p:nvSpPr>
            <p:cNvPr id="2862" name="Google Shape;2862;g6c30f14632_1_80"/>
            <p:cNvSpPr txBox="1"/>
            <p:nvPr/>
          </p:nvSpPr>
          <p:spPr>
            <a:xfrm>
              <a:off x="6591999" y="944990"/>
              <a:ext cx="3674700" cy="669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Roboto"/>
                  <a:ea typeface="Roboto"/>
                  <a:cs typeface="Roboto"/>
                  <a:sym typeface="Roboto"/>
                </a:rPr>
                <a:t>QA Child </a:t>
              </a:r>
              <a:endParaRPr sz="32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Roboto"/>
                  <a:ea typeface="Roboto"/>
                  <a:cs typeface="Roboto"/>
                  <a:sym typeface="Roboto"/>
                </a:rPr>
                <a:t>Test - Copy to Production</a:t>
              </a:r>
              <a:endParaRPr sz="2400" b="1" i="0" u="none" strike="noStrike" cap="none">
                <a:solidFill>
                  <a:srgbClr val="000000"/>
                </a:solidFill>
                <a:latin typeface="Roboto"/>
                <a:ea typeface="Roboto"/>
                <a:cs typeface="Roboto"/>
                <a:sym typeface="Roboto"/>
              </a:endParaRPr>
            </a:p>
          </p:txBody>
        </p:sp>
      </p:grpSp>
      <p:sp>
        <p:nvSpPr>
          <p:cNvPr id="2863" name="Google Shape;2863;g6c30f14632_1_80"/>
          <p:cNvSpPr txBox="1"/>
          <p:nvPr/>
        </p:nvSpPr>
        <p:spPr>
          <a:xfrm>
            <a:off x="5198307" y="2678092"/>
            <a:ext cx="1871100" cy="1042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2100"/>
              <a:buFont typeface="Arial"/>
              <a:buNone/>
            </a:pPr>
            <a:r>
              <a:rPr lang="en-US" sz="2100" b="1" i="0" u="none" strike="noStrike" cap="none">
                <a:solidFill>
                  <a:srgbClr val="000000"/>
                </a:solidFill>
                <a:latin typeface="Roboto"/>
                <a:ea typeface="Roboto"/>
                <a:cs typeface="Roboto"/>
                <a:sym typeface="Roboto"/>
              </a:rPr>
              <a:t>Continuous Development Process</a:t>
            </a:r>
            <a:endParaRPr sz="2100" b="0" i="0" u="none" strike="noStrike" cap="none">
              <a:solidFill>
                <a:srgbClr val="000000"/>
              </a:solidFill>
              <a:latin typeface="Arial"/>
              <a:ea typeface="Arial"/>
              <a:cs typeface="Arial"/>
              <a:sym typeface="Arial"/>
            </a:endParaRPr>
          </a:p>
        </p:txBody>
      </p:sp>
      <p:sp>
        <p:nvSpPr>
          <p:cNvPr id="2864" name="Google Shape;2864;g6c30f14632_1_80"/>
          <p:cNvSpPr/>
          <p:nvPr/>
        </p:nvSpPr>
        <p:spPr>
          <a:xfrm rot="1800573">
            <a:off x="4386867" y="1420819"/>
            <a:ext cx="3487993" cy="3487993"/>
          </a:xfrm>
          <a:prstGeom prst="blockArc">
            <a:avLst>
              <a:gd name="adj1" fmla="val 14414370"/>
              <a:gd name="adj2" fmla="val 694"/>
              <a:gd name="adj3" fmla="val 9562"/>
            </a:avLst>
          </a:prstGeom>
          <a:solidFill>
            <a:srgbClr val="08563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g6c30f14632_1_80"/>
          <p:cNvSpPr/>
          <p:nvPr/>
        </p:nvSpPr>
        <p:spPr>
          <a:xfrm rot="-1800573" flipH="1">
            <a:off x="4389659" y="1420819"/>
            <a:ext cx="3487993" cy="3487993"/>
          </a:xfrm>
          <a:prstGeom prst="blockArc">
            <a:avLst>
              <a:gd name="adj1" fmla="val 14348563"/>
              <a:gd name="adj2" fmla="val 21472873"/>
              <a:gd name="adj3" fmla="val 9381"/>
            </a:avLst>
          </a:prstGeom>
          <a:solidFill>
            <a:srgbClr val="65F0AD"/>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g6c30f14632_1_80"/>
          <p:cNvSpPr/>
          <p:nvPr/>
        </p:nvSpPr>
        <p:spPr>
          <a:xfrm rot="-8096903">
            <a:off x="5894112" y="1343607"/>
            <a:ext cx="470933" cy="470933"/>
          </a:xfrm>
          <a:prstGeom prst="rtTriangle">
            <a:avLst/>
          </a:prstGeom>
          <a:solidFill>
            <a:srgbClr val="65F0A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g6c30f14632_1_80"/>
          <p:cNvSpPr/>
          <p:nvPr/>
        </p:nvSpPr>
        <p:spPr>
          <a:xfrm rot="-9000304" flipH="1">
            <a:off x="4388313" y="1418857"/>
            <a:ext cx="3487133" cy="3487133"/>
          </a:xfrm>
          <a:prstGeom prst="blockArc">
            <a:avLst>
              <a:gd name="adj1" fmla="val 14316164"/>
              <a:gd name="adj2" fmla="val 21502663"/>
              <a:gd name="adj3" fmla="val 9415"/>
            </a:avLst>
          </a:prstGeom>
          <a:solidFill>
            <a:srgbClr val="0E9453"/>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g6c30f14632_1_80"/>
          <p:cNvSpPr/>
          <p:nvPr/>
        </p:nvSpPr>
        <p:spPr>
          <a:xfrm rot="-1025602">
            <a:off x="7324174" y="3706690"/>
            <a:ext cx="405199" cy="405486"/>
          </a:xfrm>
          <a:prstGeom prst="rtTriangle">
            <a:avLst/>
          </a:prstGeom>
          <a:solidFill>
            <a:srgbClr val="08563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g6c30f14632_1_80"/>
          <p:cNvSpPr/>
          <p:nvPr/>
        </p:nvSpPr>
        <p:spPr>
          <a:xfrm rot="6359428">
            <a:off x="4511069" y="3703882"/>
            <a:ext cx="471545" cy="471545"/>
          </a:xfrm>
          <a:prstGeom prst="rtTriangle">
            <a:avLst/>
          </a:prstGeom>
          <a:solidFill>
            <a:srgbClr val="0E945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g6c30f14632_1_80"/>
          <p:cNvSpPr txBox="1"/>
          <p:nvPr/>
        </p:nvSpPr>
        <p:spPr>
          <a:xfrm>
            <a:off x="841251" y="365755"/>
            <a:ext cx="11360700" cy="58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0"/>
              <a:buFont typeface="Calibri"/>
              <a:buNone/>
            </a:pPr>
            <a:r>
              <a:rPr lang="en-US" sz="3200" b="0" i="0" u="none" strike="noStrike" cap="none">
                <a:solidFill>
                  <a:schemeClr val="dk1"/>
                </a:solidFill>
                <a:latin typeface="Calibri"/>
                <a:ea typeface="Calibri"/>
                <a:cs typeface="Calibri"/>
                <a:sym typeface="Calibri"/>
              </a:rPr>
              <a:t>Support for multi-org hierarchies</a:t>
            </a:r>
            <a:endParaRPr sz="1400" b="0" i="0" u="none" strike="noStrike" cap="none">
              <a:solidFill>
                <a:srgbClr val="000000"/>
              </a:solidFill>
              <a:latin typeface="Arial"/>
              <a:ea typeface="Arial"/>
              <a:cs typeface="Arial"/>
              <a:sym typeface="Arial"/>
            </a:endParaRPr>
          </a:p>
        </p:txBody>
      </p:sp>
      <p:sp>
        <p:nvSpPr>
          <p:cNvPr id="2871" name="Google Shape;2871;g6c30f14632_1_80"/>
          <p:cNvSpPr/>
          <p:nvPr/>
        </p:nvSpPr>
        <p:spPr>
          <a:xfrm>
            <a:off x="9398401" y="4253901"/>
            <a:ext cx="2460900" cy="1211700"/>
          </a:xfrm>
          <a:prstGeom prst="doubleWave">
            <a:avLst>
              <a:gd name="adj1" fmla="val 6250"/>
              <a:gd name="adj2" fmla="val 0"/>
            </a:avLst>
          </a:prstGeom>
          <a:solidFill>
            <a:srgbClr val="EFEFE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b="0" i="0" u="none" strike="noStrike" cap="none">
                <a:solidFill>
                  <a:srgbClr val="434343"/>
                </a:solidFill>
                <a:latin typeface="Arial"/>
                <a:ea typeface="Arial"/>
                <a:cs typeface="Arial"/>
                <a:sym typeface="Arial"/>
              </a:rPr>
              <a:t>Additional Children can be Added!</a:t>
            </a:r>
            <a:endParaRPr sz="1900" b="0" i="0" u="none" strike="noStrike" cap="none">
              <a:solidFill>
                <a:srgbClr val="434343"/>
              </a:solidFill>
              <a:latin typeface="Arial"/>
              <a:ea typeface="Arial"/>
              <a:cs typeface="Arial"/>
              <a:sym typeface="Arial"/>
            </a:endParaRPr>
          </a:p>
        </p:txBody>
      </p:sp>
    </p:spTree>
    <p:extLst>
      <p:ext uri="{BB962C8B-B14F-4D97-AF65-F5344CB8AC3E}">
        <p14:creationId xmlns:p14="http://schemas.microsoft.com/office/powerpoint/2010/main" val="371988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g6c30f14632_1_71"/>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None/>
            </a:pPr>
            <a:r>
              <a:rPr lang="en-US">
                <a:solidFill>
                  <a:srgbClr val="000000"/>
                </a:solidFill>
              </a:rPr>
              <a:t>© Copyright 2000-2020 TIBCO Software Inc.        </a:t>
            </a:r>
            <a:endParaRPr>
              <a:solidFill>
                <a:srgbClr val="000000"/>
              </a:solidFill>
            </a:endParaRPr>
          </a:p>
        </p:txBody>
      </p:sp>
      <p:sp>
        <p:nvSpPr>
          <p:cNvPr id="2878" name="Google Shape;2878;g6c30f14632_1_71"/>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700"/>
              <a:buFont typeface="Arial"/>
              <a:buNone/>
            </a:pPr>
            <a:fld id="{00000000-1234-1234-1234-123412341234}" type="slidenum">
              <a:rPr lang="en-US"/>
              <a:t>95</a:t>
            </a:fld>
            <a:endParaRPr/>
          </a:p>
        </p:txBody>
      </p:sp>
      <p:sp>
        <p:nvSpPr>
          <p:cNvPr id="2879" name="Google Shape;2879;g6c30f14632_1_71"/>
          <p:cNvSpPr txBox="1">
            <a:spLocks noGrp="1"/>
          </p:cNvSpPr>
          <p:nvPr>
            <p:ph type="title"/>
          </p:nvPr>
        </p:nvSpPr>
        <p:spPr>
          <a:xfrm>
            <a:off x="838200" y="365126"/>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3200"/>
              <a:t>Smart Maps – Embedded Integration</a:t>
            </a:r>
            <a:endParaRPr sz="3200"/>
          </a:p>
        </p:txBody>
      </p:sp>
      <p:sp>
        <p:nvSpPr>
          <p:cNvPr id="2880" name="Google Shape;2880;g6c30f14632_1_71"/>
          <p:cNvSpPr txBox="1"/>
          <p:nvPr/>
        </p:nvSpPr>
        <p:spPr>
          <a:xfrm>
            <a:off x="8658475" y="1650251"/>
            <a:ext cx="3165000" cy="4380600"/>
          </a:xfrm>
          <a:prstGeom prst="rect">
            <a:avLst/>
          </a:prstGeom>
          <a:noFill/>
          <a:ln>
            <a:noFill/>
          </a:ln>
        </p:spPr>
        <p:txBody>
          <a:bodyPr spcFirstLastPara="1" wrap="square" lIns="91425" tIns="45700" rIns="91425" bIns="45700" anchor="t" anchorCtr="0">
            <a:noAutofit/>
          </a:bodyPr>
          <a:lstStyle/>
          <a:p>
            <a:pPr marL="0" marR="0" lvl="0" indent="0" algn="ctr" rtl="0">
              <a:lnSpc>
                <a:spcPct val="140000"/>
              </a:lnSpc>
              <a:spcBef>
                <a:spcPts val="0"/>
              </a:spcBef>
              <a:spcAft>
                <a:spcPts val="0"/>
              </a:spcAft>
              <a:buClr>
                <a:srgbClr val="000000"/>
              </a:buClr>
              <a:buSzPts val="1600"/>
              <a:buFont typeface="Arial"/>
              <a:buNone/>
            </a:pPr>
            <a:r>
              <a:rPr lang="en-US" sz="1600" b="1" i="1" u="none" strike="noStrike" cap="none">
                <a:solidFill>
                  <a:schemeClr val="dk1"/>
                </a:solidFill>
                <a:latin typeface="Arial"/>
                <a:ea typeface="Arial"/>
                <a:cs typeface="Arial"/>
                <a:sym typeface="Arial"/>
              </a:rPr>
              <a:t>Natively embedded</a:t>
            </a:r>
            <a:r>
              <a:rPr lang="en-US" sz="1600" b="0" i="1" u="none" strike="noStrike" cap="none">
                <a:solidFill>
                  <a:schemeClr val="dk1"/>
                </a:solidFill>
                <a:latin typeface="Arial"/>
                <a:ea typeface="Arial"/>
                <a:cs typeface="Arial"/>
                <a:sym typeface="Arial"/>
              </a:rPr>
              <a:t> capabilities in popular SaaS Apps</a:t>
            </a:r>
            <a:endParaRPr sz="1600" b="0"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endParaRPr sz="1600" b="0"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r>
              <a:rPr lang="en-US" sz="1600" b="0" i="1" u="none" strike="noStrike" cap="none">
                <a:solidFill>
                  <a:schemeClr val="dk1"/>
                </a:solidFill>
                <a:latin typeface="Arial"/>
                <a:ea typeface="Arial"/>
                <a:cs typeface="Arial"/>
                <a:sym typeface="Arial"/>
              </a:rPr>
              <a:t>Smart Mapping - powered by </a:t>
            </a:r>
            <a:r>
              <a:rPr lang="en-US" sz="1600" b="1" i="1" u="none" strike="noStrike" cap="none">
                <a:solidFill>
                  <a:schemeClr val="dk1"/>
                </a:solidFill>
                <a:latin typeface="Arial"/>
                <a:ea typeface="Arial"/>
                <a:cs typeface="Arial"/>
                <a:sym typeface="Arial"/>
              </a:rPr>
              <a:t>Machine Learning</a:t>
            </a:r>
            <a:endParaRPr sz="1600" b="1"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endParaRPr sz="1600" b="0"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r>
              <a:rPr lang="en-US" sz="1600" b="0" i="1" u="none" strike="noStrike" cap="none">
                <a:solidFill>
                  <a:schemeClr val="dk1"/>
                </a:solidFill>
                <a:latin typeface="Arial"/>
                <a:ea typeface="Arial"/>
                <a:cs typeface="Arial"/>
                <a:sym typeface="Arial"/>
              </a:rPr>
              <a:t>Backed by a </a:t>
            </a:r>
            <a:r>
              <a:rPr lang="en-US" sz="1600" b="1" i="1" u="none" strike="noStrike" cap="none">
                <a:solidFill>
                  <a:schemeClr val="dk1"/>
                </a:solidFill>
                <a:latin typeface="Arial"/>
                <a:ea typeface="Arial"/>
                <a:cs typeface="Arial"/>
                <a:sym typeface="Arial"/>
              </a:rPr>
              <a:t>FaaS runtime</a:t>
            </a:r>
            <a:r>
              <a:rPr lang="en-US" sz="1600" b="0" i="1" u="none" strike="noStrike" cap="none">
                <a:solidFill>
                  <a:schemeClr val="dk1"/>
                </a:solidFill>
                <a:latin typeface="Arial"/>
                <a:ea typeface="Arial"/>
                <a:cs typeface="Arial"/>
                <a:sym typeface="Arial"/>
              </a:rPr>
              <a:t> for speed, scale and cost-efficiency</a:t>
            </a:r>
            <a:endParaRPr sz="1600" b="0"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endParaRPr sz="1600" b="0" i="1" u="none" strike="noStrike" cap="none">
              <a:solidFill>
                <a:schemeClr val="dk1"/>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1600"/>
              <a:buFont typeface="Arial"/>
              <a:buNone/>
            </a:pPr>
            <a:r>
              <a:rPr lang="en-US" sz="1600" b="1" i="1" u="none" strike="noStrike" cap="none">
                <a:solidFill>
                  <a:schemeClr val="dk1"/>
                </a:solidFill>
                <a:latin typeface="Arial"/>
                <a:ea typeface="Arial"/>
                <a:cs typeface="Arial"/>
                <a:sym typeface="Arial"/>
              </a:rPr>
              <a:t>Install as an App</a:t>
            </a:r>
            <a:r>
              <a:rPr lang="en-US" sz="1600" b="0" i="1" u="none" strike="noStrike" cap="none">
                <a:solidFill>
                  <a:schemeClr val="dk1"/>
                </a:solidFill>
                <a:latin typeface="Arial"/>
                <a:ea typeface="Arial"/>
                <a:cs typeface="Arial"/>
                <a:sym typeface="Arial"/>
              </a:rPr>
              <a:t> in your Salesforce Instance, targeted for availability in other areas</a:t>
            </a:r>
            <a:endParaRPr sz="1600" b="0" i="1" u="none" strike="noStrike" cap="none">
              <a:solidFill>
                <a:schemeClr val="dk1"/>
              </a:solidFill>
              <a:latin typeface="Arial"/>
              <a:ea typeface="Arial"/>
              <a:cs typeface="Arial"/>
              <a:sym typeface="Arial"/>
            </a:endParaRPr>
          </a:p>
        </p:txBody>
      </p:sp>
      <p:pic>
        <p:nvPicPr>
          <p:cNvPr id="2881" name="Google Shape;2881;g6c30f14632_1_71"/>
          <p:cNvPicPr preferRelativeResize="0"/>
          <p:nvPr/>
        </p:nvPicPr>
        <p:blipFill rotWithShape="1">
          <a:blip r:embed="rId3">
            <a:alphaModFix/>
          </a:blip>
          <a:srcRect/>
          <a:stretch/>
        </p:blipFill>
        <p:spPr>
          <a:xfrm>
            <a:off x="219926" y="1484601"/>
            <a:ext cx="8276453" cy="4437200"/>
          </a:xfrm>
          <a:prstGeom prst="rect">
            <a:avLst/>
          </a:prstGeom>
          <a:noFill/>
          <a:ln w="9525" cap="flat" cmpd="sng">
            <a:solidFill>
              <a:srgbClr val="D9D9D9"/>
            </a:solidFill>
            <a:prstDash val="solid"/>
            <a:round/>
            <a:headEnd type="none" w="sm" len="sm"/>
            <a:tailEnd type="none" w="sm" len="sm"/>
          </a:ln>
        </p:spPr>
      </p:pic>
    </p:spTree>
    <p:extLst>
      <p:ext uri="{BB962C8B-B14F-4D97-AF65-F5344CB8AC3E}">
        <p14:creationId xmlns:p14="http://schemas.microsoft.com/office/powerpoint/2010/main" val="3426389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85"/>
        <p:cNvGrpSpPr/>
        <p:nvPr/>
      </p:nvGrpSpPr>
      <p:grpSpPr>
        <a:xfrm>
          <a:off x="0" y="0"/>
          <a:ext cx="0" cy="0"/>
          <a:chOff x="0" y="0"/>
          <a:chExt cx="0" cy="0"/>
        </a:xfrm>
      </p:grpSpPr>
      <p:sp>
        <p:nvSpPr>
          <p:cNvPr id="2886" name="Google Shape;2886;g768bfa6d1e_0_17"/>
          <p:cNvSpPr txBox="1">
            <a:spLocks noGrp="1"/>
          </p:cNvSpPr>
          <p:nvPr>
            <p:ph type="title"/>
          </p:nvPr>
        </p:nvSpPr>
        <p:spPr>
          <a:xfrm>
            <a:off x="786245" y="209260"/>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33333"/>
              </a:buClr>
              <a:buSzPts val="3600"/>
              <a:buFont typeface="verdana"/>
              <a:buNone/>
            </a:pPr>
            <a:r>
              <a:rPr lang="en-US" sz="3200"/>
              <a:t>TIBCO Cloud Integration for Serverless &amp; FaaS</a:t>
            </a:r>
            <a:endParaRPr sz="3200"/>
          </a:p>
        </p:txBody>
      </p:sp>
      <p:pic>
        <p:nvPicPr>
          <p:cNvPr id="2887" name="Google Shape;2887;g768bfa6d1e_0_17"/>
          <p:cNvPicPr preferRelativeResize="0"/>
          <p:nvPr/>
        </p:nvPicPr>
        <p:blipFill rotWithShape="1">
          <a:blip r:embed="rId3">
            <a:alphaModFix/>
          </a:blip>
          <a:srcRect/>
          <a:stretch/>
        </p:blipFill>
        <p:spPr>
          <a:xfrm>
            <a:off x="1926681" y="2404433"/>
            <a:ext cx="2269347" cy="2269347"/>
          </a:xfrm>
          <a:prstGeom prst="rect">
            <a:avLst/>
          </a:prstGeom>
          <a:noFill/>
          <a:ln>
            <a:noFill/>
          </a:ln>
        </p:spPr>
      </p:pic>
      <p:sp>
        <p:nvSpPr>
          <p:cNvPr id="2888" name="Google Shape;2888;g768bfa6d1e_0_17"/>
          <p:cNvSpPr txBox="1"/>
          <p:nvPr/>
        </p:nvSpPr>
        <p:spPr>
          <a:xfrm>
            <a:off x="1338649" y="4685639"/>
            <a:ext cx="35751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333333"/>
                </a:solidFill>
                <a:latin typeface="Calibri"/>
                <a:ea typeface="Calibri"/>
                <a:cs typeface="Calibri"/>
                <a:sym typeface="Calibri"/>
              </a:rPr>
              <a:t>AWS Lambda</a:t>
            </a:r>
            <a:endParaRPr/>
          </a:p>
        </p:txBody>
      </p:sp>
      <p:pic>
        <p:nvPicPr>
          <p:cNvPr id="2889" name="Google Shape;2889;g768bfa6d1e_0_17" descr="Artboard 2 copy 3.png"/>
          <p:cNvPicPr preferRelativeResize="0"/>
          <p:nvPr/>
        </p:nvPicPr>
        <p:blipFill rotWithShape="1">
          <a:blip r:embed="rId4">
            <a:alphaModFix/>
          </a:blip>
          <a:srcRect/>
          <a:stretch/>
        </p:blipFill>
        <p:spPr>
          <a:xfrm>
            <a:off x="6142594" y="1145462"/>
            <a:ext cx="3635415" cy="2517941"/>
          </a:xfrm>
          <a:prstGeom prst="rect">
            <a:avLst/>
          </a:prstGeom>
          <a:noFill/>
          <a:ln>
            <a:noFill/>
          </a:ln>
        </p:spPr>
      </p:pic>
      <p:sp>
        <p:nvSpPr>
          <p:cNvPr id="2890" name="Google Shape;2890;g768bfa6d1e_0_17"/>
          <p:cNvSpPr txBox="1"/>
          <p:nvPr/>
        </p:nvSpPr>
        <p:spPr>
          <a:xfrm>
            <a:off x="5716187" y="3804963"/>
            <a:ext cx="5886900" cy="2062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rgbClr val="333333"/>
                </a:solidFill>
                <a:latin typeface="Calibri"/>
                <a:ea typeface="Calibri"/>
                <a:cs typeface="Calibri"/>
                <a:sym typeface="Calibri"/>
              </a:rPr>
              <a:t>The </a:t>
            </a:r>
            <a:r>
              <a:rPr lang="en-US" sz="3200" b="1" i="1">
                <a:solidFill>
                  <a:srgbClr val="333333"/>
                </a:solidFill>
                <a:latin typeface="Calibri"/>
                <a:ea typeface="Calibri"/>
                <a:cs typeface="Calibri"/>
                <a:sym typeface="Calibri"/>
              </a:rPr>
              <a:t>only</a:t>
            </a:r>
            <a:r>
              <a:rPr lang="en-US" sz="3200">
                <a:solidFill>
                  <a:srgbClr val="333333"/>
                </a:solidFill>
                <a:latin typeface="Calibri"/>
                <a:ea typeface="Calibri"/>
                <a:cs typeface="Calibri"/>
                <a:sym typeface="Calibri"/>
              </a:rPr>
              <a:t> integration engine to </a:t>
            </a:r>
            <a:br>
              <a:rPr lang="en-US" sz="3200">
                <a:solidFill>
                  <a:srgbClr val="333333"/>
                </a:solidFill>
                <a:latin typeface="Calibri"/>
                <a:ea typeface="Calibri"/>
                <a:cs typeface="Calibri"/>
                <a:sym typeface="Calibri"/>
              </a:rPr>
            </a:br>
            <a:r>
              <a:rPr lang="en-US" sz="3200">
                <a:solidFill>
                  <a:srgbClr val="333333"/>
                </a:solidFill>
                <a:latin typeface="Calibri"/>
                <a:ea typeface="Calibri"/>
                <a:cs typeface="Calibri"/>
                <a:sym typeface="Calibri"/>
              </a:rPr>
              <a:t>run natively on AWS Lambda – and soon enough on Microsoft Azure Functions</a:t>
            </a:r>
            <a:endParaRPr sz="3200">
              <a:solidFill>
                <a:srgbClr val="333333"/>
              </a:solidFill>
              <a:latin typeface="Calibri"/>
              <a:ea typeface="Calibri"/>
              <a:cs typeface="Calibri"/>
              <a:sym typeface="Calibri"/>
            </a:endParaRPr>
          </a:p>
        </p:txBody>
      </p:sp>
      <p:sp>
        <p:nvSpPr>
          <p:cNvPr id="2891" name="Google Shape;2891;g768bfa6d1e_0_17"/>
          <p:cNvSpPr txBox="1">
            <a:spLocks noGrp="1"/>
          </p:cNvSpPr>
          <p:nvPr>
            <p:ph type="ftr" idx="11"/>
          </p:nvPr>
        </p:nvSpPr>
        <p:spPr>
          <a:xfrm>
            <a:off x="277100" y="6479598"/>
            <a:ext cx="2545773"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Verdana"/>
                <a:ea typeface="Verdana"/>
                <a:cs typeface="Verdana"/>
                <a:sym typeface="Verdana"/>
              </a:defRPr>
            </a:lvl9pPr>
          </a:lstStyle>
          <a:p>
            <a:pPr marL="0" lvl="0" indent="0" algn="ctr" rtl="0">
              <a:lnSpc>
                <a:spcPct val="100000"/>
              </a:lnSpc>
              <a:spcBef>
                <a:spcPts val="0"/>
              </a:spcBef>
              <a:spcAft>
                <a:spcPts val="0"/>
              </a:spcAft>
              <a:buClr>
                <a:srgbClr val="8D8D8D"/>
              </a:buClr>
              <a:buSzPts val="1400"/>
              <a:buFont typeface="Verdana"/>
              <a:buNone/>
            </a:pPr>
            <a:endParaRPr>
              <a:solidFill>
                <a:srgbClr val="000000"/>
              </a:solidFill>
              <a:latin typeface="Verdana"/>
              <a:ea typeface="Verdana"/>
              <a:cs typeface="Verdana"/>
              <a:sym typeface="Verdana"/>
            </a:endParaRPr>
          </a:p>
        </p:txBody>
      </p:sp>
      <p:sp>
        <p:nvSpPr>
          <p:cNvPr id="2892" name="Google Shape;2892;g768bfa6d1e_0_17"/>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US"/>
              <a:t>96</a:t>
            </a:fld>
            <a:endParaRPr/>
          </a:p>
        </p:txBody>
      </p:sp>
    </p:spTree>
    <p:extLst>
      <p:ext uri="{BB962C8B-B14F-4D97-AF65-F5344CB8AC3E}">
        <p14:creationId xmlns:p14="http://schemas.microsoft.com/office/powerpoint/2010/main" val="177622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897"/>
        <p:cNvGrpSpPr/>
        <p:nvPr/>
      </p:nvGrpSpPr>
      <p:grpSpPr>
        <a:xfrm>
          <a:off x="0" y="0"/>
          <a:ext cx="0" cy="0"/>
          <a:chOff x="0" y="0"/>
          <a:chExt cx="0" cy="0"/>
        </a:xfrm>
      </p:grpSpPr>
      <p:sp>
        <p:nvSpPr>
          <p:cNvPr id="2898" name="Google Shape;2898;g768bfa6d1e_0_4410"/>
          <p:cNvSpPr txBox="1">
            <a:spLocks noGrp="1"/>
          </p:cNvSpPr>
          <p:nvPr>
            <p:ph type="title"/>
          </p:nvPr>
        </p:nvSpPr>
        <p:spPr>
          <a:xfrm>
            <a:off x="786249" y="2266650"/>
            <a:ext cx="7022100" cy="13257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New Features &amp; Functionality</a:t>
            </a:r>
            <a:endParaRPr sz="3000" i="1"/>
          </a:p>
        </p:txBody>
      </p:sp>
      <p:sp>
        <p:nvSpPr>
          <p:cNvPr id="2899" name="Google Shape;2899;g768bfa6d1e_0_4410"/>
          <p:cNvSpPr txBox="1">
            <a:spLocks noGrp="1"/>
          </p:cNvSpPr>
          <p:nvPr>
            <p:ph type="sldNum" idx="12"/>
          </p:nvPr>
        </p:nvSpPr>
        <p:spPr>
          <a:xfrm>
            <a:off x="-4" y="6470071"/>
            <a:ext cx="5097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sz="700">
                <a:solidFill>
                  <a:srgbClr val="000000"/>
                </a:solidFill>
                <a:latin typeface="Verdana"/>
                <a:ea typeface="Verdana"/>
                <a:cs typeface="Verdana"/>
                <a:sym typeface="Verdana"/>
              </a:rPr>
              <a:t>97</a:t>
            </a:fld>
            <a:endParaRPr sz="700">
              <a:solidFill>
                <a:srgbClr val="000000"/>
              </a:solidFill>
              <a:latin typeface="Verdana"/>
              <a:ea typeface="Verdana"/>
              <a:cs typeface="Verdana"/>
              <a:sym typeface="Verdana"/>
            </a:endParaRPr>
          </a:p>
        </p:txBody>
      </p:sp>
      <p:sp>
        <p:nvSpPr>
          <p:cNvPr id="2900" name="Google Shape;2900;g768bfa6d1e_0_4410"/>
          <p:cNvSpPr txBox="1">
            <a:spLocks noGrp="1"/>
          </p:cNvSpPr>
          <p:nvPr>
            <p:ph type="ftr" idx="11"/>
          </p:nvPr>
        </p:nvSpPr>
        <p:spPr>
          <a:xfrm>
            <a:off x="277100" y="6479598"/>
            <a:ext cx="25455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500"/>
              <a:buFont typeface="Arial"/>
              <a:buNone/>
              <a:defRPr sz="7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500"/>
              <a:buFont typeface="Arial"/>
              <a:buNone/>
              <a:defRPr sz="18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endParaRPr sz="700">
              <a:solidFill>
                <a:srgbClr val="000000"/>
              </a:solidFill>
              <a:latin typeface="Verdana"/>
              <a:ea typeface="Verdana"/>
              <a:cs typeface="Verdana"/>
              <a:sym typeface="Verdana"/>
            </a:endParaRPr>
          </a:p>
        </p:txBody>
      </p:sp>
    </p:spTree>
    <p:extLst>
      <p:ext uri="{BB962C8B-B14F-4D97-AF65-F5344CB8AC3E}">
        <p14:creationId xmlns:p14="http://schemas.microsoft.com/office/powerpoint/2010/main" val="4186125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g768bfa6d1e_0_2"/>
          <p:cNvSpPr txBox="1"/>
          <p:nvPr/>
        </p:nvSpPr>
        <p:spPr>
          <a:xfrm>
            <a:off x="4493845" y="617194"/>
            <a:ext cx="5231700" cy="1619700"/>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1900" b="1" i="0" u="none" strike="noStrike" cap="none">
                <a:solidFill>
                  <a:srgbClr val="000000"/>
                </a:solidFill>
                <a:latin typeface="Verdana"/>
                <a:ea typeface="Verdana"/>
                <a:cs typeface="Verdana"/>
                <a:sym typeface="Verdana"/>
              </a:rPr>
              <a:t>First-class support for GraphQL</a:t>
            </a:r>
            <a:endParaRPr sz="1900" b="1" i="0" u="none" strike="noStrike" cap="none">
              <a:solidFill>
                <a:srgbClr val="000000"/>
              </a:solidFill>
              <a:latin typeface="Verdana"/>
              <a:ea typeface="Verdana"/>
              <a:cs typeface="Verdana"/>
              <a:sym typeface="Verdana"/>
            </a:endParaRPr>
          </a:p>
          <a:p>
            <a:pPr marL="0" marR="0" lvl="0" indent="0" algn="ctr" rtl="0">
              <a:lnSpc>
                <a:spcPct val="115000"/>
              </a:lnSpc>
              <a:spcBef>
                <a:spcPts val="0"/>
              </a:spcBef>
              <a:spcAft>
                <a:spcPts val="0"/>
              </a:spcAft>
              <a:buNone/>
            </a:pPr>
            <a:r>
              <a:rPr lang="en-US" sz="1600" b="0" i="0" u="none" strike="noStrike" cap="none">
                <a:solidFill>
                  <a:schemeClr val="dk1"/>
                </a:solidFill>
                <a:latin typeface="Verdana"/>
                <a:ea typeface="Verdana"/>
                <a:cs typeface="Verdana"/>
                <a:sym typeface="Verdana"/>
              </a:rPr>
              <a:t>Native GraphQL trigger; OOTB tooling to implement server that auto-generates: trigger config, flows as resolvers, and data mappings based on GraphQL schema</a:t>
            </a:r>
            <a:endParaRPr sz="1600" b="0" i="0" u="none" strike="noStrike" cap="none">
              <a:solidFill>
                <a:schemeClr val="dk1"/>
              </a:solidFill>
              <a:latin typeface="Verdana"/>
              <a:ea typeface="Verdana"/>
              <a:cs typeface="Verdana"/>
              <a:sym typeface="Verdana"/>
            </a:endParaRPr>
          </a:p>
        </p:txBody>
      </p:sp>
      <p:sp>
        <p:nvSpPr>
          <p:cNvPr id="2907" name="Google Shape;2907;g768bfa6d1e_0_2"/>
          <p:cNvSpPr txBox="1">
            <a:spLocks noGrp="1"/>
          </p:cNvSpPr>
          <p:nvPr>
            <p:ph type="title" idx="4294967295"/>
          </p:nvPr>
        </p:nvSpPr>
        <p:spPr>
          <a:xfrm>
            <a:off x="931651" y="2951751"/>
            <a:ext cx="10328700" cy="987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3200"/>
              <a:buNone/>
            </a:pPr>
            <a:r>
              <a:rPr lang="en-US" sz="3200">
                <a:solidFill>
                  <a:srgbClr val="16A9D4"/>
                </a:solidFill>
                <a:latin typeface="Verdana"/>
                <a:ea typeface="Verdana"/>
                <a:cs typeface="Verdana"/>
                <a:sym typeface="Verdana"/>
              </a:rPr>
              <a:t>Embracing Modern API &amp; App Dev</a:t>
            </a:r>
            <a:endParaRPr sz="3200">
              <a:solidFill>
                <a:srgbClr val="16A9D4"/>
              </a:solidFill>
              <a:latin typeface="Verdana"/>
              <a:ea typeface="Verdana"/>
              <a:cs typeface="Verdana"/>
              <a:sym typeface="Verdana"/>
            </a:endParaRPr>
          </a:p>
          <a:p>
            <a:pPr marL="0" lvl="0" indent="0" algn="ctr" rtl="0">
              <a:spcBef>
                <a:spcPts val="0"/>
              </a:spcBef>
              <a:spcAft>
                <a:spcPts val="0"/>
              </a:spcAft>
              <a:buClr>
                <a:schemeClr val="accent6"/>
              </a:buClr>
              <a:buSzPts val="3200"/>
              <a:buNone/>
            </a:pPr>
            <a:r>
              <a:rPr lang="en-US" sz="2400">
                <a:solidFill>
                  <a:srgbClr val="16A9D4"/>
                </a:solidFill>
              </a:rPr>
              <a:t>TIBCO Cloud Integration - </a:t>
            </a:r>
            <a:r>
              <a:rPr lang="en-US" sz="2400" i="1">
                <a:solidFill>
                  <a:srgbClr val="16A9D4"/>
                </a:solidFill>
              </a:rPr>
              <a:t>Flogo Apps</a:t>
            </a:r>
            <a:endParaRPr sz="3200" i="1">
              <a:solidFill>
                <a:srgbClr val="16A9D4"/>
              </a:solidFill>
            </a:endParaRPr>
          </a:p>
        </p:txBody>
      </p:sp>
      <p:cxnSp>
        <p:nvCxnSpPr>
          <p:cNvPr id="2908" name="Google Shape;2908;g768bfa6d1e_0_2"/>
          <p:cNvCxnSpPr/>
          <p:nvPr/>
        </p:nvCxnSpPr>
        <p:spPr>
          <a:xfrm>
            <a:off x="1134301" y="2876300"/>
            <a:ext cx="9923100" cy="0"/>
          </a:xfrm>
          <a:prstGeom prst="straightConnector1">
            <a:avLst/>
          </a:prstGeom>
          <a:noFill/>
          <a:ln w="38100" cap="flat" cmpd="sng">
            <a:solidFill>
              <a:schemeClr val="accent3"/>
            </a:solidFill>
            <a:prstDash val="solid"/>
            <a:round/>
            <a:headEnd type="none" w="sm" len="sm"/>
            <a:tailEnd type="none" w="sm" len="sm"/>
          </a:ln>
        </p:spPr>
      </p:cxnSp>
      <p:cxnSp>
        <p:nvCxnSpPr>
          <p:cNvPr id="2909" name="Google Shape;2909;g768bfa6d1e_0_2"/>
          <p:cNvCxnSpPr/>
          <p:nvPr/>
        </p:nvCxnSpPr>
        <p:spPr>
          <a:xfrm>
            <a:off x="1133701" y="4032100"/>
            <a:ext cx="9924300" cy="0"/>
          </a:xfrm>
          <a:prstGeom prst="straightConnector1">
            <a:avLst/>
          </a:prstGeom>
          <a:noFill/>
          <a:ln w="38100" cap="flat" cmpd="sng">
            <a:solidFill>
              <a:schemeClr val="accent3"/>
            </a:solidFill>
            <a:prstDash val="solid"/>
            <a:round/>
            <a:headEnd type="none" w="sm" len="sm"/>
            <a:tailEnd type="none" w="sm" len="sm"/>
          </a:ln>
        </p:spPr>
      </p:cxnSp>
      <p:sp>
        <p:nvSpPr>
          <p:cNvPr id="2910" name="Google Shape;2910;g768bfa6d1e_0_2"/>
          <p:cNvSpPr txBox="1"/>
          <p:nvPr/>
        </p:nvSpPr>
        <p:spPr>
          <a:xfrm>
            <a:off x="2292367" y="5390435"/>
            <a:ext cx="3284700" cy="6975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Verdana"/>
                <a:ea typeface="Verdana"/>
                <a:cs typeface="Verdana"/>
                <a:sym typeface="Verdana"/>
              </a:rPr>
              <a:t>gRPC® </a:t>
            </a:r>
            <a:endParaRPr sz="1900" b="1"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None/>
            </a:pPr>
            <a:r>
              <a:rPr lang="en-US" sz="1600" b="0" i="0" u="none" strike="noStrike" cap="none">
                <a:solidFill>
                  <a:srgbClr val="000000"/>
                </a:solidFill>
                <a:latin typeface="Verdana"/>
                <a:ea typeface="Verdana"/>
                <a:cs typeface="Verdana"/>
                <a:sym typeface="Verdana"/>
              </a:rPr>
              <a:t>First-class support &amp; tooling for implementing gRPC services; OOTB gRPC Client activity</a:t>
            </a:r>
            <a:endParaRPr sz="1600" b="0" i="0" u="none" strike="noStrike" cap="none">
              <a:solidFill>
                <a:srgbClr val="000000"/>
              </a:solidFill>
              <a:latin typeface="Verdana"/>
              <a:ea typeface="Verdana"/>
              <a:cs typeface="Verdana"/>
              <a:sym typeface="Verdana"/>
            </a:endParaRPr>
          </a:p>
        </p:txBody>
      </p:sp>
      <p:sp>
        <p:nvSpPr>
          <p:cNvPr id="2911" name="Google Shape;2911;g768bfa6d1e_0_2"/>
          <p:cNvSpPr txBox="1"/>
          <p:nvPr/>
        </p:nvSpPr>
        <p:spPr>
          <a:xfrm>
            <a:off x="6008914" y="5390435"/>
            <a:ext cx="28761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Verdana"/>
                <a:ea typeface="Verdana"/>
                <a:cs typeface="Verdana"/>
                <a:sym typeface="Verdana"/>
              </a:rPr>
              <a:t>Open API</a:t>
            </a:r>
            <a:r>
              <a:rPr lang="en-US" sz="1800" b="1" i="0" u="none" strike="noStrike" cap="none" baseline="30000">
                <a:solidFill>
                  <a:srgbClr val="000000"/>
                </a:solidFill>
                <a:latin typeface="Verdana"/>
                <a:ea typeface="Verdana"/>
                <a:cs typeface="Verdana"/>
                <a:sym typeface="Verdana"/>
              </a:rPr>
              <a:t>TM </a:t>
            </a:r>
            <a:r>
              <a:rPr lang="en-US" sz="1800" b="1" i="0" u="none" strike="noStrike" cap="none">
                <a:solidFill>
                  <a:srgbClr val="000000"/>
                </a:solidFill>
                <a:latin typeface="Verdana"/>
                <a:ea typeface="Verdana"/>
                <a:cs typeface="Verdana"/>
                <a:sym typeface="Verdana"/>
              </a:rPr>
              <a:t>Specification</a:t>
            </a:r>
            <a:endParaRPr sz="1800" b="1" i="0" u="none" strike="noStrike" cap="none">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Clr>
                <a:srgbClr val="000000"/>
              </a:buClr>
              <a:buSzPts val="1400"/>
              <a:buFont typeface="Arial"/>
              <a:buNone/>
            </a:pPr>
            <a:r>
              <a:rPr lang="en-US" sz="1600" b="0" i="0" u="none" strike="noStrike" cap="none">
                <a:solidFill>
                  <a:srgbClr val="000000"/>
                </a:solidFill>
                <a:latin typeface="Verdana"/>
                <a:ea typeface="Verdana"/>
                <a:cs typeface="Verdana"/>
                <a:sym typeface="Verdana"/>
              </a:rPr>
              <a:t>Swagger 2.0 support &amp; tooling for API-first development</a:t>
            </a:r>
            <a:endParaRPr sz="1600" b="0" i="0" u="none" strike="noStrike" cap="none">
              <a:solidFill>
                <a:srgbClr val="000000"/>
              </a:solidFill>
              <a:latin typeface="Verdana"/>
              <a:ea typeface="Verdana"/>
              <a:cs typeface="Verdana"/>
              <a:sym typeface="Verdana"/>
            </a:endParaRPr>
          </a:p>
        </p:txBody>
      </p:sp>
      <p:sp>
        <p:nvSpPr>
          <p:cNvPr id="2912" name="Google Shape;2912;g768bfa6d1e_0_2"/>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Font typeface="Verdana"/>
              <a:buNone/>
            </a:pPr>
            <a:r>
              <a:rPr lang="en-US">
                <a:solidFill>
                  <a:srgbClr val="000000"/>
                </a:solidFill>
                <a:latin typeface="Verdana"/>
                <a:ea typeface="Verdana"/>
                <a:cs typeface="Verdana"/>
                <a:sym typeface="Verdana"/>
              </a:rPr>
              <a:t>© Copyright 2000-2020 TIBCO Software Inc.        </a:t>
            </a:r>
            <a:endParaRPr>
              <a:solidFill>
                <a:srgbClr val="000000"/>
              </a:solidFill>
              <a:latin typeface="Verdana"/>
              <a:ea typeface="Verdana"/>
              <a:cs typeface="Verdana"/>
              <a:sym typeface="Verdana"/>
            </a:endParaRPr>
          </a:p>
        </p:txBody>
      </p:sp>
      <p:sp>
        <p:nvSpPr>
          <p:cNvPr id="2913" name="Google Shape;2913;g768bfa6d1e_0_2"/>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US"/>
              <a:t>98</a:t>
            </a:fld>
            <a:endParaRPr/>
          </a:p>
        </p:txBody>
      </p:sp>
      <p:pic>
        <p:nvPicPr>
          <p:cNvPr id="2914" name="Google Shape;2914;g768bfa6d1e_0_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95816" y="4441063"/>
            <a:ext cx="877824" cy="877824"/>
          </a:xfrm>
          <a:prstGeom prst="rect">
            <a:avLst/>
          </a:prstGeom>
          <a:noFill/>
          <a:ln>
            <a:noFill/>
          </a:ln>
        </p:spPr>
      </p:pic>
      <p:pic>
        <p:nvPicPr>
          <p:cNvPr id="2915" name="Google Shape;2915;g768bfa6d1e_0_2"/>
          <p:cNvPicPr preferRelativeResize="0"/>
          <p:nvPr/>
        </p:nvPicPr>
        <p:blipFill rotWithShape="1">
          <a:blip r:embed="rId4">
            <a:alphaModFix/>
          </a:blip>
          <a:srcRect/>
          <a:stretch/>
        </p:blipFill>
        <p:spPr>
          <a:xfrm>
            <a:off x="2148678" y="384668"/>
            <a:ext cx="2065350" cy="2065350"/>
          </a:xfrm>
          <a:prstGeom prst="rect">
            <a:avLst/>
          </a:prstGeom>
          <a:noFill/>
          <a:ln>
            <a:noFill/>
          </a:ln>
        </p:spPr>
      </p:pic>
      <p:pic>
        <p:nvPicPr>
          <p:cNvPr id="2916" name="Google Shape;2916;g768bfa6d1e_0_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008063" y="4441063"/>
            <a:ext cx="877824" cy="877824"/>
          </a:xfrm>
          <a:prstGeom prst="rect">
            <a:avLst/>
          </a:prstGeom>
          <a:noFill/>
          <a:ln>
            <a:noFill/>
          </a:ln>
        </p:spPr>
      </p:pic>
    </p:spTree>
    <p:extLst>
      <p:ext uri="{BB962C8B-B14F-4D97-AF65-F5344CB8AC3E}">
        <p14:creationId xmlns:p14="http://schemas.microsoft.com/office/powerpoint/2010/main" val="2343955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921"/>
        <p:cNvGrpSpPr/>
        <p:nvPr/>
      </p:nvGrpSpPr>
      <p:grpSpPr>
        <a:xfrm>
          <a:off x="0" y="0"/>
          <a:ext cx="0" cy="0"/>
          <a:chOff x="0" y="0"/>
          <a:chExt cx="0" cy="0"/>
        </a:xfrm>
      </p:grpSpPr>
      <p:sp>
        <p:nvSpPr>
          <p:cNvPr id="2922" name="Google Shape;2922;g768bfa6d1e_0_27"/>
          <p:cNvSpPr txBox="1">
            <a:spLocks noGrp="1"/>
          </p:cNvSpPr>
          <p:nvPr>
            <p:ph type="title" idx="4294967295"/>
          </p:nvPr>
        </p:nvSpPr>
        <p:spPr>
          <a:xfrm>
            <a:off x="931651" y="2951751"/>
            <a:ext cx="10328700" cy="987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6"/>
              </a:buClr>
              <a:buSzPts val="3200"/>
              <a:buNone/>
            </a:pPr>
            <a:r>
              <a:rPr lang="en-US" sz="3200">
                <a:solidFill>
                  <a:srgbClr val="16A9D4"/>
                </a:solidFill>
                <a:latin typeface="Verdana"/>
                <a:ea typeface="Verdana"/>
                <a:cs typeface="Verdana"/>
                <a:sym typeface="Verdana"/>
              </a:rPr>
              <a:t>Cloud-Native, Event-Driven &amp; Serverless</a:t>
            </a:r>
            <a:endParaRPr sz="3200">
              <a:solidFill>
                <a:srgbClr val="16A9D4"/>
              </a:solidFill>
              <a:latin typeface="Verdana"/>
              <a:ea typeface="Verdana"/>
              <a:cs typeface="Verdana"/>
              <a:sym typeface="Verdana"/>
            </a:endParaRPr>
          </a:p>
          <a:p>
            <a:pPr marL="0" lvl="0" indent="0" algn="ctr" rtl="0">
              <a:lnSpc>
                <a:spcPct val="90000"/>
              </a:lnSpc>
              <a:spcBef>
                <a:spcPts val="0"/>
              </a:spcBef>
              <a:spcAft>
                <a:spcPts val="0"/>
              </a:spcAft>
              <a:buClr>
                <a:schemeClr val="accent6"/>
              </a:buClr>
              <a:buSzPts val="3200"/>
              <a:buNone/>
            </a:pPr>
            <a:r>
              <a:rPr lang="en-US" sz="2400">
                <a:solidFill>
                  <a:srgbClr val="16A9D4"/>
                </a:solidFill>
                <a:latin typeface="Verdana"/>
                <a:ea typeface="Verdana"/>
                <a:cs typeface="Verdana"/>
                <a:sym typeface="Verdana"/>
              </a:rPr>
              <a:t>TIBCO Cloud Integration - </a:t>
            </a:r>
            <a:r>
              <a:rPr lang="en-US" sz="2400" i="1">
                <a:solidFill>
                  <a:srgbClr val="16A9D4"/>
                </a:solidFill>
              </a:rPr>
              <a:t>Flogo Apps</a:t>
            </a:r>
            <a:endParaRPr sz="2400" b="0" i="1" u="none" strike="noStrike" cap="none" baseline="30000">
              <a:solidFill>
                <a:srgbClr val="16A9D4"/>
              </a:solidFill>
              <a:latin typeface="Verdana"/>
              <a:ea typeface="Verdana"/>
              <a:cs typeface="Verdana"/>
              <a:sym typeface="Verdana"/>
            </a:endParaRPr>
          </a:p>
        </p:txBody>
      </p:sp>
      <p:cxnSp>
        <p:nvCxnSpPr>
          <p:cNvPr id="2923" name="Google Shape;2923;g768bfa6d1e_0_27"/>
          <p:cNvCxnSpPr/>
          <p:nvPr/>
        </p:nvCxnSpPr>
        <p:spPr>
          <a:xfrm>
            <a:off x="1134301" y="2876300"/>
            <a:ext cx="9923100" cy="0"/>
          </a:xfrm>
          <a:prstGeom prst="straightConnector1">
            <a:avLst/>
          </a:prstGeom>
          <a:noFill/>
          <a:ln w="38100" cap="flat" cmpd="sng">
            <a:solidFill>
              <a:schemeClr val="accent3"/>
            </a:solidFill>
            <a:prstDash val="solid"/>
            <a:round/>
            <a:headEnd type="none" w="sm" len="sm"/>
            <a:tailEnd type="none" w="sm" len="sm"/>
          </a:ln>
        </p:spPr>
      </p:cxnSp>
      <p:cxnSp>
        <p:nvCxnSpPr>
          <p:cNvPr id="2924" name="Google Shape;2924;g768bfa6d1e_0_27"/>
          <p:cNvCxnSpPr/>
          <p:nvPr/>
        </p:nvCxnSpPr>
        <p:spPr>
          <a:xfrm>
            <a:off x="1133701" y="4032100"/>
            <a:ext cx="9924300" cy="0"/>
          </a:xfrm>
          <a:prstGeom prst="straightConnector1">
            <a:avLst/>
          </a:prstGeom>
          <a:noFill/>
          <a:ln w="38100" cap="flat" cmpd="sng">
            <a:solidFill>
              <a:schemeClr val="accent3"/>
            </a:solidFill>
            <a:prstDash val="solid"/>
            <a:round/>
            <a:headEnd type="none" w="sm" len="sm"/>
            <a:tailEnd type="none" w="sm" len="sm"/>
          </a:ln>
        </p:spPr>
      </p:cxnSp>
      <p:pic>
        <p:nvPicPr>
          <p:cNvPr id="2925" name="Google Shape;2925;g768bfa6d1e_0_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814345" y="440732"/>
            <a:ext cx="1176562" cy="397694"/>
          </a:xfrm>
          <a:prstGeom prst="rect">
            <a:avLst/>
          </a:prstGeom>
          <a:noFill/>
          <a:ln>
            <a:noFill/>
          </a:ln>
        </p:spPr>
      </p:pic>
      <p:sp>
        <p:nvSpPr>
          <p:cNvPr id="2926" name="Google Shape;2926;g768bfa6d1e_0_27"/>
          <p:cNvSpPr txBox="1"/>
          <p:nvPr/>
        </p:nvSpPr>
        <p:spPr>
          <a:xfrm>
            <a:off x="1490599" y="1466411"/>
            <a:ext cx="3758400" cy="39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Verdana"/>
                <a:ea typeface="Verdana"/>
                <a:cs typeface="Verdana"/>
                <a:sym typeface="Verdana"/>
              </a:rPr>
              <a:t>AWS Lambda</a:t>
            </a:r>
            <a:endParaRPr/>
          </a:p>
          <a:p>
            <a:pPr marL="0" marR="0" lvl="0" indent="0" algn="ctr" rtl="0">
              <a:lnSpc>
                <a:spcPct val="100000"/>
              </a:lnSpc>
              <a:spcBef>
                <a:spcPts val="0"/>
              </a:spcBef>
              <a:spcAft>
                <a:spcPts val="0"/>
              </a:spcAft>
              <a:buNone/>
            </a:pPr>
            <a:endParaRPr sz="1300" b="0"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None/>
            </a:pPr>
            <a:r>
              <a:rPr lang="en-US" sz="1300" b="0" i="0" u="none" strike="noStrike" cap="none">
                <a:solidFill>
                  <a:schemeClr val="dk1"/>
                </a:solidFill>
                <a:latin typeface="Verdana"/>
                <a:ea typeface="Verdana"/>
                <a:cs typeface="Verdana"/>
                <a:sym typeface="Verdana"/>
              </a:rPr>
              <a:t>Deploy apps to AWS Lambda &amp; bind to any event source; Integrated CloudWatch for logging; Native S3 &amp; API Gateway Triggers</a:t>
            </a:r>
            <a:endParaRPr sz="13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endParaRPr sz="1300" b="0" i="0" u="none" strike="noStrike" cap="none">
              <a:solidFill>
                <a:srgbClr val="000000"/>
              </a:solidFill>
              <a:latin typeface="Verdana"/>
              <a:ea typeface="Verdana"/>
              <a:cs typeface="Verdana"/>
              <a:sym typeface="Verdana"/>
            </a:endParaRPr>
          </a:p>
        </p:txBody>
      </p:sp>
      <p:pic>
        <p:nvPicPr>
          <p:cNvPr id="2927" name="Google Shape;2927;g768bfa6d1e_0_27"/>
          <p:cNvPicPr preferRelativeResize="0"/>
          <p:nvPr/>
        </p:nvPicPr>
        <p:blipFill rotWithShape="1">
          <a:blip r:embed="rId4">
            <a:alphaModFix/>
          </a:blip>
          <a:srcRect/>
          <a:stretch/>
        </p:blipFill>
        <p:spPr>
          <a:xfrm>
            <a:off x="2858917" y="316711"/>
            <a:ext cx="1021800" cy="1021800"/>
          </a:xfrm>
          <a:prstGeom prst="rect">
            <a:avLst/>
          </a:prstGeom>
          <a:noFill/>
          <a:ln>
            <a:noFill/>
          </a:ln>
        </p:spPr>
      </p:pic>
      <p:sp>
        <p:nvSpPr>
          <p:cNvPr id="2928" name="Google Shape;2928;g768bfa6d1e_0_27"/>
          <p:cNvSpPr txBox="1"/>
          <p:nvPr/>
        </p:nvSpPr>
        <p:spPr>
          <a:xfrm>
            <a:off x="931651" y="5160285"/>
            <a:ext cx="3290400" cy="1467300"/>
          </a:xfrm>
          <a:prstGeom prst="rect">
            <a:avLst/>
          </a:prstGeom>
          <a:noFill/>
          <a:ln>
            <a:noFill/>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None/>
            </a:pPr>
            <a:r>
              <a:rPr lang="en-US" sz="1600" b="1">
                <a:latin typeface="Verdana"/>
                <a:ea typeface="Verdana"/>
                <a:cs typeface="Verdana"/>
                <a:sym typeface="Verdana"/>
              </a:rPr>
              <a:t>Monitoring</a:t>
            </a:r>
            <a:endParaRPr sz="1600" b="1" i="0" u="none" strike="noStrike" cap="none" baseline="30000">
              <a:solidFill>
                <a:srgbClr val="000000"/>
              </a:solidFill>
              <a:latin typeface="Verdana"/>
              <a:ea typeface="Verdana"/>
              <a:cs typeface="Verdana"/>
              <a:sym typeface="Verdana"/>
            </a:endParaRPr>
          </a:p>
          <a:p>
            <a:pPr marL="0" marR="0" lvl="0" indent="0" algn="ctr" rtl="0">
              <a:lnSpc>
                <a:spcPct val="100000"/>
              </a:lnSpc>
              <a:spcBef>
                <a:spcPts val="0"/>
              </a:spcBef>
              <a:spcAft>
                <a:spcPts val="0"/>
              </a:spcAft>
              <a:buNone/>
            </a:pPr>
            <a:r>
              <a:rPr lang="en-US" sz="1300" b="0" i="0" u="none" strike="noStrike" cap="none">
                <a:solidFill>
                  <a:srgbClr val="000000"/>
                </a:solidFill>
                <a:latin typeface="Verdana"/>
                <a:ea typeface="Verdana"/>
                <a:cs typeface="Verdana"/>
                <a:sym typeface="Verdana"/>
              </a:rPr>
              <a:t>OpenTracing support &amp; OOTB Jaeger tracer; Prometheus support for Metrics; Open API &amp; custom extensions support</a:t>
            </a:r>
            <a:endParaRPr sz="1300" b="0" i="0" u="none" strike="noStrike" cap="none">
              <a:solidFill>
                <a:srgbClr val="000000"/>
              </a:solidFill>
              <a:latin typeface="Verdana"/>
              <a:ea typeface="Verdana"/>
              <a:cs typeface="Verdana"/>
              <a:sym typeface="Verdana"/>
            </a:endParaRPr>
          </a:p>
        </p:txBody>
      </p:sp>
      <p:sp>
        <p:nvSpPr>
          <p:cNvPr id="2929" name="Google Shape;2929;g768bfa6d1e_0_27"/>
          <p:cNvSpPr txBox="1"/>
          <p:nvPr/>
        </p:nvSpPr>
        <p:spPr>
          <a:xfrm>
            <a:off x="6096000" y="1201006"/>
            <a:ext cx="3665400" cy="39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Verdana"/>
                <a:ea typeface="Verdana"/>
                <a:cs typeface="Verdana"/>
                <a:sym typeface="Verdana"/>
              </a:rPr>
              <a:t>Kafka, MQTT &amp; Avro</a:t>
            </a:r>
            <a:endParaRPr/>
          </a:p>
          <a:p>
            <a:pPr marL="0" marR="0" lvl="0" indent="0" algn="ctr" rtl="0">
              <a:lnSpc>
                <a:spcPct val="100000"/>
              </a:lnSpc>
              <a:spcBef>
                <a:spcPts val="0"/>
              </a:spcBef>
              <a:spcAft>
                <a:spcPts val="0"/>
              </a:spcAft>
              <a:buNone/>
            </a:pPr>
            <a:endParaRPr sz="1300" b="0" i="0" u="none" strike="noStrike" cap="none">
              <a:solidFill>
                <a:srgbClr val="000000"/>
              </a:solidFill>
              <a:latin typeface="Verdana"/>
              <a:ea typeface="Verdana"/>
              <a:cs typeface="Verdana"/>
              <a:sym typeface="Verdana"/>
            </a:endParaRPr>
          </a:p>
          <a:p>
            <a:pPr marL="0" marR="0" lvl="0" indent="0" algn="ctr" rtl="0">
              <a:lnSpc>
                <a:spcPct val="90000"/>
              </a:lnSpc>
              <a:spcBef>
                <a:spcPts val="0"/>
              </a:spcBef>
              <a:spcAft>
                <a:spcPts val="0"/>
              </a:spcAft>
              <a:buNone/>
            </a:pPr>
            <a:r>
              <a:rPr lang="en-US" sz="1300" b="0" i="0" u="none" strike="noStrike" cap="none">
                <a:solidFill>
                  <a:schemeClr val="dk1"/>
                </a:solidFill>
                <a:latin typeface="Verdana"/>
                <a:ea typeface="Verdana"/>
                <a:cs typeface="Verdana"/>
                <a:sym typeface="Verdana"/>
              </a:rPr>
              <a:t>Built-in Kafka, MQTT &amp; TIBCO Cloud Messaging connectivity for event pub/sub; </a:t>
            </a:r>
            <a:endParaRPr/>
          </a:p>
          <a:p>
            <a:pPr marL="0" marR="0" lvl="0" indent="0" algn="ctr" rtl="0">
              <a:lnSpc>
                <a:spcPct val="90000"/>
              </a:lnSpc>
              <a:spcBef>
                <a:spcPts val="0"/>
              </a:spcBef>
              <a:spcAft>
                <a:spcPts val="0"/>
              </a:spcAft>
              <a:buNone/>
            </a:pPr>
            <a:r>
              <a:rPr lang="en-US" sz="1300" b="0" i="0" u="none" strike="noStrike" cap="none">
                <a:solidFill>
                  <a:schemeClr val="dk1"/>
                </a:solidFill>
                <a:latin typeface="Verdana"/>
                <a:ea typeface="Verdana"/>
                <a:cs typeface="Verdana"/>
                <a:sym typeface="Verdana"/>
              </a:rPr>
              <a:t>Avro Schema Registry for Kafka Pub/Sub, Built-in Avro serialization/deserialization</a:t>
            </a:r>
            <a:endParaRPr sz="13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endParaRPr sz="13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None/>
            </a:pPr>
            <a:endParaRPr sz="1300" b="0" i="0" u="none" strike="noStrike" cap="none">
              <a:solidFill>
                <a:srgbClr val="000000"/>
              </a:solidFill>
              <a:latin typeface="Verdana"/>
              <a:ea typeface="Verdana"/>
              <a:cs typeface="Verdana"/>
              <a:sym typeface="Verdana"/>
            </a:endParaRPr>
          </a:p>
        </p:txBody>
      </p:sp>
      <p:sp>
        <p:nvSpPr>
          <p:cNvPr id="2930" name="Google Shape;2930;g768bfa6d1e_0_27"/>
          <p:cNvSpPr txBox="1"/>
          <p:nvPr/>
        </p:nvSpPr>
        <p:spPr>
          <a:xfrm>
            <a:off x="7663798" y="5105687"/>
            <a:ext cx="3596700" cy="1167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Verdana"/>
                <a:ea typeface="Verdana"/>
                <a:cs typeface="Verdana"/>
                <a:sym typeface="Verdana"/>
              </a:rPr>
              <a:t>Application Config Manageme</a:t>
            </a:r>
            <a:r>
              <a:rPr lang="en-US" sz="1600" b="1" i="0" u="none" strike="noStrike" cap="none">
                <a:solidFill>
                  <a:srgbClr val="333333"/>
                </a:solidFill>
                <a:latin typeface="Verdana"/>
                <a:ea typeface="Verdana"/>
                <a:cs typeface="Verdana"/>
                <a:sym typeface="Verdana"/>
              </a:rPr>
              <a:t>nt</a:t>
            </a:r>
            <a:endParaRPr sz="1600" b="1"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None/>
            </a:pPr>
            <a:r>
              <a:rPr lang="en-US" sz="1300" b="0" i="0" u="none" strike="noStrike" cap="none">
                <a:solidFill>
                  <a:srgbClr val="333333"/>
                </a:solidFill>
                <a:latin typeface="Verdana"/>
                <a:ea typeface="Verdana"/>
                <a:cs typeface="Verdana"/>
                <a:sym typeface="Verdana"/>
              </a:rPr>
              <a:t>Externalize Flogo app config using Consul, AWS Parameter Store, Kubernetes Config Maps &amp; Secrets</a:t>
            </a:r>
            <a:endParaRPr sz="13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endParaRPr sz="1300" b="0" i="0" u="none" strike="noStrike" cap="none">
              <a:solidFill>
                <a:srgbClr val="000000"/>
              </a:solidFill>
              <a:latin typeface="Verdana"/>
              <a:ea typeface="Verdana"/>
              <a:cs typeface="Verdana"/>
              <a:sym typeface="Verdana"/>
            </a:endParaRPr>
          </a:p>
        </p:txBody>
      </p:sp>
      <p:pic>
        <p:nvPicPr>
          <p:cNvPr id="2931" name="Google Shape;2931;g768bfa6d1e_0_2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746580" y="4040305"/>
            <a:ext cx="1145428" cy="1019026"/>
          </a:xfrm>
          <a:prstGeom prst="rect">
            <a:avLst/>
          </a:prstGeom>
          <a:noFill/>
          <a:ln>
            <a:noFill/>
          </a:ln>
        </p:spPr>
      </p:pic>
      <p:sp>
        <p:nvSpPr>
          <p:cNvPr id="2932" name="Google Shape;2932;g768bfa6d1e_0_27"/>
          <p:cNvSpPr txBox="1"/>
          <p:nvPr/>
        </p:nvSpPr>
        <p:spPr>
          <a:xfrm>
            <a:off x="4242625" y="5150498"/>
            <a:ext cx="32904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1" i="0" u="none" strike="noStrike" cap="none">
                <a:solidFill>
                  <a:srgbClr val="000000"/>
                </a:solidFill>
                <a:latin typeface="Verdana"/>
                <a:ea typeface="Verdana"/>
                <a:cs typeface="Verdana"/>
                <a:sym typeface="Verdana"/>
              </a:rPr>
              <a:t>Run Anywhere</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300" b="0" i="0" u="none" strike="noStrike" cap="none">
                <a:solidFill>
                  <a:srgbClr val="333333"/>
                </a:solidFill>
                <a:latin typeface="Verdana"/>
                <a:ea typeface="Verdana"/>
                <a:cs typeface="Verdana"/>
                <a:sym typeface="Verdana"/>
              </a:rPr>
              <a:t>Official support for CNCF certified Kubernetes, OpenShift, AWS Lambda, ECS, EKS, Fargate, Google Cloud Run, GKE, Azure Container Instances, AKS, PCF(PAS)</a:t>
            </a:r>
            <a:endParaRPr sz="1300" b="1" i="0" u="none" strike="noStrike" cap="none">
              <a:solidFill>
                <a:srgbClr val="333333"/>
              </a:solidFill>
              <a:latin typeface="Verdana"/>
              <a:ea typeface="Verdana"/>
              <a:cs typeface="Verdana"/>
              <a:sym typeface="Verdana"/>
            </a:endParaRPr>
          </a:p>
          <a:p>
            <a:pPr marL="0" marR="0" lvl="0" indent="0" algn="ctr" rtl="0">
              <a:lnSpc>
                <a:spcPct val="100000"/>
              </a:lnSpc>
              <a:spcBef>
                <a:spcPts val="0"/>
              </a:spcBef>
              <a:spcAft>
                <a:spcPts val="0"/>
              </a:spcAft>
              <a:buNone/>
            </a:pPr>
            <a:endParaRPr sz="1300" b="0" i="0" u="none" strike="noStrike" cap="none">
              <a:solidFill>
                <a:srgbClr val="000000"/>
              </a:solidFill>
              <a:latin typeface="Verdana"/>
              <a:ea typeface="Verdana"/>
              <a:cs typeface="Verdana"/>
              <a:sym typeface="Verdana"/>
            </a:endParaRPr>
          </a:p>
        </p:txBody>
      </p:sp>
      <p:sp>
        <p:nvSpPr>
          <p:cNvPr id="2933" name="Google Shape;2933;g768bfa6d1e_0_27"/>
          <p:cNvSpPr txBox="1">
            <a:spLocks noGrp="1"/>
          </p:cNvSpPr>
          <p:nvPr>
            <p:ph type="ftr" idx="11"/>
          </p:nvPr>
        </p:nvSpPr>
        <p:spPr>
          <a:xfrm>
            <a:off x="277100" y="6479598"/>
            <a:ext cx="2545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D8D8D"/>
              </a:buClr>
              <a:buSzPts val="1400"/>
              <a:buFont typeface="Verdana"/>
              <a:buNone/>
            </a:pPr>
            <a:r>
              <a:rPr lang="en-US">
                <a:solidFill>
                  <a:srgbClr val="000000"/>
                </a:solidFill>
                <a:latin typeface="Verdana"/>
                <a:ea typeface="Verdana"/>
                <a:cs typeface="Verdana"/>
                <a:sym typeface="Verdana"/>
              </a:rPr>
              <a:t>© Copyright 2000-2020 TIBCO Software Inc.        </a:t>
            </a:r>
            <a:endParaRPr>
              <a:solidFill>
                <a:srgbClr val="000000"/>
              </a:solidFill>
              <a:latin typeface="Verdana"/>
              <a:ea typeface="Verdana"/>
              <a:cs typeface="Verdana"/>
              <a:sym typeface="Verdana"/>
            </a:endParaRPr>
          </a:p>
        </p:txBody>
      </p:sp>
      <p:sp>
        <p:nvSpPr>
          <p:cNvPr id="2934" name="Google Shape;2934;g768bfa6d1e_0_27"/>
          <p:cNvSpPr txBox="1">
            <a:spLocks noGrp="1"/>
          </p:cNvSpPr>
          <p:nvPr>
            <p:ph type="sldNum" idx="12"/>
          </p:nvPr>
        </p:nvSpPr>
        <p:spPr>
          <a:xfrm>
            <a:off x="13846" y="6479596"/>
            <a:ext cx="509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700"/>
              <a:buFont typeface="Arial"/>
              <a:buNone/>
            </a:pPr>
            <a:fld id="{00000000-1234-1234-1234-123412341234}" type="slidenum">
              <a:rPr lang="en-US"/>
              <a:t>99</a:t>
            </a:fld>
            <a:endParaRPr/>
          </a:p>
        </p:txBody>
      </p:sp>
      <p:pic>
        <p:nvPicPr>
          <p:cNvPr id="2935" name="Google Shape;2935;g768bfa6d1e_0_2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465775" y="345438"/>
            <a:ext cx="1176550" cy="588275"/>
          </a:xfrm>
          <a:prstGeom prst="rect">
            <a:avLst/>
          </a:prstGeom>
          <a:noFill/>
          <a:ln>
            <a:noFill/>
          </a:ln>
        </p:spPr>
      </p:pic>
      <p:pic>
        <p:nvPicPr>
          <p:cNvPr id="2936" name="Google Shape;2936;g768bfa6d1e_0_2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134800" y="4235900"/>
            <a:ext cx="884100" cy="884100"/>
          </a:xfrm>
          <a:prstGeom prst="rect">
            <a:avLst/>
          </a:prstGeom>
          <a:noFill/>
          <a:ln>
            <a:noFill/>
          </a:ln>
        </p:spPr>
      </p:pic>
      <p:pic>
        <p:nvPicPr>
          <p:cNvPr id="2937" name="Google Shape;2937;g768bfa6d1e_0_27"/>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352490" y="4273303"/>
            <a:ext cx="886968" cy="886968"/>
          </a:xfrm>
          <a:prstGeom prst="rect">
            <a:avLst/>
          </a:prstGeom>
          <a:noFill/>
          <a:ln>
            <a:noFill/>
          </a:ln>
        </p:spPr>
      </p:pic>
    </p:spTree>
    <p:extLst>
      <p:ext uri="{BB962C8B-B14F-4D97-AF65-F5344CB8AC3E}">
        <p14:creationId xmlns:p14="http://schemas.microsoft.com/office/powerpoint/2010/main" val="1043148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IBCO Theme">
  <a:themeElements>
    <a:clrScheme name="CorpTemp20">
      <a:dk1>
        <a:srgbClr val="333333"/>
      </a:dk1>
      <a:lt1>
        <a:srgbClr val="FFFFFF"/>
      </a:lt1>
      <a:dk2>
        <a:srgbClr val="333333"/>
      </a:dk2>
      <a:lt2>
        <a:srgbClr val="B4B4B4"/>
      </a:lt2>
      <a:accent1>
        <a:srgbClr val="00A9D7"/>
      </a:accent1>
      <a:accent2>
        <a:srgbClr val="FFA300"/>
      </a:accent2>
      <a:accent3>
        <a:srgbClr val="80BC00"/>
      </a:accent3>
      <a:accent4>
        <a:srgbClr val="FF414E"/>
      </a:accent4>
      <a:accent5>
        <a:srgbClr val="1CD0BB"/>
      </a:accent5>
      <a:accent6>
        <a:srgbClr val="F540DA"/>
      </a:accent6>
      <a:hlink>
        <a:srgbClr val="00A9D7"/>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latin typeface="Verdana" charset="0"/>
            <a:ea typeface="Verdana" charset="0"/>
            <a:cs typeface="Verdan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mtClean="0">
            <a:latin typeface="Verdana" charset="0"/>
            <a:ea typeface="Verdana" charset="0"/>
            <a:cs typeface="Verdana" charset="0"/>
          </a:defRPr>
        </a:defPPr>
      </a:lstStyle>
    </a:txDef>
  </a:objectDefaults>
  <a:extraClrSchemeLst/>
  <a:extLst>
    <a:ext uri="{05A4C25C-085E-4340-85A3-A5531E510DB2}">
      <thm15:themeFamily xmlns:thm15="http://schemas.microsoft.com/office/thememl/2012/main" name="FINAL-01172020" id="{7FC82CA7-DF1C-4540-9FFF-7B6B8DCD0557}" vid="{A20D7B2D-670A-0847-B9C9-CD9B4393F667}"/>
    </a:ext>
  </a:extLst>
</a:theme>
</file>

<file path=ppt/theme/theme2.xml><?xml version="1.0" encoding="utf-8"?>
<a:theme xmlns:a="http://schemas.openxmlformats.org/drawingml/2006/main" name="Dark Theme">
  <a:themeElements>
    <a:clrScheme name="DarkCorpTemp20">
      <a:dk1>
        <a:srgbClr val="333333"/>
      </a:dk1>
      <a:lt1>
        <a:srgbClr val="FFFFFF"/>
      </a:lt1>
      <a:dk2>
        <a:srgbClr val="333333"/>
      </a:dk2>
      <a:lt2>
        <a:srgbClr val="B3B3B3"/>
      </a:lt2>
      <a:accent1>
        <a:srgbClr val="00A9D7"/>
      </a:accent1>
      <a:accent2>
        <a:srgbClr val="FFA300"/>
      </a:accent2>
      <a:accent3>
        <a:srgbClr val="80BC00"/>
      </a:accent3>
      <a:accent4>
        <a:srgbClr val="FF414E"/>
      </a:accent4>
      <a:accent5>
        <a:srgbClr val="1CD0BB"/>
      </a:accent5>
      <a:accent6>
        <a:srgbClr val="F540DA"/>
      </a:accent6>
      <a:hlink>
        <a:srgbClr val="00A9D7"/>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err="1" smtClean="0">
            <a:solidFill>
              <a:schemeClr val="bg1"/>
            </a:solidFill>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FINAL-01172020" id="{7FC82CA7-DF1C-4540-9FFF-7B6B8DCD0557}" vid="{BED1ED5D-2BF7-D841-84CA-901FE9BAF8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TIBCO Theme</Template>
  <TotalTime>47</TotalTime>
  <Words>9618</Words>
  <Application>Microsoft Macintosh PowerPoint</Application>
  <PresentationFormat>Widescreen</PresentationFormat>
  <Paragraphs>1619</Paragraphs>
  <Slides>115</Slides>
  <Notes>113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115</vt:i4>
      </vt:variant>
    </vt:vector>
  </HeadingPairs>
  <TitlesOfParts>
    <vt:vector size="129" baseType="lpstr">
      <vt:lpstr>Arial</vt:lpstr>
      <vt:lpstr>Arial Hebrew</vt:lpstr>
      <vt:lpstr>Avenir</vt:lpstr>
      <vt:lpstr>Calibri</vt:lpstr>
      <vt:lpstr>Consolas</vt:lpstr>
      <vt:lpstr>Helvetica Neue</vt:lpstr>
      <vt:lpstr>Lato</vt:lpstr>
      <vt:lpstr>Open Sans</vt:lpstr>
      <vt:lpstr>Roboto</vt:lpstr>
      <vt:lpstr>verdana</vt:lpstr>
      <vt:lpstr>verdana</vt:lpstr>
      <vt:lpstr>Verdana Regular</vt:lpstr>
      <vt:lpstr>TIBCO Theme</vt:lpstr>
      <vt:lpstr>Dark Theme</vt:lpstr>
      <vt:lpstr>TIBCO Cloud Workshop</vt:lpstr>
      <vt:lpstr>PowerPoint Presentation</vt:lpstr>
      <vt:lpstr>PowerPoint Presentation</vt:lpstr>
      <vt:lpstr>Agenda &amp; Timings</vt:lpstr>
      <vt:lpstr>The important stuff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disruption is happening faster than ever</vt:lpstr>
      <vt:lpstr>Digital disrupts = Companies need to change how they work &amp; play.. Ecosystems</vt:lpstr>
      <vt:lpstr>How Are Tibco’s Customers Innovating for the Connected Intelligence Era?</vt:lpstr>
      <vt:lpstr>Our Value: The Digital Business Platform</vt:lpstr>
      <vt:lpstr>Digital is Built On This Foundation.. </vt:lpstr>
      <vt:lpstr>Best-In-Class, Open and Independent</vt:lpstr>
      <vt:lpstr>PowerPoint Presentation</vt:lpstr>
      <vt:lpstr>Built on Strong Core Principles</vt:lpstr>
      <vt:lpstr>Market Leadership Across The Platform</vt:lpstr>
      <vt:lpstr>Available anywhere, everywhere</vt:lpstr>
      <vt:lpstr>The BiModal approach to API development</vt:lpstr>
      <vt:lpstr>The BiModal approach to API development APIs for Differentiation and Innovation</vt:lpstr>
      <vt:lpstr>API-Led Strategy Is the Connective Tissue of Digital Business</vt:lpstr>
      <vt:lpstr>TIBCO Connected Intelligence Cloud</vt:lpstr>
      <vt:lpstr>TIBCO Cloud in a Nutshell</vt:lpstr>
      <vt:lpstr>Capabilities available on TIBCO Cloud </vt:lpstr>
      <vt:lpstr>TIBCO Cloud Services</vt:lpstr>
      <vt:lpstr>High Availability</vt:lpstr>
      <vt:lpstr>Security, Privacy and Compliance</vt:lpstr>
      <vt:lpstr>Enable Collaborative Integration for Everyone through Tailored User Experiences </vt:lpstr>
      <vt:lpstr>PowerPoint Presentation</vt:lpstr>
      <vt:lpstr>TIBCO Cloud Integration Blueprint</vt:lpstr>
      <vt:lpstr>API Network Pattern</vt:lpstr>
      <vt:lpstr>Connected Customer Experience APIs Are Everywhere</vt:lpstr>
      <vt:lpstr>Event Driven API-Led Integration  Drives Customer Engagement</vt:lpstr>
      <vt:lpstr>Use Case: Connected Customer Experience</vt:lpstr>
      <vt:lpstr>Empowering an agile, productive API lifecycle</vt:lpstr>
      <vt:lpstr>PowerPoint Presentation</vt:lpstr>
      <vt:lpstr>PowerPoint Presentation</vt:lpstr>
      <vt:lpstr>Key Resources</vt:lpstr>
      <vt:lpstr>Sign-up</vt:lpstr>
      <vt:lpstr>Add Subscriptions to the Trial</vt:lpstr>
      <vt:lpstr>Add Spotfire and Events</vt:lpstr>
      <vt:lpstr>PowerPoint Presentation</vt:lpstr>
      <vt:lpstr>Log into TIBCO Cloud</vt:lpstr>
      <vt:lpstr>Importing API Specs.</vt:lpstr>
      <vt:lpstr>Importing API Specs.</vt:lpstr>
      <vt:lpstr>Exploring the API.</vt:lpstr>
      <vt:lpstr>PowerPoint Presentation</vt:lpstr>
      <vt:lpstr>Mock APIs</vt:lpstr>
      <vt:lpstr>Mock APIs</vt:lpstr>
      <vt:lpstr>Mock APIs</vt:lpstr>
      <vt:lpstr>PowerPoint Presentation</vt:lpstr>
      <vt:lpstr>Implement API</vt:lpstr>
      <vt:lpstr>Implement API</vt:lpstr>
      <vt:lpstr>Implement API</vt:lpstr>
      <vt:lpstr>Implement API</vt:lpstr>
      <vt:lpstr>Implement API</vt:lpstr>
      <vt:lpstr>Implement API</vt:lpstr>
      <vt:lpstr>Implement API</vt:lpstr>
      <vt:lpstr>Implement API</vt:lpstr>
      <vt:lpstr>Test API</vt:lpstr>
      <vt:lpstr>Test API</vt:lpstr>
      <vt:lpstr>Deploy API</vt:lpstr>
      <vt:lpstr>Test Deployed API</vt:lpstr>
      <vt:lpstr>PowerPoint Presentation</vt:lpstr>
      <vt:lpstr>Event Driven APIs to provide Contextual Offers</vt:lpstr>
      <vt:lpstr>Event Driven APIs to provide Contextual Offers</vt:lpstr>
      <vt:lpstr>Event Driven APIs to provide Contextual Offers</vt:lpstr>
      <vt:lpstr>Event Driven APIs to provide Contextual Offers</vt:lpstr>
      <vt:lpstr>Updating Real time Decisions</vt:lpstr>
      <vt:lpstr>Updating Real time Decisions</vt:lpstr>
      <vt:lpstr>Updating Real time Decisions</vt:lpstr>
      <vt:lpstr>Updating Real time Decisions</vt:lpstr>
      <vt:lpstr>Updating Real time Decisions</vt:lpstr>
      <vt:lpstr>Deploying Real time Decisions</vt:lpstr>
      <vt:lpstr>Testing Changes to Real time Decisions</vt:lpstr>
      <vt:lpstr>PowerPoint Presentation</vt:lpstr>
      <vt:lpstr>Cloud Analytics</vt:lpstr>
      <vt:lpstr>Cloud Analytics</vt:lpstr>
      <vt:lpstr>Cloud Analytics</vt:lpstr>
      <vt:lpstr>Create new Visualisations</vt:lpstr>
      <vt:lpstr>Create new Visualisations</vt:lpstr>
      <vt:lpstr>Bringing it all back together</vt:lpstr>
      <vt:lpstr>PowerPoint Presentation</vt:lpstr>
      <vt:lpstr>Built on Strong Core Principles</vt:lpstr>
      <vt:lpstr>Inclusive approach to an open platform   </vt:lpstr>
      <vt:lpstr>Inclusive approach to an open platform   </vt:lpstr>
      <vt:lpstr>Building a Powerful Community</vt:lpstr>
      <vt:lpstr>Key Product Milestones</vt:lpstr>
      <vt:lpstr>PowerPoint Presentation</vt:lpstr>
      <vt:lpstr>PowerPoint Presentation</vt:lpstr>
      <vt:lpstr>Smart Maps – Embedded Integration</vt:lpstr>
      <vt:lpstr>TIBCO Cloud Integration for Serverless &amp; FaaS</vt:lpstr>
      <vt:lpstr>New Features &amp; Functionality</vt:lpstr>
      <vt:lpstr>Embracing Modern API &amp; App Dev TIBCO Cloud Integration - Flogo Apps</vt:lpstr>
      <vt:lpstr>Cloud-Native, Event-Driven &amp; Serverless TIBCO Cloud Integration - Flogo Apps</vt:lpstr>
      <vt:lpstr>PowerPoint Presentation</vt:lpstr>
      <vt:lpstr>Key new features TIBCO Cloud Integration - BusinessWorks Apps</vt:lpstr>
      <vt:lpstr>PowerPoint Presentation</vt:lpstr>
      <vt:lpstr>Key new features TIBCO Cloud Integration Scribe Apps</vt:lpstr>
      <vt:lpstr>Key new features in Full Lifecycle API Management</vt:lpstr>
      <vt:lpstr>PowerPoint Presentation</vt:lpstr>
      <vt:lpstr>Data and Integration challenges slow digital businesses and increase operational issues</vt:lpstr>
      <vt:lpstr>In the current economy cloud and SaaS  are key.</vt:lpstr>
      <vt:lpstr>The challenges are real</vt:lpstr>
      <vt:lpstr>Architecture Foundations for a Digital Business </vt:lpstr>
      <vt:lpstr>PowerPoint Presentation</vt:lpstr>
      <vt:lpstr>Modern Data Management Platform Capabilities </vt:lpstr>
      <vt:lpstr>PowerPoint Presentation</vt:lpstr>
      <vt:lpstr>PowerPoint Presentation</vt:lpstr>
      <vt:lpstr>Your journey of innovation does not stop here...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TIBCO Cloud Workshop</dc:title>
  <dc:subject/>
  <dc:creator>David Winstone</dc:creator>
  <cp:keywords/>
  <dc:description>FINAL-01172020</dc:description>
  <cp:lastModifiedBy>David Winstone</cp:lastModifiedBy>
  <cp:revision>10</cp:revision>
  <cp:lastPrinted>2019-12-11T19:51:36Z</cp:lastPrinted>
  <dcterms:created xsi:type="dcterms:W3CDTF">2020-01-22T16:14:51Z</dcterms:created>
  <dcterms:modified xsi:type="dcterms:W3CDTF">2020-01-23T13:04:28Z</dcterms:modified>
  <cp:category/>
</cp:coreProperties>
</file>